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sldIdLst>
    <p:sldId id="256" r:id="rId2"/>
    <p:sldId id="257" r:id="rId3"/>
    <p:sldId id="258" r:id="rId4"/>
    <p:sldId id="259" r:id="rId5"/>
    <p:sldId id="260" r:id="rId6"/>
    <p:sldId id="266" r:id="rId7"/>
    <p:sldId id="261" r:id="rId8"/>
    <p:sldId id="262" r:id="rId9"/>
    <p:sldId id="263" r:id="rId10"/>
    <p:sldId id="264" r:id="rId11"/>
    <p:sldId id="26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00" d="100"/>
          <a:sy n="100" d="100"/>
        </p:scale>
        <p:origin x="-660" y="-7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1DEAF8-489D-48ED-A86F-9CCE9A684E50}" type="datetimeFigureOut">
              <a:rPr lang="en-US" smtClean="0"/>
              <a:t>2/15/2022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422CD9-4E8F-41D4-8932-475ED402A8C7}" type="slidenum">
              <a:rPr lang="en-US" smtClean="0"/>
              <a:t>‹#›</a:t>
            </a:fld>
            <a:endParaRPr lang="en-US"/>
          </a:p>
        </p:txBody>
      </p:sp>
    </p:spTree>
    <p:extLst>
      <p:ext uri="{BB962C8B-B14F-4D97-AF65-F5344CB8AC3E}">
        <p14:creationId xmlns:p14="http://schemas.microsoft.com/office/powerpoint/2010/main" val="3185025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422CD9-4E8F-41D4-8932-475ED402A8C7}" type="slidenum">
              <a:rPr lang="en-US" smtClean="0"/>
              <a:t>2</a:t>
            </a:fld>
            <a:endParaRPr lang="en-US"/>
          </a:p>
        </p:txBody>
      </p:sp>
    </p:spTree>
    <p:extLst>
      <p:ext uri="{BB962C8B-B14F-4D97-AF65-F5344CB8AC3E}">
        <p14:creationId xmlns:p14="http://schemas.microsoft.com/office/powerpoint/2010/main" val="8214065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422CD9-4E8F-41D4-8932-475ED402A8C7}" type="slidenum">
              <a:rPr lang="en-US" smtClean="0"/>
              <a:t>11</a:t>
            </a:fld>
            <a:endParaRPr lang="en-US"/>
          </a:p>
        </p:txBody>
      </p:sp>
    </p:spTree>
    <p:extLst>
      <p:ext uri="{BB962C8B-B14F-4D97-AF65-F5344CB8AC3E}">
        <p14:creationId xmlns:p14="http://schemas.microsoft.com/office/powerpoint/2010/main" val="41860357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422CD9-4E8F-41D4-8932-475ED402A8C7}" type="slidenum">
              <a:rPr lang="en-US" smtClean="0"/>
              <a:t>3</a:t>
            </a:fld>
            <a:endParaRPr lang="en-US"/>
          </a:p>
        </p:txBody>
      </p:sp>
    </p:spTree>
    <p:extLst>
      <p:ext uri="{BB962C8B-B14F-4D97-AF65-F5344CB8AC3E}">
        <p14:creationId xmlns:p14="http://schemas.microsoft.com/office/powerpoint/2010/main" val="2543155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422CD9-4E8F-41D4-8932-475ED402A8C7}" type="slidenum">
              <a:rPr lang="en-US" smtClean="0"/>
              <a:t>4</a:t>
            </a:fld>
            <a:endParaRPr lang="en-US"/>
          </a:p>
        </p:txBody>
      </p:sp>
    </p:spTree>
    <p:extLst>
      <p:ext uri="{BB962C8B-B14F-4D97-AF65-F5344CB8AC3E}">
        <p14:creationId xmlns:p14="http://schemas.microsoft.com/office/powerpoint/2010/main" val="13150454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422CD9-4E8F-41D4-8932-475ED402A8C7}" type="slidenum">
              <a:rPr lang="en-US" smtClean="0"/>
              <a:t>5</a:t>
            </a:fld>
            <a:endParaRPr lang="en-US"/>
          </a:p>
        </p:txBody>
      </p:sp>
    </p:spTree>
    <p:extLst>
      <p:ext uri="{BB962C8B-B14F-4D97-AF65-F5344CB8AC3E}">
        <p14:creationId xmlns:p14="http://schemas.microsoft.com/office/powerpoint/2010/main" val="3896164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422CD9-4E8F-41D4-8932-475ED402A8C7}" type="slidenum">
              <a:rPr lang="en-US" smtClean="0"/>
              <a:t>6</a:t>
            </a:fld>
            <a:endParaRPr lang="en-US"/>
          </a:p>
        </p:txBody>
      </p:sp>
    </p:spTree>
    <p:extLst>
      <p:ext uri="{BB962C8B-B14F-4D97-AF65-F5344CB8AC3E}">
        <p14:creationId xmlns:p14="http://schemas.microsoft.com/office/powerpoint/2010/main" val="39030585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422CD9-4E8F-41D4-8932-475ED402A8C7}" type="slidenum">
              <a:rPr lang="en-US" smtClean="0"/>
              <a:t>7</a:t>
            </a:fld>
            <a:endParaRPr lang="en-US"/>
          </a:p>
        </p:txBody>
      </p:sp>
    </p:spTree>
    <p:extLst>
      <p:ext uri="{BB962C8B-B14F-4D97-AF65-F5344CB8AC3E}">
        <p14:creationId xmlns:p14="http://schemas.microsoft.com/office/powerpoint/2010/main" val="6798052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422CD9-4E8F-41D4-8932-475ED402A8C7}" type="slidenum">
              <a:rPr lang="en-US" smtClean="0"/>
              <a:t>8</a:t>
            </a:fld>
            <a:endParaRPr lang="en-US"/>
          </a:p>
        </p:txBody>
      </p:sp>
    </p:spTree>
    <p:extLst>
      <p:ext uri="{BB962C8B-B14F-4D97-AF65-F5344CB8AC3E}">
        <p14:creationId xmlns:p14="http://schemas.microsoft.com/office/powerpoint/2010/main" val="3220487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422CD9-4E8F-41D4-8932-475ED402A8C7}" type="slidenum">
              <a:rPr lang="en-US" smtClean="0"/>
              <a:t>9</a:t>
            </a:fld>
            <a:endParaRPr lang="en-US"/>
          </a:p>
        </p:txBody>
      </p:sp>
    </p:spTree>
    <p:extLst>
      <p:ext uri="{BB962C8B-B14F-4D97-AF65-F5344CB8AC3E}">
        <p14:creationId xmlns:p14="http://schemas.microsoft.com/office/powerpoint/2010/main" val="8749710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422CD9-4E8F-41D4-8932-475ED402A8C7}" type="slidenum">
              <a:rPr lang="en-US" smtClean="0"/>
              <a:t>10</a:t>
            </a:fld>
            <a:endParaRPr lang="en-US"/>
          </a:p>
        </p:txBody>
      </p:sp>
    </p:spTree>
    <p:extLst>
      <p:ext uri="{BB962C8B-B14F-4D97-AF65-F5344CB8AC3E}">
        <p14:creationId xmlns:p14="http://schemas.microsoft.com/office/powerpoint/2010/main" val="24893050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5A9BE3A-4EF8-478D-AAC5-265381525C0A}" type="datetimeFigureOut">
              <a:rPr lang="en-US" smtClean="0"/>
              <a:t>2/15/2022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DFCC46-1871-4B50-822D-59AD437D299A}" type="slidenum">
              <a:rPr lang="en-US" smtClean="0"/>
              <a:t>‹#›</a:t>
            </a:fld>
            <a:endParaRPr lang="en-US"/>
          </a:p>
        </p:txBody>
      </p:sp>
    </p:spTree>
    <p:extLst>
      <p:ext uri="{BB962C8B-B14F-4D97-AF65-F5344CB8AC3E}">
        <p14:creationId xmlns:p14="http://schemas.microsoft.com/office/powerpoint/2010/main" val="3376155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A9BE3A-4EF8-478D-AAC5-265381525C0A}" type="datetimeFigureOut">
              <a:rPr lang="en-US" smtClean="0"/>
              <a:t>2/15/2022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DFCC46-1871-4B50-822D-59AD437D299A}" type="slidenum">
              <a:rPr lang="en-US" smtClean="0"/>
              <a:t>‹#›</a:t>
            </a:fld>
            <a:endParaRPr lang="en-US"/>
          </a:p>
        </p:txBody>
      </p:sp>
    </p:spTree>
    <p:extLst>
      <p:ext uri="{BB962C8B-B14F-4D97-AF65-F5344CB8AC3E}">
        <p14:creationId xmlns:p14="http://schemas.microsoft.com/office/powerpoint/2010/main" val="851110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A9BE3A-4EF8-478D-AAC5-265381525C0A}" type="datetimeFigureOut">
              <a:rPr lang="en-US" smtClean="0"/>
              <a:t>2/15/2022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DFCC46-1871-4B50-822D-59AD437D299A}" type="slidenum">
              <a:rPr lang="en-US" smtClean="0"/>
              <a:t>‹#›</a:t>
            </a:fld>
            <a:endParaRPr lang="en-US"/>
          </a:p>
        </p:txBody>
      </p:sp>
    </p:spTree>
    <p:extLst>
      <p:ext uri="{BB962C8B-B14F-4D97-AF65-F5344CB8AC3E}">
        <p14:creationId xmlns:p14="http://schemas.microsoft.com/office/powerpoint/2010/main" val="960208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A9BE3A-4EF8-478D-AAC5-265381525C0A}" type="datetimeFigureOut">
              <a:rPr lang="en-US" smtClean="0"/>
              <a:t>2/15/2022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DFCC46-1871-4B50-822D-59AD437D299A}" type="slidenum">
              <a:rPr lang="en-US" smtClean="0"/>
              <a:t>‹#›</a:t>
            </a:fld>
            <a:endParaRPr lang="en-US"/>
          </a:p>
        </p:txBody>
      </p:sp>
    </p:spTree>
    <p:extLst>
      <p:ext uri="{BB962C8B-B14F-4D97-AF65-F5344CB8AC3E}">
        <p14:creationId xmlns:p14="http://schemas.microsoft.com/office/powerpoint/2010/main" val="1245955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5A9BE3A-4EF8-478D-AAC5-265381525C0A}" type="datetimeFigureOut">
              <a:rPr lang="en-US" smtClean="0"/>
              <a:t>2/15/2022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DFCC46-1871-4B50-822D-59AD437D299A}" type="slidenum">
              <a:rPr lang="en-US" smtClean="0"/>
              <a:t>‹#›</a:t>
            </a:fld>
            <a:endParaRPr lang="en-US"/>
          </a:p>
        </p:txBody>
      </p:sp>
    </p:spTree>
    <p:extLst>
      <p:ext uri="{BB962C8B-B14F-4D97-AF65-F5344CB8AC3E}">
        <p14:creationId xmlns:p14="http://schemas.microsoft.com/office/powerpoint/2010/main" val="2529706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5A9BE3A-4EF8-478D-AAC5-265381525C0A}" type="datetimeFigureOut">
              <a:rPr lang="en-US" smtClean="0"/>
              <a:t>2/15/2022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DFCC46-1871-4B50-822D-59AD437D299A}" type="slidenum">
              <a:rPr lang="en-US" smtClean="0"/>
              <a:t>‹#›</a:t>
            </a:fld>
            <a:endParaRPr lang="en-US"/>
          </a:p>
        </p:txBody>
      </p:sp>
    </p:spTree>
    <p:extLst>
      <p:ext uri="{BB962C8B-B14F-4D97-AF65-F5344CB8AC3E}">
        <p14:creationId xmlns:p14="http://schemas.microsoft.com/office/powerpoint/2010/main" val="4139924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5A9BE3A-4EF8-478D-AAC5-265381525C0A}" type="datetimeFigureOut">
              <a:rPr lang="en-US" smtClean="0"/>
              <a:t>2/15/2022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DFCC46-1871-4B50-822D-59AD437D299A}" type="slidenum">
              <a:rPr lang="en-US" smtClean="0"/>
              <a:t>‹#›</a:t>
            </a:fld>
            <a:endParaRPr lang="en-US"/>
          </a:p>
        </p:txBody>
      </p:sp>
    </p:spTree>
    <p:extLst>
      <p:ext uri="{BB962C8B-B14F-4D97-AF65-F5344CB8AC3E}">
        <p14:creationId xmlns:p14="http://schemas.microsoft.com/office/powerpoint/2010/main" val="3150878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5A9BE3A-4EF8-478D-AAC5-265381525C0A}" type="datetimeFigureOut">
              <a:rPr lang="en-US" smtClean="0"/>
              <a:t>2/15/2022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DFCC46-1871-4B50-822D-59AD437D299A}" type="slidenum">
              <a:rPr lang="en-US" smtClean="0"/>
              <a:t>‹#›</a:t>
            </a:fld>
            <a:endParaRPr lang="en-US"/>
          </a:p>
        </p:txBody>
      </p:sp>
    </p:spTree>
    <p:extLst>
      <p:ext uri="{BB962C8B-B14F-4D97-AF65-F5344CB8AC3E}">
        <p14:creationId xmlns:p14="http://schemas.microsoft.com/office/powerpoint/2010/main" val="735714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9BE3A-4EF8-478D-AAC5-265381525C0A}" type="datetimeFigureOut">
              <a:rPr lang="en-US" smtClean="0"/>
              <a:t>2/15/2022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DFCC46-1871-4B50-822D-59AD437D299A}" type="slidenum">
              <a:rPr lang="en-US" smtClean="0"/>
              <a:t>‹#›</a:t>
            </a:fld>
            <a:endParaRPr lang="en-US"/>
          </a:p>
        </p:txBody>
      </p:sp>
    </p:spTree>
    <p:extLst>
      <p:ext uri="{BB962C8B-B14F-4D97-AF65-F5344CB8AC3E}">
        <p14:creationId xmlns:p14="http://schemas.microsoft.com/office/powerpoint/2010/main" val="1380185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5A9BE3A-4EF8-478D-AAC5-265381525C0A}" type="datetimeFigureOut">
              <a:rPr lang="en-US" smtClean="0"/>
              <a:t>2/15/2022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DFCC46-1871-4B50-822D-59AD437D299A}" type="slidenum">
              <a:rPr lang="en-US" smtClean="0"/>
              <a:t>‹#›</a:t>
            </a:fld>
            <a:endParaRPr lang="en-US"/>
          </a:p>
        </p:txBody>
      </p:sp>
    </p:spTree>
    <p:extLst>
      <p:ext uri="{BB962C8B-B14F-4D97-AF65-F5344CB8AC3E}">
        <p14:creationId xmlns:p14="http://schemas.microsoft.com/office/powerpoint/2010/main" val="2707439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5A9BE3A-4EF8-478D-AAC5-265381525C0A}" type="datetimeFigureOut">
              <a:rPr lang="en-US" smtClean="0"/>
              <a:t>2/15/2022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DFCC46-1871-4B50-822D-59AD437D299A}" type="slidenum">
              <a:rPr lang="en-US" smtClean="0"/>
              <a:t>‹#›</a:t>
            </a:fld>
            <a:endParaRPr lang="en-US"/>
          </a:p>
        </p:txBody>
      </p:sp>
    </p:spTree>
    <p:extLst>
      <p:ext uri="{BB962C8B-B14F-4D97-AF65-F5344CB8AC3E}">
        <p14:creationId xmlns:p14="http://schemas.microsoft.com/office/powerpoint/2010/main" val="4180619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A9BE3A-4EF8-478D-AAC5-265381525C0A}" type="datetimeFigureOut">
              <a:rPr lang="en-US" smtClean="0"/>
              <a:t>2/15/2022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DFCC46-1871-4B50-822D-59AD437D299A}" type="slidenum">
              <a:rPr lang="en-US" smtClean="0"/>
              <a:t>‹#›</a:t>
            </a:fld>
            <a:endParaRPr lang="en-US"/>
          </a:p>
        </p:txBody>
      </p:sp>
    </p:spTree>
    <p:extLst>
      <p:ext uri="{BB962C8B-B14F-4D97-AF65-F5344CB8AC3E}">
        <p14:creationId xmlns:p14="http://schemas.microsoft.com/office/powerpoint/2010/main" val="532625969"/>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litere.univ-ovidius.ro/Anale/volumul_2013_1.php"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248697"/>
            <a:ext cx="9144000" cy="3097161"/>
          </a:xfrm>
        </p:spPr>
        <p:txBody>
          <a:bodyPr>
            <a:noAutofit/>
          </a:bodyPr>
          <a:lstStyle/>
          <a:p>
            <a:r>
              <a:rPr lang="fr-FR" sz="4400" dirty="0" smtClean="0"/>
              <a:t/>
            </a:r>
            <a:br>
              <a:rPr lang="fr-FR" sz="4400" dirty="0" smtClean="0"/>
            </a:br>
            <a:r>
              <a:rPr lang="fr-FR" sz="4400" dirty="0"/>
              <a:t/>
            </a:r>
            <a:br>
              <a:rPr lang="fr-FR" sz="4400" dirty="0"/>
            </a:br>
            <a:r>
              <a:rPr lang="fr-FR" sz="4400" dirty="0" smtClean="0"/>
              <a:t/>
            </a:r>
            <a:br>
              <a:rPr lang="fr-FR" sz="4400" dirty="0" smtClean="0"/>
            </a:br>
            <a:r>
              <a:rPr lang="fr-FR" sz="4400" dirty="0"/>
              <a:t/>
            </a:r>
            <a:br>
              <a:rPr lang="fr-FR" sz="4400" dirty="0"/>
            </a:br>
            <a:r>
              <a:rPr lang="fr-FR" sz="4400" dirty="0" smtClean="0"/>
              <a:t> </a:t>
            </a:r>
            <a:br>
              <a:rPr lang="fr-FR" sz="4400" dirty="0" smtClean="0"/>
            </a:br>
            <a:r>
              <a:rPr lang="fr-FR" sz="4400" dirty="0" smtClean="0"/>
              <a:t>THÈSE D’HABILITATION </a:t>
            </a:r>
            <a:br>
              <a:rPr lang="fr-FR" sz="4400" dirty="0" smtClean="0"/>
            </a:br>
            <a:r>
              <a:rPr lang="fr-FR" sz="4400" dirty="0" smtClean="0"/>
              <a:t>Ré-engager les études littéraires françaises. Esthétique, politique, écologie </a:t>
            </a:r>
            <a:br>
              <a:rPr lang="fr-FR" sz="4400" dirty="0" smtClean="0"/>
            </a:br>
            <a:r>
              <a:rPr lang="fr-FR" sz="4400" dirty="0" smtClean="0"/>
              <a:t> </a:t>
            </a:r>
            <a:endParaRPr lang="en-US" sz="4400" dirty="0"/>
          </a:p>
        </p:txBody>
      </p:sp>
      <p:sp>
        <p:nvSpPr>
          <p:cNvPr id="3" name="Subtitle 2"/>
          <p:cNvSpPr>
            <a:spLocks noGrp="1"/>
          </p:cNvSpPr>
          <p:nvPr>
            <p:ph type="subTitle" idx="1"/>
          </p:nvPr>
        </p:nvSpPr>
        <p:spPr>
          <a:xfrm>
            <a:off x="1622323" y="3602038"/>
            <a:ext cx="7600336" cy="1655762"/>
          </a:xfrm>
        </p:spPr>
        <p:txBody>
          <a:bodyPr>
            <a:normAutofit fontScale="92500" lnSpcReduction="10000"/>
          </a:bodyPr>
          <a:lstStyle/>
          <a:p>
            <a:endParaRPr lang="fr-FR" dirty="0" smtClean="0"/>
          </a:p>
          <a:p>
            <a:pPr algn="just"/>
            <a:endParaRPr lang="fr-FR" dirty="0" smtClean="0"/>
          </a:p>
          <a:p>
            <a:pPr algn="just"/>
            <a:endParaRPr lang="fr-FR" dirty="0"/>
          </a:p>
          <a:p>
            <a:pPr algn="just"/>
            <a:r>
              <a:rPr lang="fr-FR" sz="3200" dirty="0" err="1" smtClean="0"/>
              <a:t>Conf</a:t>
            </a:r>
            <a:r>
              <a:rPr lang="fr-FR" sz="3200" dirty="0" smtClean="0"/>
              <a:t>. </a:t>
            </a:r>
            <a:r>
              <a:rPr lang="fr-FR" sz="3200" dirty="0" err="1" smtClean="0"/>
              <a:t>dr</a:t>
            </a:r>
            <a:r>
              <a:rPr lang="fr-FR" sz="3200" dirty="0" smtClean="0"/>
              <a:t>. Alexandru MATEI</a:t>
            </a:r>
            <a:endParaRPr lang="en-US" sz="3200" dirty="0"/>
          </a:p>
        </p:txBody>
      </p:sp>
      <p:pic>
        <p:nvPicPr>
          <p:cNvPr id="4" name="Picture 3" descr="C:\Users\Lenovo-V330\OneDrive\Desktop\unitbv logo.png"/>
          <p:cNvPicPr/>
          <p:nvPr/>
        </p:nvPicPr>
        <p:blipFill>
          <a:blip r:embed="rId2">
            <a:extLst>
              <a:ext uri="{28A0092B-C50C-407E-A947-70E740481C1C}">
                <a14:useLocalDpi xmlns:a14="http://schemas.microsoft.com/office/drawing/2010/main" val="0"/>
              </a:ext>
            </a:extLst>
          </a:blip>
          <a:srcRect/>
          <a:stretch>
            <a:fillRect/>
          </a:stretch>
        </p:blipFill>
        <p:spPr bwMode="auto">
          <a:xfrm>
            <a:off x="8878529" y="3923071"/>
            <a:ext cx="2517058" cy="2349910"/>
          </a:xfrm>
          <a:prstGeom prst="rect">
            <a:avLst/>
          </a:prstGeom>
          <a:noFill/>
          <a:ln>
            <a:noFill/>
          </a:ln>
        </p:spPr>
      </p:pic>
    </p:spTree>
    <p:extLst>
      <p:ext uri="{BB962C8B-B14F-4D97-AF65-F5344CB8AC3E}">
        <p14:creationId xmlns:p14="http://schemas.microsoft.com/office/powerpoint/2010/main" val="19531810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103" y="344129"/>
            <a:ext cx="10767347" cy="1189703"/>
          </a:xfrm>
        </p:spPr>
        <p:txBody>
          <a:bodyPr>
            <a:noAutofit/>
          </a:bodyPr>
          <a:lstStyle/>
          <a:p>
            <a:r>
              <a:rPr lang="fr-FR" sz="2800" dirty="0"/>
              <a:t>Ré-engager les études littéraires françaises. Esthétique, politique, écologie </a:t>
            </a:r>
            <a:br>
              <a:rPr lang="fr-FR" sz="2800" dirty="0"/>
            </a:br>
            <a:endParaRPr lang="en-US" sz="2800" dirty="0"/>
          </a:p>
        </p:txBody>
      </p:sp>
      <p:sp>
        <p:nvSpPr>
          <p:cNvPr id="3" name="Text Placeholder 2"/>
          <p:cNvSpPr>
            <a:spLocks noGrp="1"/>
          </p:cNvSpPr>
          <p:nvPr>
            <p:ph type="body" idx="1"/>
          </p:nvPr>
        </p:nvSpPr>
        <p:spPr>
          <a:xfrm>
            <a:off x="831850" y="1356853"/>
            <a:ext cx="10515600" cy="4732798"/>
          </a:xfrm>
        </p:spPr>
        <p:txBody>
          <a:bodyPr>
            <a:normAutofit/>
          </a:bodyPr>
          <a:lstStyle/>
          <a:p>
            <a:r>
              <a:rPr lang="fr-FR" b="1" dirty="0" smtClean="0"/>
              <a:t>Il y a deux points essentiels autour desquels on pourrait discuter, concernant l’évolution des études littéraires françaises: </a:t>
            </a:r>
          </a:p>
          <a:p>
            <a:endParaRPr lang="fr-FR" b="1" dirty="0"/>
          </a:p>
          <a:p>
            <a:pPr marL="342900" indent="-342900">
              <a:buFont typeface="Wingdings" panose="05000000000000000000" pitchFamily="2" charset="2"/>
              <a:buChar char="q"/>
            </a:pPr>
            <a:r>
              <a:rPr lang="fr-FR" b="1" dirty="0" smtClean="0"/>
              <a:t>Une littérature </a:t>
            </a:r>
            <a:r>
              <a:rPr lang="fr-FR" b="1" dirty="0" err="1" smtClean="0"/>
              <a:t>trans-nationale</a:t>
            </a:r>
            <a:r>
              <a:rPr lang="fr-FR" b="1" dirty="0" smtClean="0"/>
              <a:t> et surtout </a:t>
            </a:r>
            <a:r>
              <a:rPr lang="fr-FR" b="1" dirty="0" err="1" smtClean="0"/>
              <a:t>trans-culturelle</a:t>
            </a:r>
            <a:r>
              <a:rPr lang="fr-FR" b="1" dirty="0" smtClean="0"/>
              <a:t> (le critère est ici la langue, et non la nation), dont la présence dans les histoires littéraires n’est pas destinée à la canonisation, mais plutôt au débat. La littérature évolue vers un fait social (l’esthétique s’y dissout et se laisse </a:t>
            </a:r>
            <a:r>
              <a:rPr lang="fr-FR" b="1" dirty="0" err="1" smtClean="0"/>
              <a:t>thémtiser</a:t>
            </a:r>
            <a:r>
              <a:rPr lang="fr-FR" b="1" dirty="0" smtClean="0"/>
              <a:t> de manière relationnelle)</a:t>
            </a:r>
          </a:p>
          <a:p>
            <a:pPr marL="342900" indent="-342900">
              <a:buFont typeface="Wingdings" panose="05000000000000000000" pitchFamily="2" charset="2"/>
              <a:buChar char="q"/>
            </a:pPr>
            <a:r>
              <a:rPr lang="fr-FR" b="1" dirty="0" smtClean="0"/>
              <a:t>Une généricité qui transcende la distinction entre « fait et fiction » ou bien entre « poésie » et « roman »: tout texte ou tout objet textuel peut être approché depuis une perspective poétique/esthétique (il y a littérature dès qu’il y a forme)</a:t>
            </a:r>
            <a:endParaRPr lang="fr-FR" b="1" dirty="0"/>
          </a:p>
          <a:p>
            <a:endParaRPr lang="fr-FR" b="1" dirty="0" smtClean="0"/>
          </a:p>
        </p:txBody>
      </p:sp>
    </p:spTree>
    <p:extLst>
      <p:ext uri="{BB962C8B-B14F-4D97-AF65-F5344CB8AC3E}">
        <p14:creationId xmlns:p14="http://schemas.microsoft.com/office/powerpoint/2010/main" val="5972392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103" y="344129"/>
            <a:ext cx="10767347" cy="1189703"/>
          </a:xfrm>
        </p:spPr>
        <p:txBody>
          <a:bodyPr>
            <a:noAutofit/>
          </a:bodyPr>
          <a:lstStyle/>
          <a:p>
            <a:r>
              <a:rPr lang="fr-FR" sz="2800" dirty="0"/>
              <a:t>Ré-engager les études littéraires françaises. Esthétique, politique, écologie </a:t>
            </a:r>
            <a:br>
              <a:rPr lang="fr-FR" sz="2800" dirty="0"/>
            </a:br>
            <a:endParaRPr lang="en-US" sz="2800" dirty="0"/>
          </a:p>
        </p:txBody>
      </p:sp>
      <p:sp>
        <p:nvSpPr>
          <p:cNvPr id="3" name="Text Placeholder 2"/>
          <p:cNvSpPr>
            <a:spLocks noGrp="1"/>
          </p:cNvSpPr>
          <p:nvPr>
            <p:ph type="body" idx="1"/>
          </p:nvPr>
        </p:nvSpPr>
        <p:spPr>
          <a:xfrm>
            <a:off x="831850" y="1356853"/>
            <a:ext cx="10515600" cy="4732798"/>
          </a:xfrm>
        </p:spPr>
        <p:txBody>
          <a:bodyPr>
            <a:normAutofit fontScale="92500" lnSpcReduction="20000"/>
          </a:bodyPr>
          <a:lstStyle/>
          <a:p>
            <a:r>
              <a:rPr lang="fr-FR" b="1" dirty="0" smtClean="0"/>
              <a:t>Lignes de développement de la carrière:</a:t>
            </a:r>
          </a:p>
          <a:p>
            <a:pPr marL="342900" indent="-342900">
              <a:buFont typeface="Wingdings" panose="05000000000000000000" pitchFamily="2" charset="2"/>
              <a:buChar char="q"/>
            </a:pPr>
            <a:r>
              <a:rPr lang="fr-FR" b="1" dirty="0" smtClean="0"/>
              <a:t>Roland Barthes as World </a:t>
            </a:r>
            <a:r>
              <a:rPr lang="fr-FR" b="1" dirty="0" err="1" smtClean="0"/>
              <a:t>Literature</a:t>
            </a:r>
            <a:r>
              <a:rPr lang="fr-FR" b="1" dirty="0" smtClean="0"/>
              <a:t> (projet bilatéral avec l’Université de Leeds)</a:t>
            </a:r>
          </a:p>
          <a:p>
            <a:pPr marL="342900" indent="-342900">
              <a:buFont typeface="Wingdings" panose="05000000000000000000" pitchFamily="2" charset="2"/>
              <a:buChar char="q"/>
            </a:pPr>
            <a:r>
              <a:rPr lang="fr-FR" b="1" dirty="0" smtClean="0"/>
              <a:t>L’idée d’une littérature-Gaia qui se propose comme une version de l’idée de World </a:t>
            </a:r>
            <a:r>
              <a:rPr lang="fr-FR" b="1" dirty="0" err="1" smtClean="0"/>
              <a:t>Literature</a:t>
            </a:r>
            <a:r>
              <a:rPr lang="fr-FR" b="1" dirty="0" smtClean="0"/>
              <a:t>, et qui vise l’encadrement selon des dynamiques plus souples des pratiques de la littérature contemporaine</a:t>
            </a:r>
          </a:p>
          <a:p>
            <a:r>
              <a:rPr lang="fr-FR" b="1" dirty="0"/>
              <a:t> </a:t>
            </a:r>
            <a:r>
              <a:rPr lang="fr-FR" b="1" dirty="0" smtClean="0"/>
              <a:t>      Création d’un centre </a:t>
            </a:r>
            <a:r>
              <a:rPr lang="ro-RO" b="1" dirty="0" smtClean="0"/>
              <a:t>de recherches, </a:t>
            </a:r>
            <a:r>
              <a:rPr lang="fr-FR" b="1" dirty="0" err="1" smtClean="0"/>
              <a:t>GaiaLit</a:t>
            </a:r>
            <a:r>
              <a:rPr lang="fr-FR" b="1" dirty="0"/>
              <a:t>, </a:t>
            </a:r>
            <a:r>
              <a:rPr lang="fr-FR" b="1" dirty="0" smtClean="0"/>
              <a:t>dont </a:t>
            </a:r>
            <a:r>
              <a:rPr lang="fr-FR" b="1" dirty="0"/>
              <a:t>les premières missions sont : </a:t>
            </a:r>
            <a:endParaRPr lang="fr-FR" b="1" dirty="0" smtClean="0"/>
          </a:p>
          <a:p>
            <a:r>
              <a:rPr lang="fr-FR" b="1" dirty="0" smtClean="0"/>
              <a:t>	travailler </a:t>
            </a:r>
            <a:r>
              <a:rPr lang="fr-FR" b="1" dirty="0"/>
              <a:t>à </a:t>
            </a:r>
            <a:r>
              <a:rPr lang="fr-FR" b="1" dirty="0" smtClean="0"/>
              <a:t>un recueil de </a:t>
            </a:r>
            <a:r>
              <a:rPr lang="fr-FR" b="1" dirty="0"/>
              <a:t>textes traduits du </a:t>
            </a:r>
            <a:r>
              <a:rPr lang="fr-FR" b="1" dirty="0" smtClean="0"/>
              <a:t>français</a:t>
            </a:r>
            <a:r>
              <a:rPr lang="ro-RO" b="1" dirty="0" smtClean="0"/>
              <a:t> en roumain</a:t>
            </a:r>
            <a:r>
              <a:rPr lang="fr-FR" b="1" dirty="0" smtClean="0"/>
              <a:t>, issus de la 	nouvelle pensée écologique française</a:t>
            </a:r>
            <a:r>
              <a:rPr lang="ro-RO" b="1" dirty="0" smtClean="0"/>
              <a:t> (</a:t>
            </a:r>
            <a:r>
              <a:rPr lang="fr-FR" b="1" dirty="0" smtClean="0"/>
              <a:t>travail </a:t>
            </a:r>
            <a:r>
              <a:rPr lang="fr-FR" b="1" dirty="0"/>
              <a:t>déjà </a:t>
            </a:r>
            <a:r>
              <a:rPr lang="ro-RO" b="1" dirty="0" smtClean="0"/>
              <a:t>ent</a:t>
            </a:r>
            <a:r>
              <a:rPr lang="fr-FR" b="1" dirty="0" smtClean="0"/>
              <a:t>amé) </a:t>
            </a:r>
            <a:r>
              <a:rPr lang="fr-FR" b="1" dirty="0"/>
              <a:t>; </a:t>
            </a:r>
            <a:endParaRPr lang="fr-FR" b="1" dirty="0" smtClean="0"/>
          </a:p>
          <a:p>
            <a:r>
              <a:rPr lang="fr-FR" b="1" dirty="0" smtClean="0"/>
              <a:t>	développer </a:t>
            </a:r>
            <a:r>
              <a:rPr lang="fr-FR" b="1" dirty="0"/>
              <a:t>un secteur </a:t>
            </a:r>
            <a:r>
              <a:rPr lang="fr-FR" b="1" dirty="0" smtClean="0"/>
              <a:t>d‘humanités </a:t>
            </a:r>
            <a:r>
              <a:rPr lang="fr-FR" b="1" dirty="0"/>
              <a:t>écologiques au sein d'un nouveau </a:t>
            </a:r>
            <a:r>
              <a:rPr lang="fr-FR" b="1" dirty="0" smtClean="0"/>
              <a:t>	programme </a:t>
            </a:r>
            <a:r>
              <a:rPr lang="fr-FR" b="1" dirty="0"/>
              <a:t>de Master (déjà en cours) </a:t>
            </a:r>
            <a:r>
              <a:rPr lang="fr-FR" b="1" dirty="0" smtClean="0"/>
              <a:t> </a:t>
            </a:r>
            <a:r>
              <a:rPr lang="fr-FR" b="1" dirty="0"/>
              <a:t>au sein de notre école doctorale ; </a:t>
            </a:r>
          </a:p>
          <a:p>
            <a:r>
              <a:rPr lang="fr-FR" b="1" dirty="0" smtClean="0"/>
              <a:t>	fonder </a:t>
            </a:r>
            <a:r>
              <a:rPr lang="fr-FR" b="1" dirty="0"/>
              <a:t>une nouvelle revue académique consacrée aux Humanités écologiques </a:t>
            </a:r>
            <a:r>
              <a:rPr lang="fr-FR" b="1" dirty="0" smtClean="0"/>
              <a:t>	(</a:t>
            </a:r>
            <a:r>
              <a:rPr lang="fr-FR" b="1" dirty="0"/>
              <a:t>fusionnant avec l'actuelle "Post/H/</a:t>
            </a:r>
            <a:r>
              <a:rPr lang="fr-FR" b="1" dirty="0" err="1"/>
              <a:t>uman</a:t>
            </a:r>
            <a:r>
              <a:rPr lang="fr-FR" b="1" dirty="0"/>
              <a:t>" et d'organiser au moins tous les deux </a:t>
            </a:r>
            <a:r>
              <a:rPr lang="fr-FR" b="1" dirty="0" smtClean="0"/>
              <a:t>	ans </a:t>
            </a:r>
            <a:r>
              <a:rPr lang="fr-FR" b="1" dirty="0"/>
              <a:t>un colloque international. </a:t>
            </a:r>
            <a:endParaRPr lang="fr-FR" b="1" dirty="0" smtClean="0"/>
          </a:p>
          <a:p>
            <a:pPr marL="342900" indent="-342900">
              <a:buFont typeface="Wingdings" panose="05000000000000000000" pitchFamily="2" charset="2"/>
              <a:buChar char="q"/>
            </a:pPr>
            <a:r>
              <a:rPr lang="fr-FR" b="1" dirty="0" smtClean="0"/>
              <a:t>Pour l’école doctorale, travailler autour des sujets théoriques et pratiques mentionnés, en français et en roumain (peut-être aussi en anglais)</a:t>
            </a:r>
            <a:endParaRPr lang="fr-FR" b="1" dirty="0" smtClean="0"/>
          </a:p>
        </p:txBody>
      </p:sp>
    </p:spTree>
    <p:extLst>
      <p:ext uri="{BB962C8B-B14F-4D97-AF65-F5344CB8AC3E}">
        <p14:creationId xmlns:p14="http://schemas.microsoft.com/office/powerpoint/2010/main" val="2864324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103" y="344129"/>
            <a:ext cx="10767347" cy="1189703"/>
          </a:xfrm>
        </p:spPr>
        <p:txBody>
          <a:bodyPr>
            <a:noAutofit/>
          </a:bodyPr>
          <a:lstStyle/>
          <a:p>
            <a:r>
              <a:rPr lang="fr-FR" sz="2800" dirty="0"/>
              <a:t>Ré-engager les études littéraires françaises. Esthétique, politique, écologie </a:t>
            </a:r>
            <a:br>
              <a:rPr lang="fr-FR" sz="2800" dirty="0"/>
            </a:br>
            <a:endParaRPr lang="en-US" sz="2800" dirty="0"/>
          </a:p>
        </p:txBody>
      </p:sp>
      <p:sp>
        <p:nvSpPr>
          <p:cNvPr id="3" name="Text Placeholder 2"/>
          <p:cNvSpPr>
            <a:spLocks noGrp="1"/>
          </p:cNvSpPr>
          <p:nvPr>
            <p:ph type="body" idx="1"/>
          </p:nvPr>
        </p:nvSpPr>
        <p:spPr>
          <a:xfrm>
            <a:off x="648929" y="1356852"/>
            <a:ext cx="10698521" cy="5501147"/>
          </a:xfrm>
        </p:spPr>
        <p:txBody>
          <a:bodyPr>
            <a:normAutofit/>
          </a:bodyPr>
          <a:lstStyle/>
          <a:p>
            <a:r>
              <a:rPr lang="fr-FR" dirty="0" smtClean="0"/>
              <a:t>Mes intérêts de recherche sont issus, après avoir terminé mes études d’une </a:t>
            </a:r>
            <a:r>
              <a:rPr lang="fr-FR" b="1" dirty="0" smtClean="0"/>
              <a:t>perplexité</a:t>
            </a:r>
            <a:r>
              <a:rPr lang="fr-FR" dirty="0" smtClean="0"/>
              <a:t> majeure: </a:t>
            </a:r>
          </a:p>
          <a:p>
            <a:r>
              <a:rPr lang="fr-FR" dirty="0" smtClean="0"/>
              <a:t>Pour ce qui était de l’époque contemporaine, la perplexité dans laquelle je me trouvais à la fin des années 1990 était liée à l’écart des discours que tenaient les profs de littérature française et les profs de littératures anglaise/américaine depuis </a:t>
            </a:r>
            <a:r>
              <a:rPr lang="fr-FR" b="1" dirty="0" smtClean="0"/>
              <a:t>des points de vue qui se donnaient pour « universels ».</a:t>
            </a:r>
            <a:r>
              <a:rPr lang="ro-RO" b="1" dirty="0" smtClean="0"/>
              <a:t> </a:t>
            </a:r>
            <a:endParaRPr lang="fr-FR" b="1" dirty="0" smtClean="0"/>
          </a:p>
          <a:p>
            <a:r>
              <a:rPr lang="fr-FR" dirty="0" smtClean="0"/>
              <a:t>La question principale était dès lors: est-ce qu’on ne devait pas relativiser nos jugements sur la littérature et la société contemporaines, selon une perspective (pour l’instant) </a:t>
            </a:r>
            <a:r>
              <a:rPr lang="fr-FR" dirty="0" err="1" smtClean="0"/>
              <a:t>bi-focale</a:t>
            </a:r>
            <a:r>
              <a:rPr lang="fr-FR" dirty="0" smtClean="0"/>
              <a:t>, qui prenne en compte au moins deux lieux centraux de production des études littéraires (Etats-Unis et France)? </a:t>
            </a:r>
          </a:p>
          <a:p>
            <a:endParaRPr lang="fr-FR" dirty="0" smtClean="0"/>
          </a:p>
        </p:txBody>
      </p:sp>
      <p:graphicFrame>
        <p:nvGraphicFramePr>
          <p:cNvPr id="4" name="Table 3"/>
          <p:cNvGraphicFramePr>
            <a:graphicFrameLocks noGrp="1"/>
          </p:cNvGraphicFramePr>
          <p:nvPr>
            <p:extLst>
              <p:ext uri="{D42A27DB-BD31-4B8C-83A1-F6EECF244321}">
                <p14:modId xmlns:p14="http://schemas.microsoft.com/office/powerpoint/2010/main" val="3628494329"/>
              </p:ext>
            </p:extLst>
          </p:nvPr>
        </p:nvGraphicFramePr>
        <p:xfrm>
          <a:off x="2032000" y="5250425"/>
          <a:ext cx="8128000" cy="1463040"/>
        </p:xfrm>
        <a:graphic>
          <a:graphicData uri="http://schemas.openxmlformats.org/drawingml/2006/table">
            <a:tbl>
              <a:tblPr firstRow="1" bandRow="1">
                <a:tableStyleId>{5C22544A-7EE6-4342-B048-85BDC9FD1C3A}</a:tableStyleId>
              </a:tblPr>
              <a:tblGrid>
                <a:gridCol w="8128000">
                  <a:extLst>
                    <a:ext uri="{9D8B030D-6E8A-4147-A177-3AD203B41FA5}">
                      <a16:colId xmlns:a16="http://schemas.microsoft.com/office/drawing/2014/main" val="3374647604"/>
                    </a:ext>
                  </a:extLst>
                </a:gridCol>
              </a:tblGrid>
              <a:tr h="1268361">
                <a:tc>
                  <a:txBody>
                    <a:bodyPr/>
                    <a:lstStyle/>
                    <a:p>
                      <a:pPr algn="ctr"/>
                      <a:r>
                        <a:rPr lang="fr-FR" sz="2400" dirty="0" smtClean="0">
                          <a:solidFill>
                            <a:srgbClr val="FF0000"/>
                          </a:solidFill>
                          <a:latin typeface="Arial" panose="020B0604020202020204" pitchFamily="34" charset="0"/>
                          <a:cs typeface="Arial" panose="020B0604020202020204" pitchFamily="34" charset="0"/>
                        </a:rPr>
                        <a:t>Premiers articles</a:t>
                      </a:r>
                      <a:r>
                        <a:rPr lang="fr-FR" sz="2400" baseline="0" dirty="0" smtClean="0">
                          <a:solidFill>
                            <a:srgbClr val="FF0000"/>
                          </a:solidFill>
                          <a:latin typeface="Arial" panose="020B0604020202020204" pitchFamily="34" charset="0"/>
                          <a:cs typeface="Arial" panose="020B0604020202020204" pitchFamily="34" charset="0"/>
                        </a:rPr>
                        <a:t> qui reprennent le débat postmoderne depuis des points de vue situés  → la relativité des concepts</a:t>
                      </a:r>
                    </a:p>
                    <a:p>
                      <a:endParaRPr lang="en-US" dirty="0"/>
                    </a:p>
                  </a:txBody>
                  <a:tcPr/>
                </a:tc>
                <a:extLst>
                  <a:ext uri="{0D108BD9-81ED-4DB2-BD59-A6C34878D82A}">
                    <a16:rowId xmlns:a16="http://schemas.microsoft.com/office/drawing/2014/main" val="270964165"/>
                  </a:ext>
                </a:extLst>
              </a:tr>
            </a:tbl>
          </a:graphicData>
        </a:graphic>
      </p:graphicFrame>
    </p:spTree>
    <p:extLst>
      <p:ext uri="{BB962C8B-B14F-4D97-AF65-F5344CB8AC3E}">
        <p14:creationId xmlns:p14="http://schemas.microsoft.com/office/powerpoint/2010/main" val="39951826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103" y="344129"/>
            <a:ext cx="10767347" cy="1189703"/>
          </a:xfrm>
        </p:spPr>
        <p:txBody>
          <a:bodyPr>
            <a:noAutofit/>
          </a:bodyPr>
          <a:lstStyle/>
          <a:p>
            <a:r>
              <a:rPr lang="fr-FR" sz="2800" dirty="0"/>
              <a:t>Ré-engager les études littéraires françaises. Esthétique, politique, écologie </a:t>
            </a:r>
            <a:br>
              <a:rPr lang="fr-FR" sz="2800" dirty="0"/>
            </a:br>
            <a:endParaRPr lang="en-US" sz="2800" dirty="0"/>
          </a:p>
        </p:txBody>
      </p:sp>
      <p:sp>
        <p:nvSpPr>
          <p:cNvPr id="3" name="Text Placeholder 2"/>
          <p:cNvSpPr>
            <a:spLocks noGrp="1"/>
          </p:cNvSpPr>
          <p:nvPr>
            <p:ph type="body" idx="1"/>
          </p:nvPr>
        </p:nvSpPr>
        <p:spPr>
          <a:xfrm>
            <a:off x="831850" y="1356853"/>
            <a:ext cx="10515600" cy="4732798"/>
          </a:xfrm>
        </p:spPr>
        <p:txBody>
          <a:bodyPr>
            <a:normAutofit/>
          </a:bodyPr>
          <a:lstStyle/>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258" y="1248697"/>
            <a:ext cx="10659192" cy="5112773"/>
          </a:xfrm>
          <a:prstGeom prst="rect">
            <a:avLst/>
          </a:prstGeom>
        </p:spPr>
      </p:pic>
    </p:spTree>
    <p:extLst>
      <p:ext uri="{BB962C8B-B14F-4D97-AF65-F5344CB8AC3E}">
        <p14:creationId xmlns:p14="http://schemas.microsoft.com/office/powerpoint/2010/main" val="38163966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103" y="344129"/>
            <a:ext cx="10767347" cy="1189703"/>
          </a:xfrm>
        </p:spPr>
        <p:txBody>
          <a:bodyPr>
            <a:noAutofit/>
          </a:bodyPr>
          <a:lstStyle/>
          <a:p>
            <a:r>
              <a:rPr lang="fr-FR" sz="2800" dirty="0"/>
              <a:t>Ré-engager les études littéraires françaises. Esthétique, politique, écologie </a:t>
            </a:r>
            <a:br>
              <a:rPr lang="fr-FR" sz="2800" dirty="0"/>
            </a:br>
            <a:endParaRPr lang="en-US" sz="2800" dirty="0"/>
          </a:p>
        </p:txBody>
      </p:sp>
      <p:sp>
        <p:nvSpPr>
          <p:cNvPr id="3" name="Text Placeholder 2"/>
          <p:cNvSpPr>
            <a:spLocks noGrp="1"/>
          </p:cNvSpPr>
          <p:nvPr>
            <p:ph type="body" idx="1"/>
          </p:nvPr>
        </p:nvSpPr>
        <p:spPr>
          <a:xfrm>
            <a:off x="831850" y="1356853"/>
            <a:ext cx="10515600" cy="4732798"/>
          </a:xfrm>
        </p:spPr>
        <p:txBody>
          <a:bodyPr>
            <a:normAutofit lnSpcReduction="10000"/>
          </a:bodyPr>
          <a:lstStyle/>
          <a:p>
            <a:r>
              <a:rPr lang="fr-FR" dirty="0" smtClean="0"/>
              <a:t>Vers la fin des années 2000, avec une intensification de la circulation des idées, le mythe d’une « fin de la littérature » s’impose, selon deux versions :</a:t>
            </a:r>
          </a:p>
          <a:p>
            <a:pPr marL="342900" indent="-342900">
              <a:buFont typeface="Wingdings" panose="05000000000000000000" pitchFamily="2" charset="2"/>
              <a:buChar char="q"/>
            </a:pPr>
            <a:r>
              <a:rPr lang="fr-FR" dirty="0" smtClean="0"/>
              <a:t>Achèvement d’une époque (le moderne est, pour la culture française, fondateur, alors que ce n’est qu’une époque entre autres pour la Weltanschauung anglo-américain)</a:t>
            </a:r>
          </a:p>
          <a:p>
            <a:pPr marL="342900" indent="-342900">
              <a:buFont typeface="Wingdings" panose="05000000000000000000" pitchFamily="2" charset="2"/>
              <a:buChar char="q"/>
            </a:pPr>
            <a:r>
              <a:rPr lang="fr-FR" dirty="0" smtClean="0"/>
              <a:t>Dénouement (L. </a:t>
            </a:r>
            <a:r>
              <a:rPr lang="fr-FR" dirty="0" err="1" smtClean="0"/>
              <a:t>Ruffel</a:t>
            </a:r>
            <a:r>
              <a:rPr lang="fr-FR" dirty="0" smtClean="0"/>
              <a:t>), c’est-à-dire solution de continuité et l’idée d’un incessant </a:t>
            </a:r>
            <a:r>
              <a:rPr lang="fr-FR" b="1" dirty="0" err="1" smtClean="0"/>
              <a:t>retravail</a:t>
            </a:r>
            <a:r>
              <a:rPr lang="fr-FR" b="1" dirty="0" smtClean="0"/>
              <a:t> </a:t>
            </a:r>
            <a:r>
              <a:rPr lang="fr-FR" dirty="0" smtClean="0"/>
              <a:t>/ de l’incessante </a:t>
            </a:r>
            <a:r>
              <a:rPr lang="fr-FR" b="1" dirty="0" smtClean="0"/>
              <a:t>reprise</a:t>
            </a:r>
            <a:r>
              <a:rPr lang="fr-FR" dirty="0" smtClean="0"/>
              <a:t> du moderne</a:t>
            </a:r>
          </a:p>
          <a:p>
            <a:endParaRPr lang="fr-FR" dirty="0"/>
          </a:p>
          <a:p>
            <a:r>
              <a:rPr lang="fr-FR" dirty="0" smtClean="0"/>
              <a:t>L’œuvre de William Marx a été pour moi très importante à cette époque (sa thèse portait déjà sur une étude comparative entre Valéry et Elliot). Il montre que, plutôt qu’une course, la modernité aura été un cercle (ou tout au plus une spirale):</a:t>
            </a:r>
          </a:p>
          <a:p>
            <a:r>
              <a:rPr lang="fr-FR" b="1" dirty="0" smtClean="0"/>
              <a:t>une </a:t>
            </a:r>
            <a:r>
              <a:rPr lang="fr-FR" b="1" dirty="0"/>
              <a:t>communauté à refaire pour les arrière-gardes devient une « communauté à venir » pour les avant-gardes</a:t>
            </a:r>
            <a:endParaRPr lang="en-US" b="1" dirty="0"/>
          </a:p>
        </p:txBody>
      </p:sp>
    </p:spTree>
    <p:extLst>
      <p:ext uri="{BB962C8B-B14F-4D97-AF65-F5344CB8AC3E}">
        <p14:creationId xmlns:p14="http://schemas.microsoft.com/office/powerpoint/2010/main" val="595224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103" y="344129"/>
            <a:ext cx="10767347" cy="1189703"/>
          </a:xfrm>
        </p:spPr>
        <p:txBody>
          <a:bodyPr>
            <a:noAutofit/>
          </a:bodyPr>
          <a:lstStyle/>
          <a:p>
            <a:r>
              <a:rPr lang="fr-FR" sz="2800" dirty="0"/>
              <a:t>Ré-engager les études littéraires françaises. Esthétique, politique, écologie </a:t>
            </a:r>
            <a:br>
              <a:rPr lang="fr-FR" sz="2800" dirty="0"/>
            </a:br>
            <a:endParaRPr lang="en-US" sz="2800" dirty="0"/>
          </a:p>
        </p:txBody>
      </p:sp>
      <p:sp>
        <p:nvSpPr>
          <p:cNvPr id="3" name="Text Placeholder 2"/>
          <p:cNvSpPr>
            <a:spLocks noGrp="1"/>
          </p:cNvSpPr>
          <p:nvPr>
            <p:ph type="body" idx="1"/>
          </p:nvPr>
        </p:nvSpPr>
        <p:spPr>
          <a:xfrm>
            <a:off x="831850" y="1356853"/>
            <a:ext cx="10515600" cy="4732798"/>
          </a:xfrm>
        </p:spPr>
        <p:txBody>
          <a:bodyPr>
            <a:normAutofit/>
          </a:bodyPr>
          <a:lstStyle/>
          <a:p>
            <a:endParaRPr lang="fr-FR" b="1" dirty="0" smtClean="0"/>
          </a:p>
          <a:p>
            <a:r>
              <a:rPr lang="fr-FR" b="1" dirty="0" smtClean="0"/>
              <a:t>En guise de conclusion provisoire, pour cette étape qui couvre les années 2000:</a:t>
            </a:r>
          </a:p>
          <a:p>
            <a:pPr marL="342900" indent="-342900">
              <a:buFontTx/>
              <a:buChar char="-"/>
            </a:pPr>
            <a:r>
              <a:rPr lang="fr-FR" b="1" dirty="0"/>
              <a:t>l</a:t>
            </a:r>
            <a:r>
              <a:rPr lang="fr-FR" b="1" dirty="0" smtClean="0"/>
              <a:t>es études littéraires françaises sont à la fois friandes et transies de/devant un avenir qui menace de faire oublier le passé. Il y a toujours eu une tension entre les deux marges</a:t>
            </a:r>
          </a:p>
          <a:p>
            <a:pPr marL="342900" indent="-342900">
              <a:buFont typeface="Wingdings" panose="05000000000000000000" pitchFamily="2" charset="2"/>
              <a:buChar char="q"/>
            </a:pPr>
            <a:r>
              <a:rPr lang="fr-FR" b="1" dirty="0" smtClean="0"/>
              <a:t>Le nouveau (qu’il faut inventer – mais l’invention est différée par la réflexivité). D’où: une crise de la nomination. Quels noms donner aux pratiques intellectuelles? Solution: importation.</a:t>
            </a:r>
          </a:p>
          <a:p>
            <a:pPr marL="342900" indent="-342900">
              <a:buFont typeface="Wingdings" panose="05000000000000000000" pitchFamily="2" charset="2"/>
              <a:buChar char="q"/>
            </a:pPr>
            <a:r>
              <a:rPr lang="fr-FR" b="1" dirty="0" smtClean="0"/>
              <a:t>L’ancien (qu’il ne faut surtout pas oublier, perdre, car nous en sommes issus). C’est ici que </a:t>
            </a:r>
            <a:r>
              <a:rPr lang="fr-FR" b="1" dirty="0"/>
              <a:t>l</a:t>
            </a:r>
            <a:r>
              <a:rPr lang="fr-FR" b="1" dirty="0" smtClean="0"/>
              <a:t>es concepts semblent plus durables: « antimoderne » (Compagnon) « contemporain » (</a:t>
            </a:r>
            <a:r>
              <a:rPr lang="fr-FR" b="1" dirty="0" err="1" smtClean="0"/>
              <a:t>Agamben</a:t>
            </a:r>
            <a:r>
              <a:rPr lang="fr-FR" b="1" dirty="0" smtClean="0"/>
              <a:t>, </a:t>
            </a:r>
            <a:r>
              <a:rPr lang="fr-FR" b="1" dirty="0" err="1" smtClean="0"/>
              <a:t>Ruffel</a:t>
            </a:r>
            <a:r>
              <a:rPr lang="fr-FR" b="1" dirty="0" smtClean="0"/>
              <a:t>)</a:t>
            </a:r>
          </a:p>
          <a:p>
            <a:endParaRPr lang="en-US" b="1" dirty="0"/>
          </a:p>
        </p:txBody>
      </p:sp>
    </p:spTree>
    <p:extLst>
      <p:ext uri="{BB962C8B-B14F-4D97-AF65-F5344CB8AC3E}">
        <p14:creationId xmlns:p14="http://schemas.microsoft.com/office/powerpoint/2010/main" val="9907268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103" y="344129"/>
            <a:ext cx="10767347" cy="1189703"/>
          </a:xfrm>
        </p:spPr>
        <p:txBody>
          <a:bodyPr>
            <a:noAutofit/>
          </a:bodyPr>
          <a:lstStyle/>
          <a:p>
            <a:r>
              <a:rPr lang="fr-FR" sz="2800" dirty="0"/>
              <a:t>Ré-engager les études littéraires françaises. Esthétique, politique, écologie </a:t>
            </a:r>
            <a:br>
              <a:rPr lang="fr-FR" sz="2800" dirty="0"/>
            </a:br>
            <a:endParaRPr lang="en-US" sz="2800" dirty="0"/>
          </a:p>
        </p:txBody>
      </p:sp>
      <p:sp>
        <p:nvSpPr>
          <p:cNvPr id="3" name="Text Placeholder 2"/>
          <p:cNvSpPr>
            <a:spLocks noGrp="1"/>
          </p:cNvSpPr>
          <p:nvPr>
            <p:ph type="body" idx="1"/>
          </p:nvPr>
        </p:nvSpPr>
        <p:spPr>
          <a:xfrm>
            <a:off x="831850" y="1356853"/>
            <a:ext cx="10515600" cy="4732798"/>
          </a:xfrm>
        </p:spPr>
        <p:txBody>
          <a:bodyPr>
            <a:normAutofit/>
          </a:bodyPr>
          <a:lstStyle/>
          <a:p>
            <a:r>
              <a:rPr lang="fr-FR" b="1" dirty="0" smtClean="0"/>
              <a:t>Littérature numérique (Alex </a:t>
            </a:r>
            <a:r>
              <a:rPr lang="fr-FR" b="1" dirty="0" err="1" smtClean="0"/>
              <a:t>Gefen</a:t>
            </a:r>
            <a:r>
              <a:rPr lang="fr-FR" b="1" dirty="0" smtClean="0"/>
              <a:t>, Pascal </a:t>
            </a:r>
            <a:r>
              <a:rPr lang="fr-FR" b="1" dirty="0" err="1" smtClean="0"/>
              <a:t>Mougin</a:t>
            </a:r>
            <a:r>
              <a:rPr lang="fr-FR" b="1" dirty="0" smtClean="0"/>
              <a:t>) ET littérature vintage (</a:t>
            </a:r>
            <a:r>
              <a:rPr lang="fr-FR" b="1" dirty="0" err="1" smtClean="0"/>
              <a:t>Quignard</a:t>
            </a:r>
            <a:r>
              <a:rPr lang="fr-FR" b="1" dirty="0" smtClean="0"/>
              <a:t>)</a:t>
            </a:r>
          </a:p>
          <a:p>
            <a:endParaRPr lang="en-US" b="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0348" y="1772943"/>
            <a:ext cx="5358582" cy="4719706"/>
          </a:xfrm>
          <a:prstGeom prst="rect">
            <a:avLst/>
          </a:prstGeom>
        </p:spPr>
      </p:pic>
    </p:spTree>
    <p:extLst>
      <p:ext uri="{BB962C8B-B14F-4D97-AF65-F5344CB8AC3E}">
        <p14:creationId xmlns:p14="http://schemas.microsoft.com/office/powerpoint/2010/main" val="31282980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103" y="344129"/>
            <a:ext cx="10767347" cy="1189703"/>
          </a:xfrm>
        </p:spPr>
        <p:txBody>
          <a:bodyPr>
            <a:noAutofit/>
          </a:bodyPr>
          <a:lstStyle/>
          <a:p>
            <a:r>
              <a:rPr lang="fr-FR" sz="2800" dirty="0"/>
              <a:t>Ré-engager les études littéraires françaises. Esthétique, politique, écologie </a:t>
            </a:r>
            <a:br>
              <a:rPr lang="fr-FR" sz="2800" dirty="0"/>
            </a:br>
            <a:endParaRPr lang="en-US" sz="2800" dirty="0"/>
          </a:p>
        </p:txBody>
      </p:sp>
      <p:sp>
        <p:nvSpPr>
          <p:cNvPr id="3" name="Text Placeholder 2"/>
          <p:cNvSpPr>
            <a:spLocks noGrp="1"/>
          </p:cNvSpPr>
          <p:nvPr>
            <p:ph type="body" idx="1"/>
          </p:nvPr>
        </p:nvSpPr>
        <p:spPr>
          <a:xfrm>
            <a:off x="831850" y="1356853"/>
            <a:ext cx="10515600" cy="4732798"/>
          </a:xfrm>
        </p:spPr>
        <p:txBody>
          <a:bodyPr>
            <a:normAutofit/>
          </a:bodyPr>
          <a:lstStyle/>
          <a:p>
            <a:r>
              <a:rPr lang="fr-FR" dirty="0" smtClean="0"/>
              <a:t>Dès lors qu’on parle d’un </a:t>
            </a:r>
            <a:r>
              <a:rPr lang="fr-FR" dirty="0" err="1" smtClean="0"/>
              <a:t>ré-engagement</a:t>
            </a:r>
            <a:r>
              <a:rPr lang="fr-FR" dirty="0" smtClean="0"/>
              <a:t> des études littéraires françaises, force est de </a:t>
            </a:r>
            <a:r>
              <a:rPr lang="fr-FR" b="1" dirty="0" smtClean="0"/>
              <a:t>reconsidérer les valeurs sociales </a:t>
            </a:r>
            <a:r>
              <a:rPr lang="fr-FR" dirty="0" smtClean="0"/>
              <a:t>qui permettent à la littérature de rester l’objet d’un enseignement</a:t>
            </a:r>
          </a:p>
          <a:p>
            <a:endParaRPr lang="fr-FR" dirty="0"/>
          </a:p>
          <a:p>
            <a:r>
              <a:rPr lang="fr-FR" dirty="0" smtClean="0"/>
              <a:t>La littérature devient de plus en plus un </a:t>
            </a:r>
            <a:r>
              <a:rPr lang="fr-FR" b="1" dirty="0" smtClean="0"/>
              <a:t>espace de débat </a:t>
            </a:r>
            <a:r>
              <a:rPr lang="fr-FR" dirty="0" smtClean="0"/>
              <a:t>et non plus </a:t>
            </a:r>
            <a:r>
              <a:rPr lang="fr-FR" b="1" dirty="0" smtClean="0"/>
              <a:t>le lieu d’un recueillement et de l’admiration</a:t>
            </a:r>
            <a:r>
              <a:rPr lang="fr-FR" dirty="0" smtClean="0"/>
              <a:t>. </a:t>
            </a:r>
          </a:p>
          <a:p>
            <a:r>
              <a:rPr lang="fr-FR" dirty="0" smtClean="0"/>
              <a:t>Un </a:t>
            </a:r>
            <a:r>
              <a:rPr lang="fr-FR" dirty="0"/>
              <a:t>processus de </a:t>
            </a:r>
            <a:r>
              <a:rPr lang="fr-FR" b="1" dirty="0"/>
              <a:t>fertilisation </a:t>
            </a:r>
            <a:r>
              <a:rPr lang="fr-FR" b="1" dirty="0" smtClean="0"/>
              <a:t>croisée</a:t>
            </a:r>
            <a:r>
              <a:rPr lang="fr-FR" dirty="0" smtClean="0"/>
              <a:t>, en décalé, a lieu depuis la fin des années 1960 </a:t>
            </a:r>
            <a:r>
              <a:rPr lang="fr-FR" b="1" dirty="0" smtClean="0"/>
              <a:t>entre la France et les Etats-Unis</a:t>
            </a:r>
            <a:r>
              <a:rPr lang="fr-FR" dirty="0" smtClean="0"/>
              <a:t>. Étudier la littérature à travers les discours « </a:t>
            </a:r>
            <a:r>
              <a:rPr lang="fr-FR" dirty="0" err="1" smtClean="0"/>
              <a:t>post-structuralistes</a:t>
            </a:r>
            <a:r>
              <a:rPr lang="fr-FR" dirty="0" smtClean="0"/>
              <a:t> » importés des Etats-Unis revient aussi à jeter des ponts entre deux discours français qui avaient été institutionnalisés différemment: </a:t>
            </a:r>
            <a:r>
              <a:rPr lang="fr-FR" b="1" dirty="0" smtClean="0"/>
              <a:t>la philosophie (les sciences humaines) et la littérature</a:t>
            </a:r>
            <a:r>
              <a:rPr lang="fr-FR" dirty="0" smtClean="0"/>
              <a:t>. </a:t>
            </a:r>
          </a:p>
          <a:p>
            <a:endParaRPr lang="fr-FR" dirty="0" smtClean="0"/>
          </a:p>
        </p:txBody>
      </p:sp>
    </p:spTree>
    <p:extLst>
      <p:ext uri="{BB962C8B-B14F-4D97-AF65-F5344CB8AC3E}">
        <p14:creationId xmlns:p14="http://schemas.microsoft.com/office/powerpoint/2010/main" val="36640589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103" y="344129"/>
            <a:ext cx="10767347" cy="1189703"/>
          </a:xfrm>
        </p:spPr>
        <p:txBody>
          <a:bodyPr>
            <a:noAutofit/>
          </a:bodyPr>
          <a:lstStyle/>
          <a:p>
            <a:r>
              <a:rPr lang="fr-FR" sz="2800" dirty="0"/>
              <a:t>Ré-engager les études littéraires françaises. Esthétique, politique, écologie </a:t>
            </a:r>
            <a:br>
              <a:rPr lang="fr-FR" sz="2800" dirty="0"/>
            </a:br>
            <a:endParaRPr lang="en-US" sz="2800" dirty="0"/>
          </a:p>
        </p:txBody>
      </p:sp>
      <p:sp>
        <p:nvSpPr>
          <p:cNvPr id="3" name="Text Placeholder 2"/>
          <p:cNvSpPr>
            <a:spLocks noGrp="1"/>
          </p:cNvSpPr>
          <p:nvPr>
            <p:ph type="body" idx="1"/>
          </p:nvPr>
        </p:nvSpPr>
        <p:spPr>
          <a:xfrm>
            <a:off x="831850" y="1356853"/>
            <a:ext cx="10515600" cy="4732798"/>
          </a:xfrm>
        </p:spPr>
        <p:txBody>
          <a:bodyPr>
            <a:normAutofit/>
          </a:bodyPr>
          <a:lstStyle/>
          <a:p>
            <a:r>
              <a:rPr lang="fr-FR" dirty="0" smtClean="0"/>
              <a:t>Il y a deux effets de ce processus: </a:t>
            </a:r>
          </a:p>
          <a:p>
            <a:endParaRPr lang="fr-FR" dirty="0"/>
          </a:p>
          <a:p>
            <a:r>
              <a:rPr lang="fr-FR" dirty="0" smtClean="0"/>
              <a:t>Aux Etats-Unis, les philosophes français ont contribué à produire et</a:t>
            </a:r>
            <a:r>
              <a:rPr lang="fr-FR" b="1" dirty="0" smtClean="0"/>
              <a:t> diffuser des approches « non-esthétiques » de la littérature</a:t>
            </a:r>
            <a:r>
              <a:rPr lang="fr-FR" dirty="0" smtClean="0"/>
              <a:t>, alors que </a:t>
            </a:r>
            <a:r>
              <a:rPr lang="fr-FR" b="1" dirty="0" smtClean="0">
                <a:solidFill>
                  <a:srgbClr val="FF0000"/>
                </a:solidFill>
              </a:rPr>
              <a:t>l’idée de littérature est restée la même</a:t>
            </a:r>
            <a:r>
              <a:rPr lang="fr-FR" dirty="0" smtClean="0"/>
              <a:t>.</a:t>
            </a:r>
          </a:p>
          <a:p>
            <a:r>
              <a:rPr lang="fr-FR" dirty="0" smtClean="0"/>
              <a:t>En revanche, si ces approches ont eu du mal à percer en France, le renouveau vient surtout de la dynamique de l’idée de littérature (« exposée », </a:t>
            </a:r>
            <a:r>
              <a:rPr lang="fr-FR" dirty="0" err="1" smtClean="0"/>
              <a:t>Ruffel</a:t>
            </a:r>
            <a:r>
              <a:rPr lang="fr-FR" dirty="0" smtClean="0"/>
              <a:t>, ou bien « néo-littérature », </a:t>
            </a:r>
            <a:r>
              <a:rPr lang="fr-FR" dirty="0" err="1" smtClean="0"/>
              <a:t>Nachetergael</a:t>
            </a:r>
            <a:r>
              <a:rPr lang="fr-FR" dirty="0" smtClean="0"/>
              <a:t>), et de ses </a:t>
            </a:r>
            <a:r>
              <a:rPr lang="fr-FR" dirty="0" err="1" smtClean="0"/>
              <a:t>corpi</a:t>
            </a:r>
            <a:r>
              <a:rPr lang="fr-FR" dirty="0" smtClean="0"/>
              <a:t>. </a:t>
            </a:r>
            <a:r>
              <a:rPr lang="fr-FR" dirty="0" smtClean="0">
                <a:solidFill>
                  <a:srgbClr val="FF0000"/>
                </a:solidFill>
              </a:rPr>
              <a:t>C’est pourquoi en France </a:t>
            </a:r>
            <a:r>
              <a:rPr lang="fr-FR" b="1" dirty="0" smtClean="0">
                <a:solidFill>
                  <a:srgbClr val="FF0000"/>
                </a:solidFill>
              </a:rPr>
              <a:t>le problème n’est pas le canon, mais la littérature</a:t>
            </a:r>
            <a:r>
              <a:rPr lang="fr-FR" dirty="0" smtClean="0">
                <a:solidFill>
                  <a:srgbClr val="FF0000"/>
                </a:solidFill>
              </a:rPr>
              <a:t>.</a:t>
            </a:r>
            <a:endParaRPr lang="ro-RO" dirty="0" smtClean="0">
              <a:solidFill>
                <a:srgbClr val="FF0000"/>
              </a:solidFill>
            </a:endParaRPr>
          </a:p>
          <a:p>
            <a:r>
              <a:rPr lang="ro-RO" dirty="0" smtClean="0"/>
              <a:t>D</a:t>
            </a:r>
            <a:r>
              <a:rPr lang="fr-FR" dirty="0" smtClean="0"/>
              <a:t>ans les années 2000: une </a:t>
            </a:r>
            <a:r>
              <a:rPr lang="fr-FR" b="1" dirty="0" smtClean="0"/>
              <a:t>conception pragmatique/pragmatiste commence à s’emparer de la littérature </a:t>
            </a:r>
            <a:r>
              <a:rPr lang="fr-FR" dirty="0" smtClean="0"/>
              <a:t>: on pourrait expliquer ainsi l’extinction de la littérature expérimentale et l’offensive de l’autofiction. </a:t>
            </a:r>
          </a:p>
          <a:p>
            <a:endParaRPr lang="fr-FR" b="1" dirty="0" smtClean="0"/>
          </a:p>
        </p:txBody>
      </p:sp>
    </p:spTree>
    <p:extLst>
      <p:ext uri="{BB962C8B-B14F-4D97-AF65-F5344CB8AC3E}">
        <p14:creationId xmlns:p14="http://schemas.microsoft.com/office/powerpoint/2010/main" val="3538217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103" y="344129"/>
            <a:ext cx="10767347" cy="1189703"/>
          </a:xfrm>
        </p:spPr>
        <p:txBody>
          <a:bodyPr>
            <a:noAutofit/>
          </a:bodyPr>
          <a:lstStyle/>
          <a:p>
            <a:r>
              <a:rPr lang="fr-FR" sz="2800" dirty="0"/>
              <a:t>Ré-engager les études littéraires françaises. Esthétique, politique, écologie </a:t>
            </a:r>
            <a:br>
              <a:rPr lang="fr-FR" sz="2800" dirty="0"/>
            </a:br>
            <a:endParaRPr lang="en-US" sz="2800" dirty="0"/>
          </a:p>
        </p:txBody>
      </p:sp>
      <p:sp>
        <p:nvSpPr>
          <p:cNvPr id="3" name="Text Placeholder 2"/>
          <p:cNvSpPr>
            <a:spLocks noGrp="1"/>
          </p:cNvSpPr>
          <p:nvPr>
            <p:ph type="body" idx="1"/>
          </p:nvPr>
        </p:nvSpPr>
        <p:spPr>
          <a:xfrm>
            <a:off x="831850" y="1356853"/>
            <a:ext cx="10515600" cy="4732798"/>
          </a:xfrm>
        </p:spPr>
        <p:txBody>
          <a:bodyPr>
            <a:normAutofit/>
          </a:bodyPr>
          <a:lstStyle/>
          <a:p>
            <a:endParaRPr lang="fr-FR" b="1" dirty="0" smtClean="0"/>
          </a:p>
          <a:p>
            <a:r>
              <a:rPr lang="fr-FR" b="1" dirty="0" smtClean="0"/>
              <a:t>2013 « </a:t>
            </a:r>
            <a:r>
              <a:rPr lang="fr-FR" b="1" dirty="0">
                <a:solidFill>
                  <a:srgbClr val="FF0000"/>
                </a:solidFill>
              </a:rPr>
              <a:t>Faire de l’histoire littéraire en Europe et aux Etats-Unis, aujourd’hui », </a:t>
            </a:r>
            <a:r>
              <a:rPr lang="fr-FR" b="1" dirty="0" err="1">
                <a:solidFill>
                  <a:srgbClr val="FF0000"/>
                </a:solidFill>
              </a:rPr>
              <a:t>Analele</a:t>
            </a:r>
            <a:r>
              <a:rPr lang="fr-FR" b="1" dirty="0">
                <a:solidFill>
                  <a:srgbClr val="FF0000"/>
                </a:solidFill>
              </a:rPr>
              <a:t> </a:t>
            </a:r>
            <a:r>
              <a:rPr lang="fr-FR" b="1" dirty="0" err="1">
                <a:solidFill>
                  <a:srgbClr val="FF0000"/>
                </a:solidFill>
              </a:rPr>
              <a:t>Ovidius</a:t>
            </a:r>
            <a:r>
              <a:rPr lang="fr-FR" b="1" dirty="0"/>
              <a:t>, </a:t>
            </a:r>
            <a:r>
              <a:rPr lang="fr-FR" b="1" dirty="0">
                <a:hlinkClick r:id="rId3"/>
              </a:rPr>
              <a:t>http://</a:t>
            </a:r>
            <a:r>
              <a:rPr lang="fr-FR" b="1" dirty="0" smtClean="0">
                <a:hlinkClick r:id="rId3"/>
              </a:rPr>
              <a:t>litere.univ-ovidius.ro/Anale/volumul_2013_1.php</a:t>
            </a:r>
            <a:endParaRPr lang="fr-FR" b="1" dirty="0"/>
          </a:p>
          <a:p>
            <a:r>
              <a:rPr lang="fr-FR" b="1" dirty="0" smtClean="0"/>
              <a:t> 2014</a:t>
            </a:r>
            <a:r>
              <a:rPr lang="fr-FR" b="1" dirty="0"/>
              <a:t>, </a:t>
            </a:r>
            <a:r>
              <a:rPr lang="fr-FR" b="1" dirty="0" smtClean="0"/>
              <a:t>« </a:t>
            </a:r>
            <a:r>
              <a:rPr lang="fr-FR" b="1" dirty="0">
                <a:solidFill>
                  <a:srgbClr val="FF0000"/>
                </a:solidFill>
              </a:rPr>
              <a:t>French </a:t>
            </a:r>
            <a:r>
              <a:rPr lang="fr-FR" b="1" dirty="0" err="1">
                <a:solidFill>
                  <a:srgbClr val="FF0000"/>
                </a:solidFill>
              </a:rPr>
              <a:t>Literary</a:t>
            </a:r>
            <a:r>
              <a:rPr lang="fr-FR" b="1" dirty="0">
                <a:solidFill>
                  <a:srgbClr val="FF0000"/>
                </a:solidFill>
              </a:rPr>
              <a:t> </a:t>
            </a:r>
            <a:r>
              <a:rPr lang="fr-FR" b="1" dirty="0" err="1">
                <a:solidFill>
                  <a:srgbClr val="FF0000"/>
                </a:solidFill>
              </a:rPr>
              <a:t>Lanaguage</a:t>
            </a:r>
            <a:r>
              <a:rPr lang="fr-FR" b="1" dirty="0">
                <a:solidFill>
                  <a:srgbClr val="FF0000"/>
                </a:solidFill>
              </a:rPr>
              <a:t> </a:t>
            </a:r>
            <a:r>
              <a:rPr lang="fr-FR" b="1" dirty="0" err="1">
                <a:solidFill>
                  <a:srgbClr val="FF0000"/>
                </a:solidFill>
              </a:rPr>
              <a:t>Studies</a:t>
            </a:r>
            <a:r>
              <a:rPr lang="fr-FR" b="1" dirty="0">
                <a:solidFill>
                  <a:srgbClr val="FF0000"/>
                </a:solidFill>
              </a:rPr>
              <a:t>. Pour une anthropologie de la langue française </a:t>
            </a:r>
            <a:r>
              <a:rPr lang="fr-FR" b="1" dirty="0"/>
              <a:t>», RELIEF 8 (2), 2014 pp. 106-122 http://</a:t>
            </a:r>
            <a:r>
              <a:rPr lang="fr-FR" b="1" dirty="0" smtClean="0"/>
              <a:t>www.revue-relief.org </a:t>
            </a:r>
            <a:r>
              <a:rPr lang="fr-FR" b="1" dirty="0"/>
              <a:t>; </a:t>
            </a:r>
          </a:p>
          <a:p>
            <a:r>
              <a:rPr lang="fr-FR" b="1" dirty="0" smtClean="0"/>
              <a:t> 2019 « </a:t>
            </a:r>
            <a:r>
              <a:rPr lang="fr-FR" b="1" dirty="0" smtClean="0">
                <a:solidFill>
                  <a:srgbClr val="FF0000"/>
                </a:solidFill>
              </a:rPr>
              <a:t>Les ‘études françaises’ </a:t>
            </a:r>
            <a:r>
              <a:rPr lang="fr-FR" b="1" dirty="0">
                <a:solidFill>
                  <a:srgbClr val="FF0000"/>
                </a:solidFill>
              </a:rPr>
              <a:t>et la question de l’universel : pour une approche anthropologique de la littérature française </a:t>
            </a:r>
            <a:r>
              <a:rPr lang="fr-FR" b="1" dirty="0" smtClean="0"/>
              <a:t>» http</a:t>
            </a:r>
            <a:r>
              <a:rPr lang="fr-FR" b="1" dirty="0"/>
              <a:t>://doi.fil.bg.ac.rs/volume.php?pt=eb_ser&amp;issue=efa-2019-11&amp;i=21) </a:t>
            </a:r>
            <a:endParaRPr lang="fr-FR" b="1" dirty="0" smtClean="0"/>
          </a:p>
        </p:txBody>
      </p:sp>
    </p:spTree>
    <p:extLst>
      <p:ext uri="{BB962C8B-B14F-4D97-AF65-F5344CB8AC3E}">
        <p14:creationId xmlns:p14="http://schemas.microsoft.com/office/powerpoint/2010/main" val="26079116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1060</TotalTime>
  <Words>663</Words>
  <Application>Microsoft Office PowerPoint</Application>
  <PresentationFormat>Widescreen</PresentationFormat>
  <Paragraphs>66</Paragraphs>
  <Slides>11</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Wingdings</vt:lpstr>
      <vt:lpstr>Office Theme</vt:lpstr>
      <vt:lpstr>      THÈSE D’HABILITATION  Ré-engager les études littéraires françaises. Esthétique, politique, écologie   </vt:lpstr>
      <vt:lpstr>Ré-engager les études littéraires françaises. Esthétique, politique, écologie  </vt:lpstr>
      <vt:lpstr>Ré-engager les études littéraires françaises. Esthétique, politique, écologie  </vt:lpstr>
      <vt:lpstr>Ré-engager les études littéraires françaises. Esthétique, politique, écologie  </vt:lpstr>
      <vt:lpstr>Ré-engager les études littéraires françaises. Esthétique, politique, écologie  </vt:lpstr>
      <vt:lpstr>Ré-engager les études littéraires françaises. Esthétique, politique, écologie  </vt:lpstr>
      <vt:lpstr>Ré-engager les études littéraires françaises. Esthétique, politique, écologie  </vt:lpstr>
      <vt:lpstr>Ré-engager les études littéraires françaises. Esthétique, politique, écologie  </vt:lpstr>
      <vt:lpstr>Ré-engager les études littéraires françaises. Esthétique, politique, écologie  </vt:lpstr>
      <vt:lpstr>Ré-engager les études littéraires françaises. Esthétique, politique, écologie  </vt:lpstr>
      <vt:lpstr>Ré-engager les études littéraires françaises. Esthétique, politique, écologie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THÈSE D’HABILITATION  Ré-engager les études littéraires françaises. Esthétique, politique, écologie   </dc:title>
  <dc:creator>Lenovo-V330</dc:creator>
  <cp:lastModifiedBy>Lenovo-V330</cp:lastModifiedBy>
  <cp:revision>33</cp:revision>
  <dcterms:created xsi:type="dcterms:W3CDTF">2022-02-12T09:52:44Z</dcterms:created>
  <dcterms:modified xsi:type="dcterms:W3CDTF">2022-02-15T15:09:13Z</dcterms:modified>
</cp:coreProperties>
</file>