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20" r:id="rId1"/>
  </p:sldMasterIdLst>
  <p:notesMasterIdLst>
    <p:notesMasterId r:id="rId57"/>
  </p:notesMasterIdLst>
  <p:sldIdLst>
    <p:sldId id="256" r:id="rId2"/>
    <p:sldId id="257" r:id="rId3"/>
    <p:sldId id="259" r:id="rId4"/>
    <p:sldId id="260" r:id="rId5"/>
    <p:sldId id="264" r:id="rId6"/>
    <p:sldId id="261" r:id="rId7"/>
    <p:sldId id="262" r:id="rId8"/>
    <p:sldId id="266" r:id="rId9"/>
    <p:sldId id="265" r:id="rId10"/>
    <p:sldId id="263" r:id="rId11"/>
    <p:sldId id="267" r:id="rId12"/>
    <p:sldId id="268" r:id="rId13"/>
    <p:sldId id="269" r:id="rId14"/>
    <p:sldId id="270" r:id="rId15"/>
    <p:sldId id="271" r:id="rId16"/>
    <p:sldId id="272" r:id="rId17"/>
    <p:sldId id="273" r:id="rId18"/>
    <p:sldId id="274" r:id="rId19"/>
    <p:sldId id="275" r:id="rId20"/>
    <p:sldId id="278" r:id="rId21"/>
    <p:sldId id="277" r:id="rId22"/>
    <p:sldId id="281" r:id="rId23"/>
    <p:sldId id="282" r:id="rId24"/>
    <p:sldId id="283" r:id="rId25"/>
    <p:sldId id="285" r:id="rId26"/>
    <p:sldId id="284" r:id="rId27"/>
    <p:sldId id="280" r:id="rId28"/>
    <p:sldId id="279" r:id="rId29"/>
    <p:sldId id="276" r:id="rId30"/>
    <p:sldId id="286" r:id="rId31"/>
    <p:sldId id="287" r:id="rId32"/>
    <p:sldId id="288" r:id="rId33"/>
    <p:sldId id="289" r:id="rId34"/>
    <p:sldId id="290" r:id="rId35"/>
    <p:sldId id="292" r:id="rId36"/>
    <p:sldId id="293" r:id="rId37"/>
    <p:sldId id="295" r:id="rId38"/>
    <p:sldId id="306" r:id="rId39"/>
    <p:sldId id="307" r:id="rId40"/>
    <p:sldId id="308" r:id="rId41"/>
    <p:sldId id="309" r:id="rId42"/>
    <p:sldId id="310" r:id="rId43"/>
    <p:sldId id="294" r:id="rId44"/>
    <p:sldId id="296" r:id="rId45"/>
    <p:sldId id="291" r:id="rId46"/>
    <p:sldId id="299" r:id="rId47"/>
    <p:sldId id="298" r:id="rId48"/>
    <p:sldId id="297" r:id="rId49"/>
    <p:sldId id="300" r:id="rId50"/>
    <p:sldId id="301" r:id="rId51"/>
    <p:sldId id="302" r:id="rId52"/>
    <p:sldId id="303" r:id="rId53"/>
    <p:sldId id="304" r:id="rId54"/>
    <p:sldId id="305" r:id="rId55"/>
    <p:sldId id="258" r:id="rId5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il mediu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18" d="100"/>
          <a:sy n="118" d="100"/>
        </p:scale>
        <p:origin x="-276" y="-1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C:\Users\Marius\Desktop\Pcr.xlsx" TargetMode="External"/></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file:///C:\Users\Marius\Desktop\Pcr.xlsx" TargetMode="External"/></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oleObject" Target="file:///C:\Users\Marius\Desktop\Pcr_cazuri.xlsx" TargetMode="External"/></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oleObject" Target="file:///C:\Users\Marius\Desktop\Pcr_cazuri.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baseline="0">
                <a:solidFill>
                  <a:schemeClr val="tx2"/>
                </a:solidFill>
                <a:latin typeface="Arial" panose="020B0604020202020204" pitchFamily="34" charset="0"/>
                <a:ea typeface="+mn-ea"/>
                <a:cs typeface="Arial" panose="020B0604020202020204" pitchFamily="34" charset="0"/>
              </a:defRPr>
            </a:pPr>
            <a:r>
              <a:rPr lang="ro-RO" sz="1200">
                <a:solidFill>
                  <a:schemeClr val="tx1"/>
                </a:solidFill>
                <a:latin typeface="Arial" panose="020B0604020202020204" pitchFamily="34" charset="0"/>
                <a:cs typeface="Arial" panose="020B0604020202020204" pitchFamily="34" charset="0"/>
              </a:rPr>
              <a:t>Raportul dintre forța critică bară cu secțiune variabilă în trepte și bară cu secțiune constantă</a:t>
            </a:r>
          </a:p>
        </c:rich>
      </c:tx>
      <c:overlay val="0"/>
      <c:spPr>
        <a:noFill/>
        <a:ln>
          <a:noFill/>
        </a:ln>
        <a:effectLst/>
      </c:sp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Variatie_Fcr_sect_var_art_rez!$C$12:$C$16</c:f>
              <c:strCache>
                <c:ptCount val="5"/>
                <c:pt idx="0">
                  <c:v>0,330</c:v>
                </c:pt>
                <c:pt idx="1">
                  <c:v>0,500</c:v>
                </c:pt>
                <c:pt idx="2">
                  <c:v>0,660</c:v>
                </c:pt>
                <c:pt idx="3">
                  <c:v>0,750</c:v>
                </c:pt>
                <c:pt idx="4">
                  <c:v>1,000</c:v>
                </c:pt>
              </c:strCache>
            </c:strRef>
          </c:tx>
          <c:spPr>
            <a:solidFill>
              <a:srgbClr val="FF0000"/>
            </a:solidFill>
            <a:ln>
              <a:solidFill>
                <a:srgbClr val="C00000"/>
              </a:solidFill>
            </a:ln>
            <a:effectLst/>
            <a:sp3d>
              <a:contourClr>
                <a:srgbClr val="C00000"/>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2"/>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numRef>
              <c:f>Variatie_Fcr_sect_var_art_rez!$C$12:$C$16</c:f>
              <c:numCache>
                <c:formatCode>0.000</c:formatCode>
                <c:ptCount val="5"/>
                <c:pt idx="0">
                  <c:v>0.33</c:v>
                </c:pt>
                <c:pt idx="1">
                  <c:v>0.5</c:v>
                </c:pt>
                <c:pt idx="2">
                  <c:v>0.66</c:v>
                </c:pt>
                <c:pt idx="3">
                  <c:v>0.75</c:v>
                </c:pt>
                <c:pt idx="4">
                  <c:v>1</c:v>
                </c:pt>
              </c:numCache>
            </c:numRef>
          </c:cat>
          <c:val>
            <c:numRef>
              <c:f>Variatie_Fcr_sect_var_art_rez!$D$12:$D$16</c:f>
              <c:numCache>
                <c:formatCode>0.000</c:formatCode>
                <c:ptCount val="5"/>
                <c:pt idx="0">
                  <c:v>1.7672000000000001</c:v>
                </c:pt>
                <c:pt idx="1">
                  <c:v>2.4592000000000001</c:v>
                </c:pt>
                <c:pt idx="2">
                  <c:v>3.33283</c:v>
                </c:pt>
                <c:pt idx="3">
                  <c:v>3.6941999999999999</c:v>
                </c:pt>
                <c:pt idx="4">
                  <c:v>4</c:v>
                </c:pt>
              </c:numCache>
            </c:numRef>
          </c:val>
          <c:shape val="cylinder"/>
          <c:extLst xmlns:c16r2="http://schemas.microsoft.com/office/drawing/2015/06/chart">
            <c:ext xmlns:c16="http://schemas.microsoft.com/office/drawing/2014/chart" uri="{C3380CC4-5D6E-409C-BE32-E72D297353CC}">
              <c16:uniqueId val="{00000000-1440-4E77-8A2A-19DD1237631D}"/>
            </c:ext>
          </c:extLst>
        </c:ser>
        <c:dLbls>
          <c:showLegendKey val="0"/>
          <c:showVal val="0"/>
          <c:showCatName val="0"/>
          <c:showSerName val="0"/>
          <c:showPercent val="0"/>
          <c:showBubbleSize val="0"/>
        </c:dLbls>
        <c:gapWidth val="150"/>
        <c:shape val="box"/>
        <c:axId val="133672448"/>
        <c:axId val="133245760"/>
        <c:axId val="0"/>
      </c:bar3DChart>
      <c:catAx>
        <c:axId val="133672448"/>
        <c:scaling>
          <c:orientation val="minMax"/>
        </c:scaling>
        <c:delete val="0"/>
        <c:axPos val="b"/>
        <c:title>
          <c:tx>
            <c:rich>
              <a:bodyPr rot="0" spcFirstLastPara="1" vertOverflow="ellipsis" vert="horz" wrap="square" anchor="ctr" anchorCtr="1"/>
              <a:lstStyle/>
              <a:p>
                <a:pPr>
                  <a:defRPr sz="1100" b="1" i="0" u="none" strike="noStrike" kern="1200" baseline="0">
                    <a:solidFill>
                      <a:schemeClr val="tx2"/>
                    </a:solidFill>
                    <a:latin typeface="Arial" panose="020B0604020202020204" pitchFamily="34" charset="0"/>
                    <a:ea typeface="+mn-ea"/>
                    <a:cs typeface="Arial" panose="020B0604020202020204" pitchFamily="34" charset="0"/>
                  </a:defRPr>
                </a:pPr>
                <a:r>
                  <a:rPr lang="ro-RO" sz="1100">
                    <a:solidFill>
                      <a:schemeClr val="tx1"/>
                    </a:solidFill>
                    <a:latin typeface="Arial" panose="020B0604020202020204" pitchFamily="34" charset="0"/>
                    <a:cs typeface="Arial" panose="020B0604020202020204" pitchFamily="34" charset="0"/>
                  </a:rPr>
                  <a:t>Raportul dintre lungimea din bară cu moment de inerție</a:t>
                </a:r>
                <a:r>
                  <a:rPr lang="ro-RO" sz="1100" baseline="0">
                    <a:solidFill>
                      <a:schemeClr val="tx1"/>
                    </a:solidFill>
                    <a:latin typeface="Arial" panose="020B0604020202020204" pitchFamily="34" charset="0"/>
                    <a:cs typeface="Arial" panose="020B0604020202020204" pitchFamily="34" charset="0"/>
                  </a:rPr>
                  <a:t> 4I și</a:t>
                </a:r>
                <a:r>
                  <a:rPr lang="en-US" sz="1100" baseline="0">
                    <a:solidFill>
                      <a:schemeClr val="tx1"/>
                    </a:solidFill>
                    <a:latin typeface="Arial" panose="020B0604020202020204" pitchFamily="34" charset="0"/>
                    <a:cs typeface="Arial" panose="020B0604020202020204" pitchFamily="34" charset="0"/>
                  </a:rPr>
                  <a:t> </a:t>
                </a:r>
                <a:r>
                  <a:rPr lang="ro-RO" sz="1100" baseline="0">
                    <a:solidFill>
                      <a:schemeClr val="tx1"/>
                    </a:solidFill>
                    <a:latin typeface="Arial" panose="020B0604020202020204" pitchFamily="34" charset="0"/>
                    <a:cs typeface="Arial" panose="020B0604020202020204" pitchFamily="34" charset="0"/>
                  </a:rPr>
                  <a:t>lungimea din bară</a:t>
                </a:r>
                <a:r>
                  <a:rPr lang="en-US" sz="1100" baseline="0">
                    <a:solidFill>
                      <a:schemeClr val="tx1"/>
                    </a:solidFill>
                    <a:latin typeface="Arial" panose="020B0604020202020204" pitchFamily="34" charset="0"/>
                    <a:cs typeface="Arial" panose="020B0604020202020204" pitchFamily="34" charset="0"/>
                  </a:rPr>
                  <a:t> </a:t>
                </a:r>
                <a:r>
                  <a:rPr lang="ro-RO" sz="1100" b="1" i="0" u="none" strike="noStrike" baseline="0">
                    <a:solidFill>
                      <a:schemeClr val="tx1"/>
                    </a:solidFill>
                    <a:effectLst/>
                  </a:rPr>
                  <a:t>cu moment de inerție I </a:t>
                </a:r>
                <a:endParaRPr lang="ro-RO" sz="1100">
                  <a:solidFill>
                    <a:schemeClr val="tx1"/>
                  </a:solidFill>
                  <a:latin typeface="Arial" panose="020B0604020202020204" pitchFamily="34" charset="0"/>
                  <a:cs typeface="Arial" panose="020B0604020202020204" pitchFamily="34" charset="0"/>
                </a:endParaRPr>
              </a:p>
            </c:rich>
          </c:tx>
          <c:layout>
            <c:manualLayout>
              <c:xMode val="edge"/>
              <c:yMode val="edge"/>
              <c:x val="0.17664107537068652"/>
              <c:y val="0.88018586491437156"/>
            </c:manualLayout>
          </c:layout>
          <c:overlay val="0"/>
          <c:spPr>
            <a:noFill/>
            <a:ln>
              <a:noFill/>
            </a:ln>
            <a:effectLst/>
          </c:spPr>
        </c:title>
        <c:numFmt formatCode="General" sourceLinked="0"/>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33245760"/>
        <c:crosses val="autoZero"/>
        <c:auto val="1"/>
        <c:lblAlgn val="ctr"/>
        <c:lblOffset val="100"/>
        <c:noMultiLvlLbl val="0"/>
      </c:catAx>
      <c:valAx>
        <c:axId val="133245760"/>
        <c:scaling>
          <c:orientation val="minMax"/>
        </c:scaling>
        <c:delete val="0"/>
        <c:axPos val="l"/>
        <c:majorGridlines>
          <c:spPr>
            <a:ln w="9525" cap="flat" cmpd="sng" algn="ctr">
              <a:solidFill>
                <a:schemeClr val="tx2">
                  <a:lumMod val="15000"/>
                  <a:lumOff val="85000"/>
                </a:schemeClr>
              </a:solidFill>
              <a:round/>
            </a:ln>
            <a:effectLst/>
          </c:spPr>
        </c:majorGridlines>
        <c:title>
          <c:tx>
            <c:rich>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000" b="1"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ro-RO" sz="1000" b="1" i="0" baseline="0">
                    <a:effectLst/>
                  </a:rPr>
                  <a:t>Pcr_bara_sect_var_trepte /Pcr_sect_constanta</a:t>
                </a:r>
              </a:p>
              <a:p>
                <a:pPr marL="0" marR="0" lvl="0" indent="0" algn="ctr" defTabSz="914400" rtl="0" eaLnBrk="1" fontAlgn="auto" latinLnBrk="0" hangingPunct="1">
                  <a:lnSpc>
                    <a:spcPct val="100000"/>
                  </a:lnSpc>
                  <a:spcBef>
                    <a:spcPts val="0"/>
                  </a:spcBef>
                  <a:spcAft>
                    <a:spcPts val="0"/>
                  </a:spcAft>
                  <a:buClrTx/>
                  <a:buSzTx/>
                  <a:buFontTx/>
                  <a:buNone/>
                  <a:tabLst/>
                  <a:defRPr sz="10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ro-RO" sz="1000">
                  <a:solidFill>
                    <a:schemeClr val="tx1"/>
                  </a:solidFill>
                  <a:latin typeface="Arial" panose="020B0604020202020204" pitchFamily="34" charset="0"/>
                  <a:cs typeface="Arial" panose="020B0604020202020204" pitchFamily="34" charset="0"/>
                </a:endParaRPr>
              </a:p>
            </c:rich>
          </c:tx>
          <c:layout>
            <c:manualLayout>
              <c:xMode val="edge"/>
              <c:yMode val="edge"/>
              <c:x val="6.9057601889415191E-2"/>
              <c:y val="0.24896849432282503"/>
            </c:manualLayout>
          </c:layout>
          <c:overlay val="0"/>
          <c:spPr>
            <a:noFill/>
            <a:ln>
              <a:noFill/>
            </a:ln>
            <a:effectLst/>
          </c:spPr>
        </c:title>
        <c:numFmt formatCode="0.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33672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baseline="0">
                <a:solidFill>
                  <a:schemeClr val="tx2"/>
                </a:solidFill>
                <a:latin typeface="Arial" panose="020B0604020202020204" pitchFamily="34" charset="0"/>
                <a:ea typeface="+mn-ea"/>
                <a:cs typeface="Arial" panose="020B0604020202020204" pitchFamily="34" charset="0"/>
              </a:defRPr>
            </a:pPr>
            <a:r>
              <a:rPr lang="ro-RO" sz="1200">
                <a:solidFill>
                  <a:schemeClr val="tx1"/>
                </a:solidFill>
                <a:latin typeface="Arial" panose="020B0604020202020204" pitchFamily="34" charset="0"/>
                <a:cs typeface="Arial" panose="020B0604020202020204" pitchFamily="34" charset="0"/>
              </a:rPr>
              <a:t>Raportul dintre forța critică bară cu secțiune variabilă în trepte și bară cu secțiune constantă</a:t>
            </a:r>
          </a:p>
        </c:rich>
      </c:tx>
      <c:overlay val="0"/>
      <c:spPr>
        <a:noFill/>
        <a:ln>
          <a:noFill/>
        </a:ln>
        <a:effectLst/>
      </c:sp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Variatie_Fcr_sect_var_art_rez!$C$12:$C$16</c:f>
              <c:strCache>
                <c:ptCount val="5"/>
                <c:pt idx="0">
                  <c:v>0,330</c:v>
                </c:pt>
                <c:pt idx="1">
                  <c:v>0,500</c:v>
                </c:pt>
                <c:pt idx="2">
                  <c:v>0,660</c:v>
                </c:pt>
                <c:pt idx="3">
                  <c:v>0,750</c:v>
                </c:pt>
                <c:pt idx="4">
                  <c:v>1,000</c:v>
                </c:pt>
              </c:strCache>
            </c:strRef>
          </c:tx>
          <c:spPr>
            <a:solidFill>
              <a:srgbClr val="00B0F0"/>
            </a:solidFill>
            <a:ln>
              <a:solidFill>
                <a:srgbClr val="0070C0"/>
              </a:solidFill>
            </a:ln>
            <a:effectLst/>
            <a:sp3d>
              <a:contourClr>
                <a:srgbClr val="0070C0"/>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2"/>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numRef>
              <c:f>Variatie_Fcr_sect_var_art_rez!$C$12:$C$16</c:f>
              <c:numCache>
                <c:formatCode>0.000</c:formatCode>
                <c:ptCount val="5"/>
                <c:pt idx="0">
                  <c:v>0.33</c:v>
                </c:pt>
                <c:pt idx="1">
                  <c:v>0.5</c:v>
                </c:pt>
                <c:pt idx="2">
                  <c:v>0.66</c:v>
                </c:pt>
                <c:pt idx="3">
                  <c:v>0.75</c:v>
                </c:pt>
                <c:pt idx="4">
                  <c:v>1</c:v>
                </c:pt>
              </c:numCache>
            </c:numRef>
          </c:cat>
          <c:val>
            <c:numRef>
              <c:f>Variatie_Fcr_sect_var_art_rez!$D$12:$D$16</c:f>
              <c:numCache>
                <c:formatCode>0.000</c:formatCode>
                <c:ptCount val="5"/>
                <c:pt idx="0">
                  <c:v>1.7672000000000001</c:v>
                </c:pt>
                <c:pt idx="1">
                  <c:v>2.4592000000000001</c:v>
                </c:pt>
                <c:pt idx="2">
                  <c:v>3.33283</c:v>
                </c:pt>
                <c:pt idx="3">
                  <c:v>3.6941999999999999</c:v>
                </c:pt>
                <c:pt idx="4">
                  <c:v>4</c:v>
                </c:pt>
              </c:numCache>
            </c:numRef>
          </c:val>
          <c:shape val="cylinder"/>
          <c:extLst xmlns:c16r2="http://schemas.microsoft.com/office/drawing/2015/06/chart">
            <c:ext xmlns:c16="http://schemas.microsoft.com/office/drawing/2014/chart" uri="{C3380CC4-5D6E-409C-BE32-E72D297353CC}">
              <c16:uniqueId val="{00000000-55E5-4C8C-8F35-94B4C9CA7FF2}"/>
            </c:ext>
          </c:extLst>
        </c:ser>
        <c:dLbls>
          <c:showLegendKey val="0"/>
          <c:showVal val="0"/>
          <c:showCatName val="0"/>
          <c:showSerName val="0"/>
          <c:showPercent val="0"/>
          <c:showBubbleSize val="0"/>
        </c:dLbls>
        <c:gapWidth val="150"/>
        <c:shape val="box"/>
        <c:axId val="156860416"/>
        <c:axId val="133250368"/>
        <c:axId val="0"/>
      </c:bar3DChart>
      <c:catAx>
        <c:axId val="156860416"/>
        <c:scaling>
          <c:orientation val="minMax"/>
        </c:scaling>
        <c:delete val="0"/>
        <c:axPos val="b"/>
        <c:title>
          <c:tx>
            <c:rich>
              <a:bodyPr rot="0" spcFirstLastPara="1" vertOverflow="ellipsis" vert="horz" wrap="square" anchor="ctr" anchorCtr="1"/>
              <a:lstStyle/>
              <a:p>
                <a:pPr>
                  <a:defRPr sz="1100" b="1" i="0" u="none" strike="noStrike" kern="1200" baseline="0">
                    <a:solidFill>
                      <a:schemeClr val="tx2"/>
                    </a:solidFill>
                    <a:latin typeface="Arial" panose="020B0604020202020204" pitchFamily="34" charset="0"/>
                    <a:ea typeface="+mn-ea"/>
                    <a:cs typeface="Arial" panose="020B0604020202020204" pitchFamily="34" charset="0"/>
                  </a:defRPr>
                </a:pPr>
                <a:r>
                  <a:rPr lang="ro-RO" sz="1100">
                    <a:solidFill>
                      <a:schemeClr val="tx1"/>
                    </a:solidFill>
                    <a:latin typeface="Arial" panose="020B0604020202020204" pitchFamily="34" charset="0"/>
                    <a:cs typeface="Arial" panose="020B0604020202020204" pitchFamily="34" charset="0"/>
                  </a:rPr>
                  <a:t>Raportul dintre lungimea din bară cu moment de inerție</a:t>
                </a:r>
                <a:r>
                  <a:rPr lang="ro-RO" sz="1100" baseline="0">
                    <a:solidFill>
                      <a:schemeClr val="tx1"/>
                    </a:solidFill>
                    <a:latin typeface="Arial" panose="020B0604020202020204" pitchFamily="34" charset="0"/>
                    <a:cs typeface="Arial" panose="020B0604020202020204" pitchFamily="34" charset="0"/>
                  </a:rPr>
                  <a:t> 4I și</a:t>
                </a:r>
                <a:r>
                  <a:rPr lang="en-US" sz="1100" baseline="0">
                    <a:solidFill>
                      <a:schemeClr val="tx1"/>
                    </a:solidFill>
                    <a:latin typeface="Arial" panose="020B0604020202020204" pitchFamily="34" charset="0"/>
                    <a:cs typeface="Arial" panose="020B0604020202020204" pitchFamily="34" charset="0"/>
                  </a:rPr>
                  <a:t> </a:t>
                </a:r>
                <a:r>
                  <a:rPr lang="ro-RO" sz="1100" baseline="0">
                    <a:solidFill>
                      <a:schemeClr val="tx1"/>
                    </a:solidFill>
                    <a:latin typeface="Arial" panose="020B0604020202020204" pitchFamily="34" charset="0"/>
                    <a:cs typeface="Arial" panose="020B0604020202020204" pitchFamily="34" charset="0"/>
                  </a:rPr>
                  <a:t>lungimea din bară</a:t>
                </a:r>
                <a:r>
                  <a:rPr lang="en-US" sz="1100" baseline="0">
                    <a:solidFill>
                      <a:schemeClr val="tx1"/>
                    </a:solidFill>
                    <a:latin typeface="Arial" panose="020B0604020202020204" pitchFamily="34" charset="0"/>
                    <a:cs typeface="Arial" panose="020B0604020202020204" pitchFamily="34" charset="0"/>
                  </a:rPr>
                  <a:t> </a:t>
                </a:r>
                <a:r>
                  <a:rPr lang="ro-RO" sz="1100" b="1" i="0" u="none" strike="noStrike" baseline="0">
                    <a:solidFill>
                      <a:schemeClr val="tx1"/>
                    </a:solidFill>
                    <a:effectLst/>
                  </a:rPr>
                  <a:t>cu moment de inerție I </a:t>
                </a:r>
                <a:endParaRPr lang="ro-RO" sz="1100">
                  <a:solidFill>
                    <a:schemeClr val="tx1"/>
                  </a:solidFill>
                  <a:latin typeface="Arial" panose="020B0604020202020204" pitchFamily="34" charset="0"/>
                  <a:cs typeface="Arial" panose="020B0604020202020204" pitchFamily="34" charset="0"/>
                </a:endParaRPr>
              </a:p>
            </c:rich>
          </c:tx>
          <c:layout>
            <c:manualLayout>
              <c:xMode val="edge"/>
              <c:yMode val="edge"/>
              <c:x val="0.17664107537068652"/>
              <c:y val="0.88018586491437156"/>
            </c:manualLayout>
          </c:layout>
          <c:overlay val="0"/>
          <c:spPr>
            <a:noFill/>
            <a:ln>
              <a:noFill/>
            </a:ln>
            <a:effectLst/>
          </c:spPr>
        </c:title>
        <c:numFmt formatCode="General" sourceLinked="0"/>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33250368"/>
        <c:crosses val="autoZero"/>
        <c:auto val="1"/>
        <c:lblAlgn val="ctr"/>
        <c:lblOffset val="100"/>
        <c:noMultiLvlLbl val="0"/>
      </c:catAx>
      <c:valAx>
        <c:axId val="133250368"/>
        <c:scaling>
          <c:orientation val="minMax"/>
        </c:scaling>
        <c:delete val="0"/>
        <c:axPos val="l"/>
        <c:majorGridlines>
          <c:spPr>
            <a:ln w="9525" cap="flat" cmpd="sng" algn="ctr">
              <a:solidFill>
                <a:schemeClr val="tx2">
                  <a:lumMod val="15000"/>
                  <a:lumOff val="85000"/>
                </a:schemeClr>
              </a:solidFill>
              <a:round/>
            </a:ln>
            <a:effectLst/>
          </c:spPr>
        </c:majorGridlines>
        <c:title>
          <c:tx>
            <c:rich>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000" b="1"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ro-RO" sz="1000" b="1" i="0" baseline="0">
                    <a:effectLst/>
                  </a:rPr>
                  <a:t>Pcr_bara_sect_var_trepte /Pcr_sect_constanta</a:t>
                </a:r>
              </a:p>
              <a:p>
                <a:pPr marL="0" marR="0" lvl="0" indent="0" algn="ctr" defTabSz="914400" rtl="0" eaLnBrk="1" fontAlgn="auto" latinLnBrk="0" hangingPunct="1">
                  <a:lnSpc>
                    <a:spcPct val="100000"/>
                  </a:lnSpc>
                  <a:spcBef>
                    <a:spcPts val="0"/>
                  </a:spcBef>
                  <a:spcAft>
                    <a:spcPts val="0"/>
                  </a:spcAft>
                  <a:buClrTx/>
                  <a:buSzTx/>
                  <a:buFontTx/>
                  <a:buNone/>
                  <a:tabLst/>
                  <a:defRPr sz="10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ro-RO" sz="1000">
                  <a:solidFill>
                    <a:schemeClr val="tx1"/>
                  </a:solidFill>
                  <a:latin typeface="Arial" panose="020B0604020202020204" pitchFamily="34" charset="0"/>
                  <a:cs typeface="Arial" panose="020B0604020202020204" pitchFamily="34" charset="0"/>
                </a:endParaRPr>
              </a:p>
            </c:rich>
          </c:tx>
          <c:layout>
            <c:manualLayout>
              <c:xMode val="edge"/>
              <c:yMode val="edge"/>
              <c:x val="6.9057601889415191E-2"/>
              <c:y val="0.24896849432282503"/>
            </c:manualLayout>
          </c:layout>
          <c:overlay val="0"/>
          <c:spPr>
            <a:noFill/>
            <a:ln>
              <a:noFill/>
            </a:ln>
            <a:effectLst/>
          </c:spPr>
        </c:title>
        <c:numFmt formatCode="0.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68604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baseline="0">
                <a:solidFill>
                  <a:schemeClr val="tx2"/>
                </a:solidFill>
                <a:latin typeface="Arial" panose="020B0604020202020204" pitchFamily="34" charset="0"/>
                <a:ea typeface="+mn-ea"/>
                <a:cs typeface="Arial" panose="020B0604020202020204" pitchFamily="34" charset="0"/>
              </a:defRPr>
            </a:pPr>
            <a:r>
              <a:rPr lang="ro-RO" sz="1200">
                <a:solidFill>
                  <a:schemeClr val="tx1"/>
                </a:solidFill>
                <a:latin typeface="Arial" panose="020B0604020202020204" pitchFamily="34" charset="0"/>
                <a:cs typeface="Arial" panose="020B0604020202020204" pitchFamily="34" charset="0"/>
              </a:rPr>
              <a:t>Raportul dintre forța critică bară cu secțiune variabilă în trepte și bară cu secțiune constantă</a:t>
            </a:r>
          </a:p>
        </c:rich>
      </c:tx>
      <c:overlay val="0"/>
      <c:spPr>
        <a:noFill/>
        <a:ln>
          <a:noFill/>
        </a:ln>
        <a:effectLst/>
      </c:sp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Valoare_Fcr_inc_glis_inc!$C$12:$C$16</c:f>
              <c:strCache>
                <c:ptCount val="5"/>
                <c:pt idx="0">
                  <c:v>0,330</c:v>
                </c:pt>
                <c:pt idx="1">
                  <c:v>0,500</c:v>
                </c:pt>
                <c:pt idx="2">
                  <c:v>0,750</c:v>
                </c:pt>
                <c:pt idx="3">
                  <c:v>0,800</c:v>
                </c:pt>
                <c:pt idx="4">
                  <c:v>1,000</c:v>
                </c:pt>
              </c:strCache>
            </c:strRef>
          </c:tx>
          <c:spPr>
            <a:solidFill>
              <a:srgbClr val="00B050"/>
            </a:solidFill>
            <a:ln>
              <a:solidFill>
                <a:srgbClr val="00B050"/>
              </a:solidFill>
            </a:ln>
            <a:effectLst/>
            <a:sp3d>
              <a:contourClr>
                <a:srgbClr val="00B050"/>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2"/>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numRef>
              <c:f>Valoare_Fcr_inc_glis_inc!$C$12:$C$16</c:f>
              <c:numCache>
                <c:formatCode>0.000</c:formatCode>
                <c:ptCount val="5"/>
                <c:pt idx="0">
                  <c:v>0.33</c:v>
                </c:pt>
                <c:pt idx="1">
                  <c:v>0.5</c:v>
                </c:pt>
                <c:pt idx="2">
                  <c:v>0.75</c:v>
                </c:pt>
                <c:pt idx="3">
                  <c:v>0.8</c:v>
                </c:pt>
                <c:pt idx="4">
                  <c:v>1</c:v>
                </c:pt>
              </c:numCache>
            </c:numRef>
          </c:cat>
          <c:val>
            <c:numRef>
              <c:f>Valoare_Fcr_inc_glis_inc!$D$12:$D$16</c:f>
              <c:numCache>
                <c:formatCode>0.000</c:formatCode>
                <c:ptCount val="5"/>
                <c:pt idx="0">
                  <c:v>1.728</c:v>
                </c:pt>
                <c:pt idx="1">
                  <c:v>2.1469999999999998</c:v>
                </c:pt>
                <c:pt idx="2">
                  <c:v>2.2669999999999999</c:v>
                </c:pt>
                <c:pt idx="3">
                  <c:v>2.3140000000000001</c:v>
                </c:pt>
                <c:pt idx="4">
                  <c:v>4</c:v>
                </c:pt>
              </c:numCache>
            </c:numRef>
          </c:val>
          <c:shape val="cylinder"/>
          <c:extLst xmlns:c16r2="http://schemas.microsoft.com/office/drawing/2015/06/chart">
            <c:ext xmlns:c16="http://schemas.microsoft.com/office/drawing/2014/chart" uri="{C3380CC4-5D6E-409C-BE32-E72D297353CC}">
              <c16:uniqueId val="{00000000-C7F3-4119-AAE0-DC566EE2626F}"/>
            </c:ext>
          </c:extLst>
        </c:ser>
        <c:dLbls>
          <c:showLegendKey val="0"/>
          <c:showVal val="0"/>
          <c:showCatName val="0"/>
          <c:showSerName val="0"/>
          <c:showPercent val="0"/>
          <c:showBubbleSize val="0"/>
        </c:dLbls>
        <c:gapWidth val="150"/>
        <c:shape val="box"/>
        <c:axId val="157193728"/>
        <c:axId val="133296064"/>
        <c:axId val="0"/>
      </c:bar3DChart>
      <c:catAx>
        <c:axId val="157193728"/>
        <c:scaling>
          <c:orientation val="minMax"/>
        </c:scaling>
        <c:delete val="0"/>
        <c:axPos val="b"/>
        <c:title>
          <c:tx>
            <c:rich>
              <a:bodyPr rot="0" spcFirstLastPara="1" vertOverflow="ellipsis" vert="horz" wrap="square" anchor="ctr" anchorCtr="1"/>
              <a:lstStyle/>
              <a:p>
                <a:pPr>
                  <a:defRPr sz="1100" b="1" i="0" u="none" strike="noStrike" kern="1200" baseline="0">
                    <a:solidFill>
                      <a:schemeClr val="tx2"/>
                    </a:solidFill>
                    <a:latin typeface="Arial" panose="020B0604020202020204" pitchFamily="34" charset="0"/>
                    <a:ea typeface="+mn-ea"/>
                    <a:cs typeface="Arial" panose="020B0604020202020204" pitchFamily="34" charset="0"/>
                  </a:defRPr>
                </a:pPr>
                <a:r>
                  <a:rPr lang="ro-RO" sz="1100">
                    <a:solidFill>
                      <a:schemeClr val="tx1"/>
                    </a:solidFill>
                    <a:latin typeface="Arial" panose="020B0604020202020204" pitchFamily="34" charset="0"/>
                    <a:cs typeface="Arial" panose="020B0604020202020204" pitchFamily="34" charset="0"/>
                  </a:rPr>
                  <a:t>Raportul dintre lungimea din bară cu moment de inerție</a:t>
                </a:r>
                <a:r>
                  <a:rPr lang="ro-RO" sz="1100" baseline="0">
                    <a:solidFill>
                      <a:schemeClr val="tx1"/>
                    </a:solidFill>
                    <a:latin typeface="Arial" panose="020B0604020202020204" pitchFamily="34" charset="0"/>
                    <a:cs typeface="Arial" panose="020B0604020202020204" pitchFamily="34" charset="0"/>
                  </a:rPr>
                  <a:t> 4I și</a:t>
                </a:r>
                <a:r>
                  <a:rPr lang="en-US" sz="1100" baseline="0">
                    <a:solidFill>
                      <a:schemeClr val="tx1"/>
                    </a:solidFill>
                    <a:latin typeface="Arial" panose="020B0604020202020204" pitchFamily="34" charset="0"/>
                    <a:cs typeface="Arial" panose="020B0604020202020204" pitchFamily="34" charset="0"/>
                  </a:rPr>
                  <a:t> </a:t>
                </a:r>
                <a:r>
                  <a:rPr lang="ro-RO" sz="1100" baseline="0">
                    <a:solidFill>
                      <a:schemeClr val="tx1"/>
                    </a:solidFill>
                    <a:latin typeface="Arial" panose="020B0604020202020204" pitchFamily="34" charset="0"/>
                    <a:cs typeface="Arial" panose="020B0604020202020204" pitchFamily="34" charset="0"/>
                  </a:rPr>
                  <a:t>lungimea din bară</a:t>
                </a:r>
                <a:r>
                  <a:rPr lang="en-US" sz="1100" baseline="0">
                    <a:solidFill>
                      <a:schemeClr val="tx1"/>
                    </a:solidFill>
                    <a:latin typeface="Arial" panose="020B0604020202020204" pitchFamily="34" charset="0"/>
                    <a:cs typeface="Arial" panose="020B0604020202020204" pitchFamily="34" charset="0"/>
                  </a:rPr>
                  <a:t> </a:t>
                </a:r>
                <a:r>
                  <a:rPr lang="ro-RO" sz="1100" b="1" i="0" u="none" strike="noStrike" baseline="0">
                    <a:solidFill>
                      <a:schemeClr val="tx1"/>
                    </a:solidFill>
                    <a:effectLst/>
                  </a:rPr>
                  <a:t>cu moment de inerție I </a:t>
                </a:r>
                <a:endParaRPr lang="ro-RO" sz="1100">
                  <a:solidFill>
                    <a:schemeClr val="tx1"/>
                  </a:solidFill>
                  <a:latin typeface="Arial" panose="020B0604020202020204" pitchFamily="34" charset="0"/>
                  <a:cs typeface="Arial" panose="020B0604020202020204" pitchFamily="34" charset="0"/>
                </a:endParaRPr>
              </a:p>
            </c:rich>
          </c:tx>
          <c:layout>
            <c:manualLayout>
              <c:xMode val="edge"/>
              <c:yMode val="edge"/>
              <c:x val="0.17664107537068652"/>
              <c:y val="0.88018586491437156"/>
            </c:manualLayout>
          </c:layout>
          <c:overlay val="0"/>
          <c:spPr>
            <a:noFill/>
            <a:ln>
              <a:noFill/>
            </a:ln>
            <a:effectLst/>
          </c:spPr>
        </c:title>
        <c:numFmt formatCode="General" sourceLinked="0"/>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33296064"/>
        <c:crosses val="autoZero"/>
        <c:auto val="1"/>
        <c:lblAlgn val="ctr"/>
        <c:lblOffset val="100"/>
        <c:noMultiLvlLbl val="0"/>
      </c:catAx>
      <c:valAx>
        <c:axId val="133296064"/>
        <c:scaling>
          <c:orientation val="minMax"/>
        </c:scaling>
        <c:delete val="0"/>
        <c:axPos val="l"/>
        <c:majorGridlines>
          <c:spPr>
            <a:ln w="9525" cap="flat" cmpd="sng" algn="ctr">
              <a:solidFill>
                <a:schemeClr val="tx2">
                  <a:lumMod val="15000"/>
                  <a:lumOff val="85000"/>
                </a:schemeClr>
              </a:solidFill>
              <a:round/>
            </a:ln>
            <a:effectLst/>
          </c:spPr>
        </c:majorGridlines>
        <c:title>
          <c:tx>
            <c:rich>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000" b="1"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ro-RO" sz="1000" b="1" i="0" baseline="0">
                    <a:effectLst/>
                  </a:rPr>
                  <a:t>Pcr_bara_sect_var_trepte /Pcr_sect_constanta</a:t>
                </a:r>
              </a:p>
              <a:p>
                <a:pPr marL="0" marR="0" lvl="0" indent="0" algn="ctr" defTabSz="914400" rtl="0" eaLnBrk="1" fontAlgn="auto" latinLnBrk="0" hangingPunct="1">
                  <a:lnSpc>
                    <a:spcPct val="100000"/>
                  </a:lnSpc>
                  <a:spcBef>
                    <a:spcPts val="0"/>
                  </a:spcBef>
                  <a:spcAft>
                    <a:spcPts val="0"/>
                  </a:spcAft>
                  <a:buClrTx/>
                  <a:buSzTx/>
                  <a:buFontTx/>
                  <a:buNone/>
                  <a:tabLst/>
                  <a:defRPr sz="10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ro-RO" sz="1000">
                  <a:solidFill>
                    <a:schemeClr val="tx1"/>
                  </a:solidFill>
                  <a:latin typeface="Arial" panose="020B0604020202020204" pitchFamily="34" charset="0"/>
                  <a:cs typeface="Arial" panose="020B0604020202020204" pitchFamily="34" charset="0"/>
                </a:endParaRPr>
              </a:p>
            </c:rich>
          </c:tx>
          <c:layout>
            <c:manualLayout>
              <c:xMode val="edge"/>
              <c:yMode val="edge"/>
              <c:x val="6.9057601889415191E-2"/>
              <c:y val="0.24896849432282503"/>
            </c:manualLayout>
          </c:layout>
          <c:overlay val="0"/>
          <c:spPr>
            <a:noFill/>
            <a:ln>
              <a:noFill/>
            </a:ln>
            <a:effectLst/>
          </c:spPr>
        </c:title>
        <c:numFmt formatCode="0.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71937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baseline="0">
                <a:solidFill>
                  <a:schemeClr val="tx2"/>
                </a:solidFill>
                <a:latin typeface="Arial" panose="020B0604020202020204" pitchFamily="34" charset="0"/>
                <a:ea typeface="+mn-ea"/>
                <a:cs typeface="Arial" panose="020B0604020202020204" pitchFamily="34" charset="0"/>
              </a:defRPr>
            </a:pPr>
            <a:r>
              <a:rPr lang="ro-RO" sz="1200">
                <a:solidFill>
                  <a:schemeClr val="tx1"/>
                </a:solidFill>
                <a:latin typeface="Arial" panose="020B0604020202020204" pitchFamily="34" charset="0"/>
                <a:cs typeface="Arial" panose="020B0604020202020204" pitchFamily="34" charset="0"/>
              </a:rPr>
              <a:t>Raportul dintre forța critică bară cu secțiune variabilă în trepte și bară cu secțiune constantă</a:t>
            </a:r>
          </a:p>
        </c:rich>
      </c:tx>
      <c:overlay val="0"/>
      <c:spPr>
        <a:noFill/>
        <a:ln>
          <a:noFill/>
        </a:ln>
        <a:effectLst/>
      </c:sp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1"/>
          <c:order val="0"/>
          <c:tx>
            <c:strRef>
              <c:f>Valoare_Fcr_inc_inc!$C$12:$C$16</c:f>
              <c:strCache>
                <c:ptCount val="5"/>
                <c:pt idx="0">
                  <c:v>0,330</c:v>
                </c:pt>
                <c:pt idx="1">
                  <c:v>0,500</c:v>
                </c:pt>
                <c:pt idx="2">
                  <c:v>0,750</c:v>
                </c:pt>
                <c:pt idx="3">
                  <c:v>0,800</c:v>
                </c:pt>
                <c:pt idx="4">
                  <c:v>1,000</c:v>
                </c:pt>
              </c:strCache>
            </c:strRef>
          </c:tx>
          <c:spPr>
            <a:solidFill>
              <a:srgbClr val="FFC000"/>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2"/>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numRef>
              <c:f>Valoare_Fcr_inc_inc!$C$12:$C$16</c:f>
              <c:numCache>
                <c:formatCode>0.000</c:formatCode>
                <c:ptCount val="5"/>
                <c:pt idx="0">
                  <c:v>0.33</c:v>
                </c:pt>
                <c:pt idx="1">
                  <c:v>0.5</c:v>
                </c:pt>
                <c:pt idx="2">
                  <c:v>0.75</c:v>
                </c:pt>
                <c:pt idx="3">
                  <c:v>0.8</c:v>
                </c:pt>
                <c:pt idx="4">
                  <c:v>1</c:v>
                </c:pt>
              </c:numCache>
            </c:numRef>
          </c:cat>
          <c:val>
            <c:numRef>
              <c:f>Valoare_Fcr_inc_inc!$D$12:$D$16</c:f>
              <c:numCache>
                <c:formatCode>0.000</c:formatCode>
                <c:ptCount val="5"/>
                <c:pt idx="0">
                  <c:v>1.72</c:v>
                </c:pt>
                <c:pt idx="1">
                  <c:v>2.1469999999999998</c:v>
                </c:pt>
                <c:pt idx="2">
                  <c:v>2.2669999999999999</c:v>
                </c:pt>
                <c:pt idx="3">
                  <c:v>2.3069999999999999</c:v>
                </c:pt>
                <c:pt idx="4">
                  <c:v>4</c:v>
                </c:pt>
              </c:numCache>
            </c:numRef>
          </c:val>
          <c:shape val="cylinder"/>
          <c:extLst xmlns:c16r2="http://schemas.microsoft.com/office/drawing/2015/06/chart">
            <c:ext xmlns:c16="http://schemas.microsoft.com/office/drawing/2014/chart" uri="{C3380CC4-5D6E-409C-BE32-E72D297353CC}">
              <c16:uniqueId val="{00000000-FD1E-4540-A9BB-4DE330D603C9}"/>
            </c:ext>
          </c:extLst>
        </c:ser>
        <c:dLbls>
          <c:showLegendKey val="0"/>
          <c:showVal val="1"/>
          <c:showCatName val="0"/>
          <c:showSerName val="0"/>
          <c:showPercent val="0"/>
          <c:showBubbleSize val="0"/>
        </c:dLbls>
        <c:gapWidth val="150"/>
        <c:shape val="box"/>
        <c:axId val="163534848"/>
        <c:axId val="41272448"/>
        <c:axId val="0"/>
      </c:bar3DChart>
      <c:catAx>
        <c:axId val="163534848"/>
        <c:scaling>
          <c:orientation val="minMax"/>
        </c:scaling>
        <c:delete val="0"/>
        <c:axPos val="b"/>
        <c:title>
          <c:tx>
            <c:rich>
              <a:bodyPr rot="0" spcFirstLastPara="1" vertOverflow="ellipsis" vert="horz" wrap="square" anchor="ctr" anchorCtr="1"/>
              <a:lstStyle/>
              <a:p>
                <a:pPr>
                  <a:defRPr sz="1100" b="1" i="0" u="none" strike="noStrike" kern="1200" baseline="0">
                    <a:solidFill>
                      <a:schemeClr val="tx2"/>
                    </a:solidFill>
                    <a:latin typeface="Arial" panose="020B0604020202020204" pitchFamily="34" charset="0"/>
                    <a:ea typeface="+mn-ea"/>
                    <a:cs typeface="Arial" panose="020B0604020202020204" pitchFamily="34" charset="0"/>
                  </a:defRPr>
                </a:pPr>
                <a:r>
                  <a:rPr lang="ro-RO" sz="1100">
                    <a:solidFill>
                      <a:schemeClr val="tx1"/>
                    </a:solidFill>
                    <a:latin typeface="Arial" panose="020B0604020202020204" pitchFamily="34" charset="0"/>
                    <a:cs typeface="Arial" panose="020B0604020202020204" pitchFamily="34" charset="0"/>
                  </a:rPr>
                  <a:t>Raportul dintre lungimea din bară cu moment de inerție</a:t>
                </a:r>
                <a:r>
                  <a:rPr lang="ro-RO" sz="1100" baseline="0">
                    <a:solidFill>
                      <a:schemeClr val="tx1"/>
                    </a:solidFill>
                    <a:latin typeface="Arial" panose="020B0604020202020204" pitchFamily="34" charset="0"/>
                    <a:cs typeface="Arial" panose="020B0604020202020204" pitchFamily="34" charset="0"/>
                  </a:rPr>
                  <a:t> 4I și</a:t>
                </a:r>
                <a:r>
                  <a:rPr lang="en-US" sz="1100" baseline="0">
                    <a:solidFill>
                      <a:schemeClr val="tx1"/>
                    </a:solidFill>
                    <a:latin typeface="Arial" panose="020B0604020202020204" pitchFamily="34" charset="0"/>
                    <a:cs typeface="Arial" panose="020B0604020202020204" pitchFamily="34" charset="0"/>
                  </a:rPr>
                  <a:t> </a:t>
                </a:r>
                <a:r>
                  <a:rPr lang="ro-RO" sz="1100" baseline="0">
                    <a:solidFill>
                      <a:schemeClr val="tx1"/>
                    </a:solidFill>
                    <a:latin typeface="Arial" panose="020B0604020202020204" pitchFamily="34" charset="0"/>
                    <a:cs typeface="Arial" panose="020B0604020202020204" pitchFamily="34" charset="0"/>
                  </a:rPr>
                  <a:t>lungimea din bară</a:t>
                </a:r>
                <a:r>
                  <a:rPr lang="en-US" sz="1100" baseline="0">
                    <a:solidFill>
                      <a:schemeClr val="tx1"/>
                    </a:solidFill>
                    <a:latin typeface="Arial" panose="020B0604020202020204" pitchFamily="34" charset="0"/>
                    <a:cs typeface="Arial" panose="020B0604020202020204" pitchFamily="34" charset="0"/>
                  </a:rPr>
                  <a:t> </a:t>
                </a:r>
                <a:r>
                  <a:rPr lang="ro-RO" sz="1100" b="1" i="0" u="none" strike="noStrike" baseline="0">
                    <a:solidFill>
                      <a:schemeClr val="tx1"/>
                    </a:solidFill>
                    <a:effectLst/>
                  </a:rPr>
                  <a:t>cu moment de inerție I </a:t>
                </a:r>
                <a:endParaRPr lang="ro-RO" sz="1100">
                  <a:solidFill>
                    <a:schemeClr val="tx1"/>
                  </a:solidFill>
                  <a:latin typeface="Arial" panose="020B0604020202020204" pitchFamily="34" charset="0"/>
                  <a:cs typeface="Arial" panose="020B0604020202020204" pitchFamily="34" charset="0"/>
                </a:endParaRPr>
              </a:p>
            </c:rich>
          </c:tx>
          <c:layout>
            <c:manualLayout>
              <c:xMode val="edge"/>
              <c:yMode val="edge"/>
              <c:x val="0.17664107537068652"/>
              <c:y val="0.88018586491437156"/>
            </c:manualLayout>
          </c:layout>
          <c:overlay val="0"/>
          <c:spPr>
            <a:noFill/>
            <a:ln>
              <a:noFill/>
            </a:ln>
            <a:effectLst/>
          </c:spPr>
        </c:title>
        <c:numFmt formatCode="General" sourceLinked="0"/>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1272448"/>
        <c:crosses val="autoZero"/>
        <c:auto val="1"/>
        <c:lblAlgn val="ctr"/>
        <c:lblOffset val="100"/>
        <c:noMultiLvlLbl val="0"/>
      </c:catAx>
      <c:valAx>
        <c:axId val="41272448"/>
        <c:scaling>
          <c:orientation val="minMax"/>
        </c:scaling>
        <c:delete val="0"/>
        <c:axPos val="l"/>
        <c:majorGridlines>
          <c:spPr>
            <a:ln w="9525" cap="flat" cmpd="sng" algn="ctr">
              <a:solidFill>
                <a:schemeClr val="tx2">
                  <a:lumMod val="15000"/>
                  <a:lumOff val="85000"/>
                </a:schemeClr>
              </a:solidFill>
              <a:round/>
            </a:ln>
            <a:effectLst/>
          </c:spPr>
        </c:majorGridlines>
        <c:title>
          <c:tx>
            <c:rich>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000" b="1"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ro-RO" sz="1000" b="1" i="0" baseline="0">
                    <a:effectLst/>
                  </a:rPr>
                  <a:t>Pcr_bara_sect_var_trepte /Pcr_sect_constanta</a:t>
                </a:r>
              </a:p>
              <a:p>
                <a:pPr marL="0" marR="0" lvl="0" indent="0" algn="ctr" defTabSz="914400" rtl="0" eaLnBrk="1" fontAlgn="auto" latinLnBrk="0" hangingPunct="1">
                  <a:lnSpc>
                    <a:spcPct val="100000"/>
                  </a:lnSpc>
                  <a:spcBef>
                    <a:spcPts val="0"/>
                  </a:spcBef>
                  <a:spcAft>
                    <a:spcPts val="0"/>
                  </a:spcAft>
                  <a:buClrTx/>
                  <a:buSzTx/>
                  <a:buFontTx/>
                  <a:buNone/>
                  <a:tabLst/>
                  <a:defRPr sz="10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ro-RO" sz="1000">
                  <a:solidFill>
                    <a:schemeClr val="tx1"/>
                  </a:solidFill>
                  <a:latin typeface="Arial" panose="020B0604020202020204" pitchFamily="34" charset="0"/>
                  <a:cs typeface="Arial" panose="020B0604020202020204" pitchFamily="34" charset="0"/>
                </a:endParaRPr>
              </a:p>
            </c:rich>
          </c:tx>
          <c:layout>
            <c:manualLayout>
              <c:xMode val="edge"/>
              <c:yMode val="edge"/>
              <c:x val="6.9057601889415191E-2"/>
              <c:y val="0.24896849432282503"/>
            </c:manualLayout>
          </c:layout>
          <c:overlay val="0"/>
          <c:spPr>
            <a:noFill/>
            <a:ln>
              <a:noFill/>
            </a:ln>
            <a:effectLst/>
          </c:spPr>
        </c:title>
        <c:numFmt formatCode="0.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63534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0">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90">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90">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290">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ante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o-RO"/>
          </a:p>
        </p:txBody>
      </p:sp>
      <p:sp>
        <p:nvSpPr>
          <p:cNvPr id="3" name="Substituent dată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DDC842-023E-46C3-8134-3BBCCA82015B}" type="datetimeFigureOut">
              <a:rPr lang="ro-RO" smtClean="0"/>
              <a:t>09.10.2023</a:t>
            </a:fld>
            <a:endParaRPr lang="ro-RO"/>
          </a:p>
        </p:txBody>
      </p:sp>
      <p:sp>
        <p:nvSpPr>
          <p:cNvPr id="4" name="Substituent imagine diapozitiv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o-RO"/>
          </a:p>
        </p:txBody>
      </p:sp>
      <p:sp>
        <p:nvSpPr>
          <p:cNvPr id="5" name="Substituent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6" name="Substituent subsol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o-RO"/>
          </a:p>
        </p:txBody>
      </p:sp>
      <p:sp>
        <p:nvSpPr>
          <p:cNvPr id="7" name="Substituent număr diapozitiv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99A9B7-7951-4C0C-89C1-5B9E60054C7F}" type="slidenum">
              <a:rPr lang="ro-RO" smtClean="0"/>
              <a:t>‹#›</a:t>
            </a:fld>
            <a:endParaRPr lang="ro-RO"/>
          </a:p>
        </p:txBody>
      </p:sp>
    </p:spTree>
    <p:extLst>
      <p:ext uri="{BB962C8B-B14F-4D97-AF65-F5344CB8AC3E}">
        <p14:creationId xmlns:p14="http://schemas.microsoft.com/office/powerpoint/2010/main" val="3154094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endParaRPr lang="ro-RO" dirty="0"/>
          </a:p>
        </p:txBody>
      </p:sp>
      <p:sp>
        <p:nvSpPr>
          <p:cNvPr id="4" name="Substituent număr diapozitiv 3"/>
          <p:cNvSpPr>
            <a:spLocks noGrp="1"/>
          </p:cNvSpPr>
          <p:nvPr>
            <p:ph type="sldNum" sz="quarter" idx="5"/>
          </p:nvPr>
        </p:nvSpPr>
        <p:spPr/>
        <p:txBody>
          <a:bodyPr/>
          <a:lstStyle/>
          <a:p>
            <a:fld id="{7C99A9B7-7951-4C0C-89C1-5B9E60054C7F}" type="slidenum">
              <a:rPr lang="ro-RO" smtClean="0"/>
              <a:t>1</a:t>
            </a:fld>
            <a:endParaRPr lang="ro-RO"/>
          </a:p>
        </p:txBody>
      </p:sp>
    </p:spTree>
    <p:extLst>
      <p:ext uri="{BB962C8B-B14F-4D97-AF65-F5344CB8AC3E}">
        <p14:creationId xmlns:p14="http://schemas.microsoft.com/office/powerpoint/2010/main" val="595829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endParaRPr lang="ro-RO" dirty="0"/>
          </a:p>
        </p:txBody>
      </p:sp>
      <p:sp>
        <p:nvSpPr>
          <p:cNvPr id="4" name="Substituent număr diapozitiv 3"/>
          <p:cNvSpPr>
            <a:spLocks noGrp="1"/>
          </p:cNvSpPr>
          <p:nvPr>
            <p:ph type="sldNum" sz="quarter" idx="5"/>
          </p:nvPr>
        </p:nvSpPr>
        <p:spPr/>
        <p:txBody>
          <a:bodyPr/>
          <a:lstStyle/>
          <a:p>
            <a:fld id="{7C99A9B7-7951-4C0C-89C1-5B9E60054C7F}" type="slidenum">
              <a:rPr lang="ro-RO" smtClean="0"/>
              <a:t>21</a:t>
            </a:fld>
            <a:endParaRPr lang="ro-RO"/>
          </a:p>
        </p:txBody>
      </p:sp>
    </p:spTree>
    <p:extLst>
      <p:ext uri="{BB962C8B-B14F-4D97-AF65-F5344CB8AC3E}">
        <p14:creationId xmlns:p14="http://schemas.microsoft.com/office/powerpoint/2010/main" val="37479348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zitiv titlu">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ro-RO"/>
              <a:t>Faceți clic pentru a edita stilul de titlu coordonator</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o-RO"/>
              <a:t>Faceți clic pentru a edita stilul de subtitlu coordonator</a:t>
            </a:r>
            <a:endParaRPr lang="en-US" dirty="0"/>
          </a:p>
        </p:txBody>
      </p:sp>
      <p:sp>
        <p:nvSpPr>
          <p:cNvPr id="4" name="Date Placeholder 3"/>
          <p:cNvSpPr>
            <a:spLocks noGrp="1"/>
          </p:cNvSpPr>
          <p:nvPr>
            <p:ph type="dt" sz="half" idx="10"/>
          </p:nvPr>
        </p:nvSpPr>
        <p:spPr/>
        <p:txBody>
          <a:bodyPr/>
          <a:lstStyle/>
          <a:p>
            <a:fld id="{95D74A31-51EE-48B5-99D8-C70A443DDC19}" type="datetimeFigureOut">
              <a:rPr lang="ro-RO" smtClean="0"/>
              <a:t>09.10.2023</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DC308FE9-F115-4AAC-B8BE-EA484B843818}" type="slidenum">
              <a:rPr lang="ro-RO" smtClean="0"/>
              <a:t>‹#›</a:t>
            </a:fld>
            <a:endParaRPr lang="ro-RO"/>
          </a:p>
        </p:txBody>
      </p:sp>
    </p:spTree>
    <p:extLst>
      <p:ext uri="{BB962C8B-B14F-4D97-AF65-F5344CB8AC3E}">
        <p14:creationId xmlns:p14="http://schemas.microsoft.com/office/powerpoint/2010/main" val="210866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a:t>Faceți clic pentru a edita stilul de titlu coordonator</a:t>
            </a:r>
            <a:endParaRPr lang="en-US" dirty="0"/>
          </a:p>
        </p:txBody>
      </p:sp>
      <p:sp>
        <p:nvSpPr>
          <p:cNvPr id="3" name="Vertical Text Placeholder 2"/>
          <p:cNvSpPr>
            <a:spLocks noGrp="1"/>
          </p:cNvSpPr>
          <p:nvPr>
            <p:ph type="body" orient="vert" idx="1"/>
          </p:nvPr>
        </p:nvSpPr>
        <p:spPr/>
        <p:txBody>
          <a:bodyPr vert="eaVert"/>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Date Placeholder 3"/>
          <p:cNvSpPr>
            <a:spLocks noGrp="1"/>
          </p:cNvSpPr>
          <p:nvPr>
            <p:ph type="dt" sz="half" idx="10"/>
          </p:nvPr>
        </p:nvSpPr>
        <p:spPr/>
        <p:txBody>
          <a:bodyPr/>
          <a:lstStyle/>
          <a:p>
            <a:fld id="{95D74A31-51EE-48B5-99D8-C70A443DDC19}" type="datetimeFigureOut">
              <a:rPr lang="ro-RO" smtClean="0"/>
              <a:t>09.10.2023</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DC308FE9-F115-4AAC-B8BE-EA484B843818}" type="slidenum">
              <a:rPr lang="ro-RO" smtClean="0"/>
              <a:t>‹#›</a:t>
            </a:fld>
            <a:endParaRPr lang="ro-RO"/>
          </a:p>
        </p:txBody>
      </p:sp>
    </p:spTree>
    <p:extLst>
      <p:ext uri="{BB962C8B-B14F-4D97-AF65-F5344CB8AC3E}">
        <p14:creationId xmlns:p14="http://schemas.microsoft.com/office/powerpoint/2010/main" val="4117445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ro-RO"/>
              <a:t>Faceți clic pentru a edita stilul de titlu coordonator</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Date Placeholder 3"/>
          <p:cNvSpPr>
            <a:spLocks noGrp="1"/>
          </p:cNvSpPr>
          <p:nvPr>
            <p:ph type="dt" sz="half" idx="10"/>
          </p:nvPr>
        </p:nvSpPr>
        <p:spPr/>
        <p:txBody>
          <a:bodyPr/>
          <a:lstStyle/>
          <a:p>
            <a:fld id="{95D74A31-51EE-48B5-99D8-C70A443DDC19}" type="datetimeFigureOut">
              <a:rPr lang="ro-RO" smtClean="0"/>
              <a:t>09.10.2023</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DC308FE9-F115-4AAC-B8BE-EA484B843818}" type="slidenum">
              <a:rPr lang="ro-RO" smtClean="0"/>
              <a:t>‹#›</a:t>
            </a:fld>
            <a:endParaRPr lang="ro-RO"/>
          </a:p>
        </p:txBody>
      </p:sp>
    </p:spTree>
    <p:extLst>
      <p:ext uri="{BB962C8B-B14F-4D97-AF65-F5344CB8AC3E}">
        <p14:creationId xmlns:p14="http://schemas.microsoft.com/office/powerpoint/2010/main" val="2392691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a:t>Faceți clic pentru a edita stilul de titlu coordonator</a:t>
            </a:r>
            <a:endParaRPr lang="en-US" dirty="0"/>
          </a:p>
        </p:txBody>
      </p:sp>
      <p:sp>
        <p:nvSpPr>
          <p:cNvPr id="3" name="Content Placeholder 2"/>
          <p:cNvSpPr>
            <a:spLocks noGrp="1"/>
          </p:cNvSpPr>
          <p:nvPr>
            <p:ph idx="1"/>
          </p:nvPr>
        </p:nvSpPr>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Date Placeholder 3"/>
          <p:cNvSpPr>
            <a:spLocks noGrp="1"/>
          </p:cNvSpPr>
          <p:nvPr>
            <p:ph type="dt" sz="half" idx="10"/>
          </p:nvPr>
        </p:nvSpPr>
        <p:spPr/>
        <p:txBody>
          <a:bodyPr/>
          <a:lstStyle/>
          <a:p>
            <a:fld id="{95D74A31-51EE-48B5-99D8-C70A443DDC19}" type="datetimeFigureOut">
              <a:rPr lang="ro-RO" smtClean="0"/>
              <a:t>09.10.2023</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DC308FE9-F115-4AAC-B8BE-EA484B843818}" type="slidenum">
              <a:rPr lang="ro-RO" smtClean="0"/>
              <a:t>‹#›</a:t>
            </a:fld>
            <a:endParaRPr lang="ro-RO"/>
          </a:p>
        </p:txBody>
      </p:sp>
    </p:spTree>
    <p:extLst>
      <p:ext uri="{BB962C8B-B14F-4D97-AF65-F5344CB8AC3E}">
        <p14:creationId xmlns:p14="http://schemas.microsoft.com/office/powerpoint/2010/main" val="1012212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ntet secțiu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ro-RO"/>
              <a:t>Faceți clic pentru a edita stilul de titlu coordonator</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o-RO"/>
              <a:t>Faceţi clic pentru a edita Master stiluri text</a:t>
            </a:r>
          </a:p>
        </p:txBody>
      </p:sp>
      <p:sp>
        <p:nvSpPr>
          <p:cNvPr id="4" name="Date Placeholder 3"/>
          <p:cNvSpPr>
            <a:spLocks noGrp="1"/>
          </p:cNvSpPr>
          <p:nvPr>
            <p:ph type="dt" sz="half" idx="10"/>
          </p:nvPr>
        </p:nvSpPr>
        <p:spPr/>
        <p:txBody>
          <a:bodyPr/>
          <a:lstStyle/>
          <a:p>
            <a:fld id="{95D74A31-51EE-48B5-99D8-C70A443DDC19}" type="datetimeFigureOut">
              <a:rPr lang="ro-RO" smtClean="0"/>
              <a:t>09.10.2023</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DC308FE9-F115-4AAC-B8BE-EA484B843818}" type="slidenum">
              <a:rPr lang="ro-RO" smtClean="0"/>
              <a:t>‹#›</a:t>
            </a:fld>
            <a:endParaRPr lang="ro-RO"/>
          </a:p>
        </p:txBody>
      </p:sp>
    </p:spTree>
    <p:extLst>
      <p:ext uri="{BB962C8B-B14F-4D97-AF65-F5344CB8AC3E}">
        <p14:creationId xmlns:p14="http://schemas.microsoft.com/office/powerpoint/2010/main" val="3824482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a:t>Faceți clic pentru a edita stilul de titlu coordonator</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5" name="Date Placeholder 4"/>
          <p:cNvSpPr>
            <a:spLocks noGrp="1"/>
          </p:cNvSpPr>
          <p:nvPr>
            <p:ph type="dt" sz="half" idx="10"/>
          </p:nvPr>
        </p:nvSpPr>
        <p:spPr/>
        <p:txBody>
          <a:bodyPr/>
          <a:lstStyle/>
          <a:p>
            <a:fld id="{95D74A31-51EE-48B5-99D8-C70A443DDC19}" type="datetimeFigureOut">
              <a:rPr lang="ro-RO" smtClean="0"/>
              <a:t>09.10.2023</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DC308FE9-F115-4AAC-B8BE-EA484B843818}" type="slidenum">
              <a:rPr lang="ro-RO" smtClean="0"/>
              <a:t>‹#›</a:t>
            </a:fld>
            <a:endParaRPr lang="ro-RO"/>
          </a:p>
        </p:txBody>
      </p:sp>
    </p:spTree>
    <p:extLst>
      <p:ext uri="{BB962C8B-B14F-4D97-AF65-F5344CB8AC3E}">
        <p14:creationId xmlns:p14="http://schemas.microsoft.com/office/powerpoint/2010/main" val="598399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ro-RO"/>
              <a:t>Faceți clic pentru a edita stilul de titlu coordonator</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a:t>Faceţi clic pentru a edita Master stiluri text</a:t>
            </a:r>
          </a:p>
        </p:txBody>
      </p:sp>
      <p:sp>
        <p:nvSpPr>
          <p:cNvPr id="4" name="Content Placeholder 3"/>
          <p:cNvSpPr>
            <a:spLocks noGrp="1"/>
          </p:cNvSpPr>
          <p:nvPr>
            <p:ph sz="half" idx="2"/>
          </p:nvPr>
        </p:nvSpPr>
        <p:spPr>
          <a:xfrm>
            <a:off x="839788" y="2505075"/>
            <a:ext cx="5157787" cy="3684588"/>
          </a:xfrm>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a:t>Faceţi clic pentru a edita Master stiluri text</a:t>
            </a:r>
          </a:p>
        </p:txBody>
      </p:sp>
      <p:sp>
        <p:nvSpPr>
          <p:cNvPr id="6" name="Content Placeholder 5"/>
          <p:cNvSpPr>
            <a:spLocks noGrp="1"/>
          </p:cNvSpPr>
          <p:nvPr>
            <p:ph sz="quarter" idx="4"/>
          </p:nvPr>
        </p:nvSpPr>
        <p:spPr>
          <a:xfrm>
            <a:off x="6172200" y="2505075"/>
            <a:ext cx="5183188" cy="3684588"/>
          </a:xfrm>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7" name="Date Placeholder 6"/>
          <p:cNvSpPr>
            <a:spLocks noGrp="1"/>
          </p:cNvSpPr>
          <p:nvPr>
            <p:ph type="dt" sz="half" idx="10"/>
          </p:nvPr>
        </p:nvSpPr>
        <p:spPr/>
        <p:txBody>
          <a:bodyPr/>
          <a:lstStyle/>
          <a:p>
            <a:fld id="{95D74A31-51EE-48B5-99D8-C70A443DDC19}" type="datetimeFigureOut">
              <a:rPr lang="ro-RO" smtClean="0"/>
              <a:t>09.10.2023</a:t>
            </a:fld>
            <a:endParaRPr lang="ro-RO"/>
          </a:p>
        </p:txBody>
      </p:sp>
      <p:sp>
        <p:nvSpPr>
          <p:cNvPr id="8" name="Footer Placeholder 7"/>
          <p:cNvSpPr>
            <a:spLocks noGrp="1"/>
          </p:cNvSpPr>
          <p:nvPr>
            <p:ph type="ftr" sz="quarter" idx="11"/>
          </p:nvPr>
        </p:nvSpPr>
        <p:spPr/>
        <p:txBody>
          <a:bodyPr/>
          <a:lstStyle/>
          <a:p>
            <a:endParaRPr lang="ro-RO"/>
          </a:p>
        </p:txBody>
      </p:sp>
      <p:sp>
        <p:nvSpPr>
          <p:cNvPr id="9" name="Slide Number Placeholder 8"/>
          <p:cNvSpPr>
            <a:spLocks noGrp="1"/>
          </p:cNvSpPr>
          <p:nvPr>
            <p:ph type="sldNum" sz="quarter" idx="12"/>
          </p:nvPr>
        </p:nvSpPr>
        <p:spPr/>
        <p:txBody>
          <a:bodyPr/>
          <a:lstStyle/>
          <a:p>
            <a:fld id="{DC308FE9-F115-4AAC-B8BE-EA484B843818}" type="slidenum">
              <a:rPr lang="ro-RO" smtClean="0"/>
              <a:t>‹#›</a:t>
            </a:fld>
            <a:endParaRPr lang="ro-RO"/>
          </a:p>
        </p:txBody>
      </p:sp>
    </p:spTree>
    <p:extLst>
      <p:ext uri="{BB962C8B-B14F-4D97-AF65-F5344CB8AC3E}">
        <p14:creationId xmlns:p14="http://schemas.microsoft.com/office/powerpoint/2010/main" val="931983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a:t>Faceți clic pentru a edita stilul de titlu coordonator</a:t>
            </a:r>
            <a:endParaRPr lang="en-US" dirty="0"/>
          </a:p>
        </p:txBody>
      </p:sp>
      <p:sp>
        <p:nvSpPr>
          <p:cNvPr id="3" name="Date Placeholder 2"/>
          <p:cNvSpPr>
            <a:spLocks noGrp="1"/>
          </p:cNvSpPr>
          <p:nvPr>
            <p:ph type="dt" sz="half" idx="10"/>
          </p:nvPr>
        </p:nvSpPr>
        <p:spPr/>
        <p:txBody>
          <a:bodyPr/>
          <a:lstStyle/>
          <a:p>
            <a:fld id="{95D74A31-51EE-48B5-99D8-C70A443DDC19}" type="datetimeFigureOut">
              <a:rPr lang="ro-RO" smtClean="0"/>
              <a:t>09.10.2023</a:t>
            </a:fld>
            <a:endParaRPr lang="ro-RO"/>
          </a:p>
        </p:txBody>
      </p:sp>
      <p:sp>
        <p:nvSpPr>
          <p:cNvPr id="4" name="Footer Placeholder 3"/>
          <p:cNvSpPr>
            <a:spLocks noGrp="1"/>
          </p:cNvSpPr>
          <p:nvPr>
            <p:ph type="ftr" sz="quarter" idx="11"/>
          </p:nvPr>
        </p:nvSpPr>
        <p:spPr/>
        <p:txBody>
          <a:bodyPr/>
          <a:lstStyle/>
          <a:p>
            <a:endParaRPr lang="ro-RO"/>
          </a:p>
        </p:txBody>
      </p:sp>
      <p:sp>
        <p:nvSpPr>
          <p:cNvPr id="5" name="Slide Number Placeholder 4"/>
          <p:cNvSpPr>
            <a:spLocks noGrp="1"/>
          </p:cNvSpPr>
          <p:nvPr>
            <p:ph type="sldNum" sz="quarter" idx="12"/>
          </p:nvPr>
        </p:nvSpPr>
        <p:spPr/>
        <p:txBody>
          <a:bodyPr/>
          <a:lstStyle/>
          <a:p>
            <a:fld id="{DC308FE9-F115-4AAC-B8BE-EA484B843818}" type="slidenum">
              <a:rPr lang="ro-RO" smtClean="0"/>
              <a:t>‹#›</a:t>
            </a:fld>
            <a:endParaRPr lang="ro-RO"/>
          </a:p>
        </p:txBody>
      </p:sp>
    </p:spTree>
    <p:extLst>
      <p:ext uri="{BB962C8B-B14F-4D97-AF65-F5344CB8AC3E}">
        <p14:creationId xmlns:p14="http://schemas.microsoft.com/office/powerpoint/2010/main" val="3791054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D74A31-51EE-48B5-99D8-C70A443DDC19}" type="datetimeFigureOut">
              <a:rPr lang="ro-RO" smtClean="0"/>
              <a:t>09.10.2023</a:t>
            </a:fld>
            <a:endParaRPr lang="ro-RO"/>
          </a:p>
        </p:txBody>
      </p:sp>
      <p:sp>
        <p:nvSpPr>
          <p:cNvPr id="3" name="Footer Placeholder 2"/>
          <p:cNvSpPr>
            <a:spLocks noGrp="1"/>
          </p:cNvSpPr>
          <p:nvPr>
            <p:ph type="ftr" sz="quarter" idx="11"/>
          </p:nvPr>
        </p:nvSpPr>
        <p:spPr/>
        <p:txBody>
          <a:bodyPr/>
          <a:lstStyle/>
          <a:p>
            <a:endParaRPr lang="ro-RO"/>
          </a:p>
        </p:txBody>
      </p:sp>
      <p:sp>
        <p:nvSpPr>
          <p:cNvPr id="4" name="Slide Number Placeholder 3"/>
          <p:cNvSpPr>
            <a:spLocks noGrp="1"/>
          </p:cNvSpPr>
          <p:nvPr>
            <p:ph type="sldNum" sz="quarter" idx="12"/>
          </p:nvPr>
        </p:nvSpPr>
        <p:spPr/>
        <p:txBody>
          <a:bodyPr/>
          <a:lstStyle/>
          <a:p>
            <a:fld id="{DC308FE9-F115-4AAC-B8BE-EA484B843818}" type="slidenum">
              <a:rPr lang="ro-RO" smtClean="0"/>
              <a:t>‹#›</a:t>
            </a:fld>
            <a:endParaRPr lang="ro-RO"/>
          </a:p>
        </p:txBody>
      </p:sp>
    </p:spTree>
    <p:extLst>
      <p:ext uri="{BB962C8B-B14F-4D97-AF65-F5344CB8AC3E}">
        <p14:creationId xmlns:p14="http://schemas.microsoft.com/office/powerpoint/2010/main" val="2599260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ținut cu legendă">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o-RO"/>
              <a:t>Faceți clic pentru a edita stilul de titlu coordonator</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o-RO"/>
              <a:t>Faceţi clic pentru a edita Master stiluri text</a:t>
            </a:r>
          </a:p>
        </p:txBody>
      </p:sp>
      <p:sp>
        <p:nvSpPr>
          <p:cNvPr id="5" name="Date Placeholder 4"/>
          <p:cNvSpPr>
            <a:spLocks noGrp="1"/>
          </p:cNvSpPr>
          <p:nvPr>
            <p:ph type="dt" sz="half" idx="10"/>
          </p:nvPr>
        </p:nvSpPr>
        <p:spPr/>
        <p:txBody>
          <a:bodyPr/>
          <a:lstStyle/>
          <a:p>
            <a:fld id="{95D74A31-51EE-48B5-99D8-C70A443DDC19}" type="datetimeFigureOut">
              <a:rPr lang="ro-RO" smtClean="0"/>
              <a:t>09.10.2023</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DC308FE9-F115-4AAC-B8BE-EA484B843818}" type="slidenum">
              <a:rPr lang="ro-RO" smtClean="0"/>
              <a:t>‹#›</a:t>
            </a:fld>
            <a:endParaRPr lang="ro-RO"/>
          </a:p>
        </p:txBody>
      </p:sp>
    </p:spTree>
    <p:extLst>
      <p:ext uri="{BB962C8B-B14F-4D97-AF65-F5344CB8AC3E}">
        <p14:creationId xmlns:p14="http://schemas.microsoft.com/office/powerpoint/2010/main" val="1941028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ine cu legendă">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o-RO"/>
              <a:t>Faceți clic pentru a edita stilul de titlu coordonator</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o-RO"/>
              <a:t>Faceți clic pe pictogramă pentru a adăuga o imagine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o-RO"/>
              <a:t>Faceţi clic pentru a edita Master stiluri text</a:t>
            </a:r>
          </a:p>
        </p:txBody>
      </p:sp>
      <p:sp>
        <p:nvSpPr>
          <p:cNvPr id="5" name="Date Placeholder 4"/>
          <p:cNvSpPr>
            <a:spLocks noGrp="1"/>
          </p:cNvSpPr>
          <p:nvPr>
            <p:ph type="dt" sz="half" idx="10"/>
          </p:nvPr>
        </p:nvSpPr>
        <p:spPr/>
        <p:txBody>
          <a:bodyPr/>
          <a:lstStyle/>
          <a:p>
            <a:fld id="{95D74A31-51EE-48B5-99D8-C70A443DDC19}" type="datetimeFigureOut">
              <a:rPr lang="ro-RO" smtClean="0"/>
              <a:t>09.10.2023</a:t>
            </a:fld>
            <a:endParaRPr lang="ro-RO"/>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C308FE9-F115-4AAC-B8BE-EA484B843818}" type="slidenum">
              <a:rPr lang="ro-RO" smtClean="0"/>
              <a:t>‹#›</a:t>
            </a:fld>
            <a:endParaRPr lang="ro-RO"/>
          </a:p>
        </p:txBody>
      </p:sp>
    </p:spTree>
    <p:extLst>
      <p:ext uri="{BB962C8B-B14F-4D97-AF65-F5344CB8AC3E}">
        <p14:creationId xmlns:p14="http://schemas.microsoft.com/office/powerpoint/2010/main" val="3021994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lumMod val="0"/>
                <a:lumOff val="100000"/>
              </a:schemeClr>
            </a:gs>
            <a:gs pos="35000">
              <a:schemeClr val="accent6">
                <a:lumMod val="0"/>
                <a:lumOff val="100000"/>
              </a:schemeClr>
            </a:gs>
            <a:gs pos="100000">
              <a:schemeClr val="accent6">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o-RO"/>
              <a:t>Faceți clic pentru a edita stilul de titlu coordonator</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D74A31-51EE-48B5-99D8-C70A443DDC19}" type="datetimeFigureOut">
              <a:rPr lang="ro-RO" smtClean="0"/>
              <a:t>09.10.2023</a:t>
            </a:fld>
            <a:endParaRPr lang="ro-RO"/>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o-RO"/>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308FE9-F115-4AAC-B8BE-EA484B843818}" type="slidenum">
              <a:rPr lang="ro-RO" smtClean="0"/>
              <a:t>‹#›</a:t>
            </a:fld>
            <a:endParaRPr lang="ro-RO"/>
          </a:p>
        </p:txBody>
      </p:sp>
    </p:spTree>
    <p:extLst>
      <p:ext uri="{BB962C8B-B14F-4D97-AF65-F5344CB8AC3E}">
        <p14:creationId xmlns:p14="http://schemas.microsoft.com/office/powerpoint/2010/main" val="3994995497"/>
      </p:ext>
    </p:extLst>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3.jp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24.jp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57.svg"/><Relationship Id="rId3" Type="http://schemas.openxmlformats.org/officeDocument/2006/relationships/image" Target="../media/image45.svg"/><Relationship Id="rId7" Type="http://schemas.openxmlformats.org/officeDocument/2006/relationships/image" Target="../media/image51.svg"/><Relationship Id="rId12"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55.svg"/><Relationship Id="rId5" Type="http://schemas.openxmlformats.org/officeDocument/2006/relationships/image" Target="../media/image49.svg"/><Relationship Id="rId10" Type="http://schemas.openxmlformats.org/officeDocument/2006/relationships/image" Target="../media/image29.png"/><Relationship Id="rId4" Type="http://schemas.openxmlformats.org/officeDocument/2006/relationships/image" Target="../media/image26.png"/><Relationship Id="rId9" Type="http://schemas.openxmlformats.org/officeDocument/2006/relationships/image" Target="../media/image53.sv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31.jp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1.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9" Type="http://schemas.openxmlformats.org/officeDocument/2006/relationships/image" Target="../media/image69.png"/></Relationships>
</file>

<file path=ppt/slides/_rels/slide2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2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32.jpeg"/><Relationship Id="rId7" Type="http://schemas.openxmlformats.org/officeDocument/2006/relationships/image" Target="../media/image79.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25.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image" Target="../media/image81.png"/><Relationship Id="rId1" Type="http://schemas.openxmlformats.org/officeDocument/2006/relationships/slideLayout" Target="../slideLayouts/slideLayout2.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 Id="rId9" Type="http://schemas.openxmlformats.org/officeDocument/2006/relationships/image" Target="../media/image88.png"/></Relationships>
</file>

<file path=ppt/slides/_rels/slide26.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image" Target="../media/image89.png"/><Relationship Id="rId1" Type="http://schemas.openxmlformats.org/officeDocument/2006/relationships/slideLayout" Target="../slideLayouts/slideLayout2.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 Id="rId9" Type="http://schemas.openxmlformats.org/officeDocument/2006/relationships/image" Target="../media/image96.png"/></Relationships>
</file>

<file path=ppt/slides/_rels/slide27.xml.rels><?xml version="1.0" encoding="UTF-8" standalone="yes"?>
<Relationships xmlns="http://schemas.openxmlformats.org/package/2006/relationships"><Relationship Id="rId8" Type="http://schemas.openxmlformats.org/officeDocument/2006/relationships/image" Target="../media/image103.png"/><Relationship Id="rId13" Type="http://schemas.openxmlformats.org/officeDocument/2006/relationships/image" Target="../media/image108.png"/><Relationship Id="rId3" Type="http://schemas.openxmlformats.org/officeDocument/2006/relationships/image" Target="../media/image98.png"/><Relationship Id="rId7" Type="http://schemas.openxmlformats.org/officeDocument/2006/relationships/image" Target="../media/image102.png"/><Relationship Id="rId12" Type="http://schemas.openxmlformats.org/officeDocument/2006/relationships/image" Target="../media/image107.png"/><Relationship Id="rId2" Type="http://schemas.openxmlformats.org/officeDocument/2006/relationships/image" Target="../media/image97.png"/><Relationship Id="rId1" Type="http://schemas.openxmlformats.org/officeDocument/2006/relationships/slideLayout" Target="../slideLayouts/slideLayout2.xml"/><Relationship Id="rId6" Type="http://schemas.openxmlformats.org/officeDocument/2006/relationships/image" Target="../media/image101.png"/><Relationship Id="rId11" Type="http://schemas.openxmlformats.org/officeDocument/2006/relationships/image" Target="../media/image106.png"/><Relationship Id="rId5" Type="http://schemas.openxmlformats.org/officeDocument/2006/relationships/image" Target="../media/image100.png"/><Relationship Id="rId10" Type="http://schemas.openxmlformats.org/officeDocument/2006/relationships/image" Target="../media/image105.png"/><Relationship Id="rId4" Type="http://schemas.openxmlformats.org/officeDocument/2006/relationships/image" Target="../media/image99.png"/><Relationship Id="rId9" Type="http://schemas.openxmlformats.org/officeDocument/2006/relationships/image" Target="../media/image104.png"/><Relationship Id="rId14" Type="http://schemas.openxmlformats.org/officeDocument/2006/relationships/image" Target="../media/image109.png"/></Relationships>
</file>

<file path=ppt/slides/_rels/slide2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76.svg"/><Relationship Id="rId7" Type="http://schemas.openxmlformats.org/officeDocument/2006/relationships/image" Target="../media/image113.sv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111.svg"/><Relationship Id="rId4" Type="http://schemas.openxmlformats.org/officeDocument/2006/relationships/image" Target="../media/image45.png"/><Relationship Id="rId9" Type="http://schemas.openxmlformats.org/officeDocument/2006/relationships/image" Target="../media/image115.sv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50.jpeg"/><Relationship Id="rId1" Type="http://schemas.openxmlformats.org/officeDocument/2006/relationships/slideLayout" Target="../slideLayouts/slideLayout2.xml"/><Relationship Id="rId4" Type="http://schemas.openxmlformats.org/officeDocument/2006/relationships/image" Target="../media/image118.png"/></Relationships>
</file>

<file path=ppt/slides/_rels/slide34.xml.rels><?xml version="1.0" encoding="UTF-8" standalone="yes"?>
<Relationships xmlns="http://schemas.openxmlformats.org/package/2006/relationships"><Relationship Id="rId8" Type="http://schemas.openxmlformats.org/officeDocument/2006/relationships/image" Target="../media/image125.png"/><Relationship Id="rId7" Type="http://schemas.openxmlformats.org/officeDocument/2006/relationships/image" Target="../media/image124.png"/><Relationship Id="rId1" Type="http://schemas.openxmlformats.org/officeDocument/2006/relationships/slideLayout" Target="../slideLayouts/slideLayout2.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 Id="rId9" Type="http://schemas.openxmlformats.org/officeDocument/2006/relationships/image" Target="../media/image51.jpeg"/></Relationships>
</file>

<file path=ppt/slides/_rels/slide35.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53.png"/><Relationship Id="rId7" Type="http://schemas.openxmlformats.org/officeDocument/2006/relationships/image" Target="../media/image131.png"/><Relationship Id="rId2" Type="http://schemas.openxmlformats.org/officeDocument/2006/relationships/image" Target="../media/image52.jpeg"/><Relationship Id="rId1" Type="http://schemas.openxmlformats.org/officeDocument/2006/relationships/slideLayout" Target="../slideLayouts/slideLayout2.xml"/><Relationship Id="rId6" Type="http://schemas.openxmlformats.org/officeDocument/2006/relationships/image" Target="../media/image130.png"/><Relationship Id="rId5" Type="http://schemas.openxmlformats.org/officeDocument/2006/relationships/image" Target="../media/image129.png"/><Relationship Id="rId10" Type="http://schemas.openxmlformats.org/officeDocument/2006/relationships/image" Target="../media/image134.png"/><Relationship Id="rId4" Type="http://schemas.openxmlformats.org/officeDocument/2006/relationships/image" Target="../media/image120.svg"/><Relationship Id="rId9" Type="http://schemas.openxmlformats.org/officeDocument/2006/relationships/image" Target="../media/image133.png"/></Relationships>
</file>

<file path=ppt/slides/_rels/slide36.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image" Target="../media/image136.png"/><Relationship Id="rId7" Type="http://schemas.openxmlformats.org/officeDocument/2006/relationships/image" Target="../media/image140.png"/><Relationship Id="rId2" Type="http://schemas.openxmlformats.org/officeDocument/2006/relationships/image" Target="../media/image54.jpeg"/><Relationship Id="rId1" Type="http://schemas.openxmlformats.org/officeDocument/2006/relationships/slideLayout" Target="../slideLayouts/slideLayout2.xml"/><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137.png"/><Relationship Id="rId9" Type="http://schemas.openxmlformats.org/officeDocument/2006/relationships/image" Target="../media/image141.png"/></Relationships>
</file>

<file path=ppt/slides/_rels/slide37.xml.rels><?xml version="1.0" encoding="UTF-8" standalone="yes"?>
<Relationships xmlns="http://schemas.openxmlformats.org/package/2006/relationships"><Relationship Id="rId8" Type="http://schemas.openxmlformats.org/officeDocument/2006/relationships/image" Target="../media/image148.png"/><Relationship Id="rId3" Type="http://schemas.openxmlformats.org/officeDocument/2006/relationships/image" Target="../media/image56.png"/><Relationship Id="rId7" Type="http://schemas.openxmlformats.org/officeDocument/2006/relationships/image" Target="../media/image147.png"/><Relationship Id="rId2" Type="http://schemas.openxmlformats.org/officeDocument/2006/relationships/image" Target="../media/image55.jpeg"/><Relationship Id="rId1" Type="http://schemas.openxmlformats.org/officeDocument/2006/relationships/slideLayout" Target="../slideLayouts/slideLayout2.xml"/><Relationship Id="rId6" Type="http://schemas.openxmlformats.org/officeDocument/2006/relationships/image" Target="../media/image146.png"/><Relationship Id="rId11" Type="http://schemas.openxmlformats.org/officeDocument/2006/relationships/image" Target="../media/image151.png"/><Relationship Id="rId5" Type="http://schemas.openxmlformats.org/officeDocument/2006/relationships/image" Target="../media/image145.png"/><Relationship Id="rId10" Type="http://schemas.openxmlformats.org/officeDocument/2006/relationships/image" Target="../media/image150.png"/><Relationship Id="rId4" Type="http://schemas.openxmlformats.org/officeDocument/2006/relationships/image" Target="../media/image127.svg"/><Relationship Id="rId9" Type="http://schemas.openxmlformats.org/officeDocument/2006/relationships/image" Target="../media/image149.png"/></Relationships>
</file>

<file path=ppt/slides/_rels/slide38.xml.rels><?xml version="1.0" encoding="UTF-8" standalone="yes"?>
<Relationships xmlns="http://schemas.openxmlformats.org/package/2006/relationships"><Relationship Id="rId8" Type="http://schemas.openxmlformats.org/officeDocument/2006/relationships/image" Target="../media/image158.png"/><Relationship Id="rId3" Type="http://schemas.openxmlformats.org/officeDocument/2006/relationships/image" Target="../media/image153.png"/><Relationship Id="rId7" Type="http://schemas.openxmlformats.org/officeDocument/2006/relationships/image" Target="../media/image157.png"/><Relationship Id="rId2" Type="http://schemas.openxmlformats.org/officeDocument/2006/relationships/image" Target="../media/image57.jpeg"/><Relationship Id="rId1" Type="http://schemas.openxmlformats.org/officeDocument/2006/relationships/slideLayout" Target="../slideLayouts/slideLayout2.xml"/><Relationship Id="rId6" Type="http://schemas.openxmlformats.org/officeDocument/2006/relationships/image" Target="../media/image156.png"/><Relationship Id="rId5" Type="http://schemas.openxmlformats.org/officeDocument/2006/relationships/image" Target="../media/image155.png"/><Relationship Id="rId4" Type="http://schemas.openxmlformats.org/officeDocument/2006/relationships/image" Target="../media/image154.png"/><Relationship Id="rId9" Type="http://schemas.openxmlformats.org/officeDocument/2006/relationships/chart" Target="../charts/chart2.xml"/></Relationships>
</file>

<file path=ppt/slides/_rels/slide39.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75.png"/><Relationship Id="rId7" Type="http://schemas.openxmlformats.org/officeDocument/2006/relationships/image" Target="../media/image164.png"/><Relationship Id="rId2" Type="http://schemas.openxmlformats.org/officeDocument/2006/relationships/image" Target="../media/image58.jpeg"/><Relationship Id="rId1" Type="http://schemas.openxmlformats.org/officeDocument/2006/relationships/slideLayout" Target="../slideLayouts/slideLayout2.xml"/><Relationship Id="rId6" Type="http://schemas.openxmlformats.org/officeDocument/2006/relationships/image" Target="../media/image163.png"/><Relationship Id="rId11" Type="http://schemas.openxmlformats.org/officeDocument/2006/relationships/image" Target="../media/image168.png"/><Relationship Id="rId5" Type="http://schemas.openxmlformats.org/officeDocument/2006/relationships/image" Target="../media/image162.png"/><Relationship Id="rId10" Type="http://schemas.openxmlformats.org/officeDocument/2006/relationships/image" Target="../media/image167.png"/><Relationship Id="rId4" Type="http://schemas.openxmlformats.org/officeDocument/2006/relationships/image" Target="../media/image136.svg"/><Relationship Id="rId9" Type="http://schemas.openxmlformats.org/officeDocument/2006/relationships/image" Target="../media/image16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173.png"/><Relationship Id="rId3" Type="http://schemas.openxmlformats.org/officeDocument/2006/relationships/image" Target="../media/image170.png"/><Relationship Id="rId7" Type="http://schemas.openxmlformats.org/officeDocument/2006/relationships/image" Target="../media/image156.png"/><Relationship Id="rId2" Type="http://schemas.openxmlformats.org/officeDocument/2006/relationships/image" Target="../media/image76.jpeg"/><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image" Target="../media/image172.png"/><Relationship Id="rId4" Type="http://schemas.openxmlformats.org/officeDocument/2006/relationships/image" Target="../media/image171.png"/><Relationship Id="rId9" Type="http://schemas.openxmlformats.org/officeDocument/2006/relationships/image" Target="../media/image174.png"/></Relationships>
</file>

<file path=ppt/slides/_rels/slide41.xml.rels><?xml version="1.0" encoding="UTF-8" standalone="yes"?>
<Relationships xmlns="http://schemas.openxmlformats.org/package/2006/relationships"><Relationship Id="rId8" Type="http://schemas.openxmlformats.org/officeDocument/2006/relationships/image" Target="../media/image181.png"/><Relationship Id="rId3" Type="http://schemas.openxmlformats.org/officeDocument/2006/relationships/image" Target="../media/image110.png"/><Relationship Id="rId7" Type="http://schemas.openxmlformats.org/officeDocument/2006/relationships/image" Target="../media/image180.png"/><Relationship Id="rId2" Type="http://schemas.openxmlformats.org/officeDocument/2006/relationships/image" Target="../media/image77.jpeg"/><Relationship Id="rId1" Type="http://schemas.openxmlformats.org/officeDocument/2006/relationships/slideLayout" Target="../slideLayouts/slideLayout2.xml"/><Relationship Id="rId6" Type="http://schemas.openxmlformats.org/officeDocument/2006/relationships/image" Target="../media/image179.png"/><Relationship Id="rId5" Type="http://schemas.openxmlformats.org/officeDocument/2006/relationships/image" Target="../media/image178.png"/><Relationship Id="rId10" Type="http://schemas.openxmlformats.org/officeDocument/2006/relationships/image" Target="../media/image168.png"/><Relationship Id="rId4" Type="http://schemas.openxmlformats.org/officeDocument/2006/relationships/image" Target="../media/image143.svg"/><Relationship Id="rId9" Type="http://schemas.openxmlformats.org/officeDocument/2006/relationships/image" Target="../media/image182.png"/></Relationships>
</file>

<file path=ppt/slides/_rels/slide42.xml.rels><?xml version="1.0" encoding="UTF-8" standalone="yes"?>
<Relationships xmlns="http://schemas.openxmlformats.org/package/2006/relationships"><Relationship Id="rId8" Type="http://schemas.openxmlformats.org/officeDocument/2006/relationships/image" Target="../media/image188.png"/><Relationship Id="rId3" Type="http://schemas.openxmlformats.org/officeDocument/2006/relationships/image" Target="../media/image184.png"/><Relationship Id="rId7" Type="http://schemas.openxmlformats.org/officeDocument/2006/relationships/image" Target="../media/image187.png"/><Relationship Id="rId2" Type="http://schemas.openxmlformats.org/officeDocument/2006/relationships/image" Target="../media/image111.jpeg"/><Relationship Id="rId1" Type="http://schemas.openxmlformats.org/officeDocument/2006/relationships/slideLayout" Target="../slideLayouts/slideLayout2.xml"/><Relationship Id="rId6" Type="http://schemas.openxmlformats.org/officeDocument/2006/relationships/image" Target="../media/image156.png"/><Relationship Id="rId5" Type="http://schemas.openxmlformats.org/officeDocument/2006/relationships/image" Target="../media/image186.png"/><Relationship Id="rId4" Type="http://schemas.openxmlformats.org/officeDocument/2006/relationships/image" Target="../media/image185.png"/><Relationship Id="rId9" Type="http://schemas.openxmlformats.org/officeDocument/2006/relationships/chart" Target="../charts/char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hyperlink" Target="http://www.scholarpedia.org/article/Tensegrity"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2.xml"/><Relationship Id="rId4" Type="http://schemas.openxmlformats.org/officeDocument/2006/relationships/image" Target="../media/image114.jpeg"/></Relationships>
</file>

<file path=ppt/slides/_rels/slide51.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5.jpeg"/><Relationship Id="rId1" Type="http://schemas.openxmlformats.org/officeDocument/2006/relationships/slideLayout" Target="../slideLayouts/slideLayout2.xml"/><Relationship Id="rId4" Type="http://schemas.openxmlformats.org/officeDocument/2006/relationships/image" Target="../media/image117.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s://www.mdpi.com/journal/applsci" TargetMode="External"/><Relationship Id="rId7" Type="http://schemas.openxmlformats.org/officeDocument/2006/relationships/hyperlink" Target="https://doi.org/10.1016/j.istruc.2022.01.084" TargetMode="External"/><Relationship Id="rId2" Type="http://schemas.openxmlformats.org/officeDocument/2006/relationships/hyperlink" Target="http://www.sciencedirect.com/science/article/pii/S1877705817309773#!" TargetMode="External"/><Relationship Id="rId1" Type="http://schemas.openxmlformats.org/officeDocument/2006/relationships/slideLayout" Target="../slideLayouts/slideLayout2.xml"/><Relationship Id="rId6" Type="http://schemas.openxmlformats.org/officeDocument/2006/relationships/hyperlink" Target="https://www.sciencedirect.com/journal/structures/vol/38/suppl/C" TargetMode="External"/><Relationship Id="rId5" Type="http://schemas.openxmlformats.org/officeDocument/2006/relationships/hyperlink" Target="https://www.sciencedirect.com/journal/structures" TargetMode="External"/><Relationship Id="rId4" Type="http://schemas.openxmlformats.org/officeDocument/2006/relationships/hyperlink" Target="https://doi.org/10.3390/ma15176094" TargetMode="External"/></Relationships>
</file>

<file path=ppt/slides/_rels/slide5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8.svg"/><Relationship Id="rId4" Type="http://schemas.openxmlformats.org/officeDocument/2006/relationships/image" Target="../media/image16.png"/><Relationship Id="rId9" Type="http://schemas.openxmlformats.org/officeDocument/2006/relationships/image" Target="../media/image22.svg"/></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6.svg"/><Relationship Id="rId4" Type="http://schemas.openxmlformats.org/officeDocument/2006/relationships/image" Target="../media/image20.png"/><Relationship Id="rId9" Type="http://schemas.openxmlformats.org/officeDocument/2006/relationships/image" Target="../media/image30.sv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xmlns="" id="{0D82C0E2-013F-C5A4-69CE-6F3901148196}"/>
              </a:ext>
            </a:extLst>
          </p:cNvPr>
          <p:cNvSpPr>
            <a:spLocks noGrp="1"/>
          </p:cNvSpPr>
          <p:nvPr>
            <p:ph type="ctrTitle"/>
          </p:nvPr>
        </p:nvSpPr>
        <p:spPr>
          <a:xfrm>
            <a:off x="2533120" y="896111"/>
            <a:ext cx="9024142" cy="574469"/>
          </a:xfrm>
        </p:spPr>
        <p:txBody>
          <a:bodyPr>
            <a:normAutofit fontScale="90000"/>
          </a:bodyPr>
          <a:lstStyle/>
          <a:p>
            <a:r>
              <a:rPr lang="ro-RO" sz="1800" b="1" dirty="0">
                <a:solidFill>
                  <a:srgbClr val="000000"/>
                </a:solidFill>
                <a:effectLst/>
                <a:latin typeface="Arial" panose="020B0604020202020204" pitchFamily="34" charset="0"/>
                <a:ea typeface="Calibri" panose="020F0502020204030204" pitchFamily="34" charset="0"/>
                <a:cs typeface="Roboto" panose="02000000000000000000" pitchFamily="2" charset="0"/>
              </a:rPr>
              <a:t>UNIVERSITATEA TRANSILVANIA DIN BRAȘOV-FACULTATEA DE CONSTRUCȚII</a:t>
            </a:r>
            <a:br>
              <a:rPr lang="ro-RO" sz="1800" b="1" dirty="0">
                <a:solidFill>
                  <a:srgbClr val="000000"/>
                </a:solidFill>
                <a:effectLst/>
                <a:latin typeface="Arial" panose="020B0604020202020204" pitchFamily="34" charset="0"/>
                <a:ea typeface="Calibri" panose="020F0502020204030204" pitchFamily="34" charset="0"/>
                <a:cs typeface="Roboto" panose="02000000000000000000" pitchFamily="2" charset="0"/>
              </a:rPr>
            </a:br>
            <a:r>
              <a:rPr lang="ro-RO" sz="1800" b="1" dirty="0">
                <a:solidFill>
                  <a:srgbClr val="000000"/>
                </a:solidFill>
                <a:effectLst/>
                <a:latin typeface="Arial" panose="020B0604020202020204" pitchFamily="34" charset="0"/>
                <a:ea typeface="Calibri" panose="020F0502020204030204" pitchFamily="34" charset="0"/>
                <a:cs typeface="Roboto" panose="02000000000000000000" pitchFamily="2" charset="0"/>
              </a:rPr>
              <a:t>DEPARTAMENTUL DE INGINERIE CIVILĂ</a:t>
            </a:r>
            <a:r>
              <a:rPr lang="ro-RO" sz="1800" b="1" dirty="0">
                <a:solidFill>
                  <a:srgbClr val="000000"/>
                </a:solidFill>
                <a:effectLst/>
                <a:latin typeface="Roboto" panose="02000000000000000000" pitchFamily="2" charset="0"/>
                <a:ea typeface="Calibri" panose="020F0502020204030204" pitchFamily="34" charset="0"/>
                <a:cs typeface="Roboto" panose="02000000000000000000" pitchFamily="2" charset="0"/>
              </a:rPr>
              <a:t> </a:t>
            </a:r>
            <a:endParaRPr lang="ro-RO" sz="1400" dirty="0"/>
          </a:p>
        </p:txBody>
      </p:sp>
      <p:sp>
        <p:nvSpPr>
          <p:cNvPr id="3" name="Subtitlu 2">
            <a:extLst>
              <a:ext uri="{FF2B5EF4-FFF2-40B4-BE49-F238E27FC236}">
                <a16:creationId xmlns:a16="http://schemas.microsoft.com/office/drawing/2014/main" xmlns="" id="{CDB13596-21ED-C589-3AFC-68F9A1090635}"/>
              </a:ext>
            </a:extLst>
          </p:cNvPr>
          <p:cNvSpPr>
            <a:spLocks noGrp="1"/>
          </p:cNvSpPr>
          <p:nvPr>
            <p:ph type="subTitle" idx="1"/>
          </p:nvPr>
        </p:nvSpPr>
        <p:spPr>
          <a:xfrm>
            <a:off x="758952" y="2951845"/>
            <a:ext cx="10671048" cy="1108091"/>
          </a:xfrm>
        </p:spPr>
        <p:txBody>
          <a:bodyPr>
            <a:normAutofit fontScale="85000" lnSpcReduction="10000"/>
          </a:bodyPr>
          <a:lstStyle/>
          <a:p>
            <a:pPr algn="ctr"/>
            <a:r>
              <a:rPr lang="ro-RO" sz="1800" dirty="0">
                <a:solidFill>
                  <a:srgbClr val="000000"/>
                </a:solidFill>
                <a:effectLst>
                  <a:outerShdw blurRad="38100" dist="38100" dir="2700000" algn="tl">
                    <a:srgbClr val="000000">
                      <a:alpha val="43137"/>
                    </a:srgbClr>
                  </a:outerShdw>
                </a:effectLst>
                <a:latin typeface="Roboto" panose="02000000000000000000" pitchFamily="2" charset="0"/>
                <a:ea typeface="Calibri" panose="020F0502020204030204" pitchFamily="34" charset="0"/>
                <a:cs typeface="Roboto" panose="02000000000000000000" pitchFamily="2" charset="0"/>
              </a:rPr>
              <a:t> </a:t>
            </a:r>
            <a:r>
              <a:rPr lang="ro-RO" sz="3100" b="1" dirty="0">
                <a:solidFill>
                  <a:srgbClr val="00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Roboto" panose="02000000000000000000" pitchFamily="2" charset="0"/>
              </a:rPr>
              <a:t>Contribuții la reducerea torsiunii generale a structurilor multietajate și optimizarea formei barelor drepte din oțel pentru creșterea forței critice de pierdere a stabilității </a:t>
            </a:r>
            <a:r>
              <a:rPr lang="ro-RO" sz="3100" b="1" dirty="0">
                <a:solidFill>
                  <a:srgbClr val="00000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Roboto" panose="02000000000000000000" pitchFamily="2" charset="0"/>
              </a:rPr>
              <a:t>elastice</a:t>
            </a:r>
            <a:endParaRPr lang="ro-RO" sz="3100" dirty="0">
              <a:solidFill>
                <a:srgbClr val="000000"/>
              </a:solidFill>
              <a:effectLst>
                <a:outerShdw blurRad="38100" dist="38100" dir="2700000" algn="tl">
                  <a:srgbClr val="000000">
                    <a:alpha val="43137"/>
                  </a:srgbClr>
                </a:outerShdw>
              </a:effectLst>
              <a:latin typeface="Roboto" panose="02000000000000000000" pitchFamily="2" charset="0"/>
              <a:ea typeface="Calibri" panose="020F0502020204030204" pitchFamily="34" charset="0"/>
              <a:cs typeface="Roboto" panose="02000000000000000000" pitchFamily="2" charset="0"/>
            </a:endParaRPr>
          </a:p>
        </p:txBody>
      </p:sp>
      <p:pic>
        <p:nvPicPr>
          <p:cNvPr id="4" name="Picture 3" descr="Logo-UT-NEGRU-RO">
            <a:extLst>
              <a:ext uri="{FF2B5EF4-FFF2-40B4-BE49-F238E27FC236}">
                <a16:creationId xmlns:a16="http://schemas.microsoft.com/office/drawing/2014/main" xmlns="" id="{75F97861-D60E-781E-17F5-98470F745132}"/>
              </a:ext>
            </a:extLst>
          </p:cNvPr>
          <p:cNvPicPr>
            <a:picLocks noChangeAspect="1"/>
          </p:cNvPicPr>
          <p:nvPr/>
        </p:nvPicPr>
        <p:blipFill>
          <a:blip r:embed="rId3" cstate="print"/>
          <a:srcRect/>
          <a:stretch>
            <a:fillRect/>
          </a:stretch>
        </p:blipFill>
        <p:spPr bwMode="auto">
          <a:xfrm>
            <a:off x="514879" y="619875"/>
            <a:ext cx="2236573" cy="1050223"/>
          </a:xfrm>
          <a:prstGeom prst="rect">
            <a:avLst/>
          </a:prstGeom>
          <a:noFill/>
          <a:ln w="9525">
            <a:noFill/>
            <a:miter lim="800000"/>
            <a:headEnd/>
            <a:tailEnd/>
          </a:ln>
        </p:spPr>
      </p:pic>
      <p:sp>
        <p:nvSpPr>
          <p:cNvPr id="5" name="Subtitlu 2">
            <a:extLst>
              <a:ext uri="{FF2B5EF4-FFF2-40B4-BE49-F238E27FC236}">
                <a16:creationId xmlns:a16="http://schemas.microsoft.com/office/drawing/2014/main" xmlns="" id="{A3C8D5AC-BAE1-7DC0-B4E9-0A220E7346A4}"/>
              </a:ext>
            </a:extLst>
          </p:cNvPr>
          <p:cNvSpPr txBox="1">
            <a:spLocks/>
          </p:cNvSpPr>
          <p:nvPr/>
        </p:nvSpPr>
        <p:spPr>
          <a:xfrm>
            <a:off x="1563740" y="2123964"/>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ro-RO" sz="2800" b="1" dirty="0">
                <a:solidFill>
                  <a:srgbClr val="00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Roboto" panose="02000000000000000000" pitchFamily="2" charset="0"/>
              </a:rPr>
              <a:t>TEZĂ DE ABILITARE</a:t>
            </a:r>
            <a:endParaRPr lang="ro-RO" sz="2800" dirty="0">
              <a:solidFill>
                <a:srgbClr val="000000"/>
              </a:solidFill>
              <a:effectLst>
                <a:outerShdw blurRad="38100" dist="38100" dir="2700000" algn="tl">
                  <a:srgbClr val="000000">
                    <a:alpha val="43137"/>
                  </a:srgbClr>
                </a:outerShdw>
              </a:effectLst>
              <a:latin typeface="Roboto" panose="02000000000000000000" pitchFamily="2" charset="0"/>
              <a:ea typeface="Calibri" panose="020F0502020204030204" pitchFamily="34" charset="0"/>
              <a:cs typeface="Roboto" panose="02000000000000000000" pitchFamily="2" charset="0"/>
            </a:endParaRPr>
          </a:p>
          <a:p>
            <a:r>
              <a:rPr lang="ro-RO" sz="1800" dirty="0">
                <a:solidFill>
                  <a:srgbClr val="000000"/>
                </a:solidFill>
                <a:latin typeface="Roboto" panose="02000000000000000000" pitchFamily="2" charset="0"/>
                <a:ea typeface="Calibri" panose="020F0502020204030204" pitchFamily="34" charset="0"/>
                <a:cs typeface="Roboto" panose="02000000000000000000" pitchFamily="2" charset="0"/>
              </a:rPr>
              <a:t> </a:t>
            </a:r>
            <a:endParaRPr lang="ro-RO" dirty="0"/>
          </a:p>
        </p:txBody>
      </p:sp>
      <p:sp>
        <p:nvSpPr>
          <p:cNvPr id="6" name="Subtitlu 2">
            <a:extLst>
              <a:ext uri="{FF2B5EF4-FFF2-40B4-BE49-F238E27FC236}">
                <a16:creationId xmlns:a16="http://schemas.microsoft.com/office/drawing/2014/main" xmlns="" id="{5C1492C1-BE7E-3FE3-5186-CB02ED401C36}"/>
              </a:ext>
            </a:extLst>
          </p:cNvPr>
          <p:cNvSpPr txBox="1">
            <a:spLocks/>
          </p:cNvSpPr>
          <p:nvPr/>
        </p:nvSpPr>
        <p:spPr>
          <a:xfrm>
            <a:off x="1694688" y="4513802"/>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ro-RO" sz="1800" b="1"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endParaRPr lang="ro-RO" sz="1800" dirty="0">
              <a:solidFill>
                <a:srgbClr val="000000"/>
              </a:solidFill>
              <a:effectLst/>
              <a:latin typeface="Roboto" panose="02000000000000000000" pitchFamily="2" charset="0"/>
              <a:ea typeface="Calibri" panose="020F0502020204030204" pitchFamily="34" charset="0"/>
              <a:cs typeface="Roboto" panose="02000000000000000000" pitchFamily="2" charset="0"/>
            </a:endParaRPr>
          </a:p>
          <a:p>
            <a:pPr algn="ctr"/>
            <a:r>
              <a:rPr lang="ro-RO" sz="2000" dirty="0">
                <a:solidFill>
                  <a:srgbClr val="000000"/>
                </a:solidFill>
                <a:latin typeface="Roboto" panose="02000000000000000000" pitchFamily="2" charset="0"/>
                <a:ea typeface="Calibri" panose="020F0502020204030204" pitchFamily="34" charset="0"/>
                <a:cs typeface="Roboto" panose="02000000000000000000" pitchFamily="2" charset="0"/>
              </a:rPr>
              <a:t>Autor</a:t>
            </a:r>
            <a:r>
              <a:rPr lang="en-US" sz="2000" dirty="0">
                <a:solidFill>
                  <a:srgbClr val="000000"/>
                </a:solidFill>
                <a:latin typeface="Roboto" panose="02000000000000000000" pitchFamily="2" charset="0"/>
                <a:ea typeface="Calibri" panose="020F0502020204030204" pitchFamily="34" charset="0"/>
                <a:cs typeface="Roboto" panose="02000000000000000000" pitchFamily="2" charset="0"/>
              </a:rPr>
              <a:t>: </a:t>
            </a:r>
            <a:r>
              <a:rPr lang="ro-RO" sz="2000" dirty="0">
                <a:solidFill>
                  <a:srgbClr val="000000"/>
                </a:solidFill>
                <a:effectLst/>
                <a:latin typeface="Arial" panose="020B0604020202020204" pitchFamily="34" charset="0"/>
                <a:ea typeface="Calibri" panose="020F0502020204030204" pitchFamily="34" charset="0"/>
                <a:cs typeface="Roboto" panose="02000000000000000000" pitchFamily="2" charset="0"/>
              </a:rPr>
              <a:t>Conf.univ.dr.ing. </a:t>
            </a:r>
            <a:r>
              <a:rPr lang="ro-RO" sz="2000" b="1" dirty="0">
                <a:solidFill>
                  <a:srgbClr val="000000"/>
                </a:solidFill>
                <a:effectLst/>
                <a:latin typeface="Arial" panose="020B0604020202020204" pitchFamily="34" charset="0"/>
                <a:ea typeface="Calibri" panose="020F0502020204030204" pitchFamily="34" charset="0"/>
                <a:cs typeface="Roboto" panose="02000000000000000000" pitchFamily="2" charset="0"/>
              </a:rPr>
              <a:t>Marius Florin BOTIȘ</a:t>
            </a:r>
            <a:endParaRPr lang="ro-RO" sz="2000" dirty="0">
              <a:solidFill>
                <a:srgbClr val="000000"/>
              </a:solidFill>
              <a:effectLst/>
              <a:latin typeface="Roboto" panose="02000000000000000000" pitchFamily="2" charset="0"/>
              <a:ea typeface="Calibri" panose="020F0502020204030204" pitchFamily="34" charset="0"/>
              <a:cs typeface="Roboto" panose="02000000000000000000" pitchFamily="2" charset="0"/>
            </a:endParaRPr>
          </a:p>
          <a:p>
            <a:r>
              <a:rPr lang="ro-RO" sz="1800" dirty="0">
                <a:solidFill>
                  <a:srgbClr val="000000"/>
                </a:solidFill>
                <a:latin typeface="Roboto" panose="02000000000000000000" pitchFamily="2" charset="0"/>
                <a:ea typeface="Calibri" panose="020F0502020204030204" pitchFamily="34" charset="0"/>
                <a:cs typeface="Roboto" panose="02000000000000000000" pitchFamily="2" charset="0"/>
              </a:rPr>
              <a:t> </a:t>
            </a:r>
            <a:endParaRPr lang="ro-RO" dirty="0"/>
          </a:p>
        </p:txBody>
      </p:sp>
    </p:spTree>
    <p:extLst>
      <p:ext uri="{BB962C8B-B14F-4D97-AF65-F5344CB8AC3E}">
        <p14:creationId xmlns:p14="http://schemas.microsoft.com/office/powerpoint/2010/main" val="38344466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CasetăText 2">
            <a:extLst>
              <a:ext uri="{FF2B5EF4-FFF2-40B4-BE49-F238E27FC236}">
                <a16:creationId xmlns:a16="http://schemas.microsoft.com/office/drawing/2014/main" xmlns="" id="{4C04A477-490C-FCB2-BAD5-9091D8A552D3}"/>
              </a:ext>
            </a:extLst>
          </p:cNvPr>
          <p:cNvSpPr txBox="1"/>
          <p:nvPr/>
        </p:nvSpPr>
        <p:spPr>
          <a:xfrm>
            <a:off x="484632" y="1225377"/>
            <a:ext cx="11018520" cy="4108817"/>
          </a:xfrm>
          <a:prstGeom prst="rect">
            <a:avLst/>
          </a:prstGeom>
          <a:noFill/>
        </p:spPr>
        <p:txBody>
          <a:bodyPr wrap="square">
            <a:spAutoFit/>
          </a:bodyPr>
          <a:lstStyle/>
          <a:p>
            <a:pPr indent="180340" algn="just">
              <a:spcBef>
                <a:spcPts val="900"/>
              </a:spcBef>
              <a:spcAft>
                <a:spcPts val="900"/>
              </a:spcAft>
            </a:pPr>
            <a:r>
              <a:rPr lang="ro-RO" sz="1800" b="1"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Principalele contribuții ale autorului  în cadrul acestui capitol sunt:</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Au fost realizate programe de calcul cu grad mare de generalitate care permit determinarea centrului de rigiditate C.R. ale elementelor verticale de rezistență de la nivelul unei structuri multietajate folosind metode specifice mecanicii solidului rigid (reducerea sistemelor de forțe coplanare la un torsor), precum și programe de calcul pentru determinarea centrului de masă C.M. pentru suprafețe cu configurație complexă.</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Pentru ca structurile analizate să înmagazineze preponderent  energie de deformație de încovoiere și a impune mișcarea lor pe anumite direcții au fost realizați algoritmi pentru  a  dirija axelor principale de inerție ale planșeelor, după direcții adecvate.</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Metoda prezentată în acest capitol este o metodă nouă , care permite reducerea distanței dintre C.M. și C.R. la orice sistem structural tip structură multietajată. Pentru a putea fi aplicată în practică, autorul a realizat și prezentat programe de calcul în Matlab care acoperă </a:t>
            </a:r>
            <a:r>
              <a:rPr lang="ro-RO"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majoritatea</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cazurile întâlnite în practică. </a:t>
            </a:r>
          </a:p>
        </p:txBody>
      </p:sp>
    </p:spTree>
    <p:extLst>
      <p:ext uri="{BB962C8B-B14F-4D97-AF65-F5344CB8AC3E}">
        <p14:creationId xmlns:p14="http://schemas.microsoft.com/office/powerpoint/2010/main" val="37467275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4" name="Titlu 3">
            <a:extLst>
              <a:ext uri="{FF2B5EF4-FFF2-40B4-BE49-F238E27FC236}">
                <a16:creationId xmlns:a16="http://schemas.microsoft.com/office/drawing/2014/main" xmlns="" id="{1259075C-F88D-04AD-A05B-1C448005057D}"/>
              </a:ext>
            </a:extLst>
          </p:cNvPr>
          <p:cNvSpPr>
            <a:spLocks noGrp="1"/>
          </p:cNvSpPr>
          <p:nvPr>
            <p:ph type="title"/>
          </p:nvPr>
        </p:nvSpPr>
        <p:spPr>
          <a:xfrm>
            <a:off x="536448" y="602869"/>
            <a:ext cx="10838688" cy="1325563"/>
          </a:xfrm>
        </p:spPr>
        <p:txBody>
          <a:bodyPr>
            <a:normAutofit fontScale="90000"/>
          </a:bodyPr>
          <a:lstStyle/>
          <a:p>
            <a:r>
              <a:rPr lang="ro-RO" sz="2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C2. Studiul algoritmilor numerici și algoritmilor probabilistici tip Monte Carlo pentru determinarea ariei, momentelor statice, centrului de masă și tensorului de inerție pentru suprafețe plane complexe.</a:t>
            </a:r>
            <a:r>
              <a:rPr lang="ro-RO" sz="22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ro-RO" sz="2000" b="1" dirty="0"/>
              <a:t/>
            </a:r>
            <a:br>
              <a:rPr lang="ro-RO" sz="2000" b="1" dirty="0"/>
            </a:br>
            <a:r>
              <a:rPr lang="ro-RO" sz="20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ro-RO" sz="20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ro-RO" sz="2000" dirty="0"/>
          </a:p>
        </p:txBody>
      </p:sp>
      <mc:AlternateContent xmlns:mc="http://schemas.openxmlformats.org/markup-compatibility/2006" xmlns:a14="http://schemas.microsoft.com/office/drawing/2010/main">
        <mc:Choice Requires="a14">
          <p:sp>
            <p:nvSpPr>
              <p:cNvPr id="10" name="CasetăText 9">
                <a:extLst>
                  <a:ext uri="{FF2B5EF4-FFF2-40B4-BE49-F238E27FC236}">
                    <a16:creationId xmlns:a16="http://schemas.microsoft.com/office/drawing/2014/main" xmlns="" id="{04A8C7AE-16DE-CC79-1D7A-615160AD595E}"/>
                  </a:ext>
                </a:extLst>
              </p:cNvPr>
              <p:cNvSpPr txBox="1"/>
              <p:nvPr/>
            </p:nvSpPr>
            <p:spPr>
              <a:xfrm>
                <a:off x="536448" y="1928432"/>
                <a:ext cx="10924032" cy="339208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Determinarea axelor principale și centrale de inerție ale suprafețelor plane este importantă, deoarece după direcția acestor axe, cele șase eforturi secționale din secțiunea transversală se decuplează, astfel că ele nu se mai influențează reciproc. Momentele de inerție ale suprafețelor plane, intervin de asemenea în cazul optimizării formei și dimensiunilor secțiunilor transversale parametrizate ale barelor supuse la încovoiere și torsiune. Cunoașterea caracteristicilor geometrice statice și inerțiale ale suprafețelor plane, permite determinarea celor 6-șase module de rigiditate secțională pentru o bară spațială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𝐸𝐴</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𝐺</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𝐺</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𝐺</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𝑡</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sub>
                    </m:sSub>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și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sub>
                    </m:sSub>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Modelarea secțiunilor complexe se poate face utilizând algoritmi numerici care permit determinarea caracteristicilor geometrice statice și inerțiale indiferent de forma secțiunii transversale. Calculul caracteristicilor statice și inerțiale permite determinarea modulelor de rezistență atât în domeniul elastic cât și în domeniul plastic.</a:t>
                </a:r>
              </a:p>
            </p:txBody>
          </p:sp>
        </mc:Choice>
        <mc:Fallback xmlns="">
          <p:sp>
            <p:nvSpPr>
              <p:cNvPr id="10" name="CasetăText 9">
                <a:extLst>
                  <a:ext uri="{FF2B5EF4-FFF2-40B4-BE49-F238E27FC236}">
                    <a16:creationId xmlns:a16="http://schemas.microsoft.com/office/drawing/2014/main" id="{04A8C7AE-16DE-CC79-1D7A-615160AD595E}"/>
                  </a:ext>
                </a:extLst>
              </p:cNvPr>
              <p:cNvSpPr txBox="1">
                <a:spLocks noRot="1" noChangeAspect="1" noMove="1" noResize="1" noEditPoints="1" noAdjustHandles="1" noChangeArrowheads="1" noChangeShapeType="1" noTextEdit="1"/>
              </p:cNvSpPr>
              <p:nvPr/>
            </p:nvSpPr>
            <p:spPr>
              <a:xfrm>
                <a:off x="536448" y="1928432"/>
                <a:ext cx="10924032" cy="3392082"/>
              </a:xfrm>
              <a:prstGeom prst="rect">
                <a:avLst/>
              </a:prstGeom>
              <a:blipFill>
                <a:blip r:embed="rId2"/>
                <a:stretch>
                  <a:fillRect l="-446" t="-898" r="-446" b="-1975"/>
                </a:stretch>
              </a:blipFill>
            </p:spPr>
            <p:txBody>
              <a:bodyPr/>
              <a:lstStyle/>
              <a:p>
                <a:r>
                  <a:rPr lang="ro-RO">
                    <a:noFill/>
                  </a:rPr>
                  <a:t> </a:t>
                </a:r>
              </a:p>
            </p:txBody>
          </p:sp>
        </mc:Fallback>
      </mc:AlternateContent>
    </p:spTree>
    <p:extLst>
      <p:ext uri="{BB962C8B-B14F-4D97-AF65-F5344CB8AC3E}">
        <p14:creationId xmlns:p14="http://schemas.microsoft.com/office/powerpoint/2010/main" val="17249332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4" name="Titlu 3">
            <a:extLst>
              <a:ext uri="{FF2B5EF4-FFF2-40B4-BE49-F238E27FC236}">
                <a16:creationId xmlns:a16="http://schemas.microsoft.com/office/drawing/2014/main" xmlns="" id="{1259075C-F88D-04AD-A05B-1C448005057D}"/>
              </a:ext>
            </a:extLst>
          </p:cNvPr>
          <p:cNvSpPr>
            <a:spLocks noGrp="1"/>
          </p:cNvSpPr>
          <p:nvPr>
            <p:ph type="title"/>
          </p:nvPr>
        </p:nvSpPr>
        <p:spPr>
          <a:xfrm>
            <a:off x="579471" y="259660"/>
            <a:ext cx="11539728" cy="1325563"/>
          </a:xfrm>
        </p:spPr>
        <p:txBody>
          <a:bodyPr>
            <a:normAutofit/>
          </a:bodyPr>
          <a:lstStyle/>
          <a:p>
            <a:r>
              <a:rPr lang="ro-RO" sz="2000" b="1" u="none" strike="noStrike" spc="50" dirty="0">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Calibri" panose="020F0502020204030204" pitchFamily="34" charset="0"/>
              </a:rPr>
              <a:t>Determinarea numerică a caracteristicilor inerțiale ale suprafețelor plane complexe</a:t>
            </a:r>
            <a:r>
              <a:rPr lang="ro-RO" sz="2000" b="1" dirty="0"/>
              <a:t/>
            </a:r>
            <a:br>
              <a:rPr lang="ro-RO" sz="2000" b="1" dirty="0"/>
            </a:br>
            <a:r>
              <a:rPr lang="ro-RO" sz="20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ro-RO" sz="20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ro-RO" sz="2000" dirty="0"/>
          </a:p>
        </p:txBody>
      </p:sp>
      <p:pic>
        <p:nvPicPr>
          <p:cNvPr id="2" name="Imagine 1">
            <a:extLst>
              <a:ext uri="{FF2B5EF4-FFF2-40B4-BE49-F238E27FC236}">
                <a16:creationId xmlns:a16="http://schemas.microsoft.com/office/drawing/2014/main" xmlns="" id="{F2CFBA2E-7EDC-77FE-ABD4-AB0F5E70ACC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9340" b="9662"/>
          <a:stretch/>
        </p:blipFill>
        <p:spPr bwMode="auto">
          <a:xfrm>
            <a:off x="2868168" y="1070935"/>
            <a:ext cx="6919663" cy="2726627"/>
          </a:xfrm>
          <a:prstGeom prst="rect">
            <a:avLst/>
          </a:prstGeom>
          <a:ln>
            <a:noFill/>
          </a:ln>
          <a:extLst>
            <a:ext uri="{53640926-AAD7-44D8-BBD7-CCE9431645EC}">
              <a14:shadowObscured xmlns:a14="http://schemas.microsoft.com/office/drawing/2010/main"/>
            </a:ext>
          </a:extLst>
        </p:spPr>
      </p:pic>
      <mc:AlternateContent xmlns:mc="http://schemas.openxmlformats.org/markup-compatibility/2006" xmlns:a14="http://schemas.microsoft.com/office/drawing/2010/main">
        <mc:Choice Requires="a14">
          <p:sp>
            <p:nvSpPr>
              <p:cNvPr id="7" name="CasetăText 6">
                <a:extLst>
                  <a:ext uri="{FF2B5EF4-FFF2-40B4-BE49-F238E27FC236}">
                    <a16:creationId xmlns:a16="http://schemas.microsoft.com/office/drawing/2014/main" xmlns="" id="{DB3D987D-D103-2D06-64DD-A82D4224DE92}"/>
                  </a:ext>
                </a:extLst>
              </p:cNvPr>
              <p:cNvSpPr txBox="1"/>
              <p:nvPr/>
            </p:nvSpPr>
            <p:spPr>
              <a:xfrm>
                <a:off x="-643069" y="5344906"/>
                <a:ext cx="6094476" cy="97270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𝐴</m:t>
                          </m:r>
                        </m:e>
                        <m:sub>
                          <m:r>
                            <a:rPr lang="ro-RO" i="1">
                              <a:latin typeface="Cambria Math" panose="02040503050406030204" pitchFamily="18" charset="0"/>
                            </a:rPr>
                            <m:t>𝑖</m:t>
                          </m:r>
                        </m:sub>
                      </m:sSub>
                      <m:r>
                        <a:rPr lang="ro-RO" i="0">
                          <a:latin typeface="Cambria Math" panose="02040503050406030204" pitchFamily="18" charset="0"/>
                        </a:rPr>
                        <m:t>=</m:t>
                      </m:r>
                      <m:f>
                        <m:fPr>
                          <m:ctrlPr>
                            <a:rPr lang="ro-RO" i="1">
                              <a:solidFill>
                                <a:srgbClr val="836967"/>
                              </a:solidFill>
                              <a:latin typeface="Cambria Math"/>
                            </a:rPr>
                          </m:ctrlPr>
                        </m:fPr>
                        <m:num>
                          <m:r>
                            <a:rPr lang="ro-RO" i="0">
                              <a:latin typeface="Cambria Math" panose="02040503050406030204" pitchFamily="18" charset="0"/>
                            </a:rPr>
                            <m:t>1</m:t>
                          </m:r>
                        </m:num>
                        <m:den>
                          <m:r>
                            <a:rPr lang="ro-RO" i="0">
                              <a:latin typeface="Cambria Math" panose="02040503050406030204" pitchFamily="18" charset="0"/>
                            </a:rPr>
                            <m:t>2</m:t>
                          </m:r>
                        </m:den>
                      </m:f>
                      <m:d>
                        <m:dPr>
                          <m:begChr m:val="|"/>
                          <m:endChr m:val="|"/>
                          <m:ctrlPr>
                            <a:rPr lang="ro-RO" i="1">
                              <a:solidFill>
                                <a:srgbClr val="836967"/>
                              </a:solidFill>
                              <a:latin typeface="Cambria Math"/>
                            </a:rPr>
                          </m:ctrlPr>
                        </m:dPr>
                        <m:e>
                          <m:m>
                            <m:mPr>
                              <m:plcHide m:val="on"/>
                              <m:mcs>
                                <m:mc>
                                  <m:mcPr>
                                    <m:count m:val="3"/>
                                    <m:mcJc m:val="center"/>
                                  </m:mcPr>
                                </m:mc>
                              </m:mcs>
                              <m:ctrlPr>
                                <a:rPr lang="ro-RO" i="1">
                                  <a:solidFill>
                                    <a:srgbClr val="836967"/>
                                  </a:solidFill>
                                  <a:latin typeface="Cambria Math"/>
                                </a:rPr>
                              </m:ctrlPr>
                            </m:mPr>
                            <m:mr>
                              <m:e>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1</m:t>
                                    </m:r>
                                    <m:r>
                                      <a:rPr lang="ro-RO" i="1">
                                        <a:latin typeface="Cambria Math" panose="02040503050406030204" pitchFamily="18" charset="0"/>
                                      </a:rPr>
                                      <m:t>𝑖</m:t>
                                    </m:r>
                                  </m:sub>
                                </m:sSub>
                              </m:e>
                              <m:e>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1</m:t>
                                    </m:r>
                                    <m:r>
                                      <a:rPr lang="ro-RO" i="1">
                                        <a:latin typeface="Cambria Math" panose="02040503050406030204" pitchFamily="18" charset="0"/>
                                      </a:rPr>
                                      <m:t>𝑖</m:t>
                                    </m:r>
                                  </m:sub>
                                </m:sSub>
                              </m:e>
                              <m:e>
                                <m:r>
                                  <a:rPr lang="ro-RO" i="0">
                                    <a:latin typeface="Cambria Math" panose="02040503050406030204" pitchFamily="18" charset="0"/>
                                  </a:rPr>
                                  <m:t>1</m:t>
                                </m:r>
                              </m:e>
                            </m:mr>
                            <m:mr>
                              <m:e>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2</m:t>
                                    </m:r>
                                    <m:r>
                                      <a:rPr lang="ro-RO" i="1">
                                        <a:latin typeface="Cambria Math" panose="02040503050406030204" pitchFamily="18" charset="0"/>
                                      </a:rPr>
                                      <m:t>𝑖</m:t>
                                    </m:r>
                                  </m:sub>
                                </m:sSub>
                              </m:e>
                              <m:e>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2</m:t>
                                    </m:r>
                                    <m:r>
                                      <a:rPr lang="ro-RO" i="1">
                                        <a:latin typeface="Cambria Math" panose="02040503050406030204" pitchFamily="18" charset="0"/>
                                      </a:rPr>
                                      <m:t>𝑖</m:t>
                                    </m:r>
                                  </m:sub>
                                </m:sSub>
                              </m:e>
                              <m:e>
                                <m:r>
                                  <a:rPr lang="ro-RO" i="0">
                                    <a:latin typeface="Cambria Math" panose="02040503050406030204" pitchFamily="18" charset="0"/>
                                  </a:rPr>
                                  <m:t>1</m:t>
                                </m:r>
                              </m:e>
                            </m:mr>
                            <m:mr>
                              <m:e>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3</m:t>
                                    </m:r>
                                    <m:r>
                                      <a:rPr lang="ro-RO" i="1">
                                        <a:latin typeface="Cambria Math" panose="02040503050406030204" pitchFamily="18" charset="0"/>
                                      </a:rPr>
                                      <m:t>𝑖</m:t>
                                    </m:r>
                                  </m:sub>
                                </m:sSub>
                              </m:e>
                              <m:e>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3</m:t>
                                    </m:r>
                                    <m:r>
                                      <a:rPr lang="ro-RO" i="1">
                                        <a:latin typeface="Cambria Math" panose="02040503050406030204" pitchFamily="18" charset="0"/>
                                      </a:rPr>
                                      <m:t>𝑖</m:t>
                                    </m:r>
                                  </m:sub>
                                </m:sSub>
                              </m:e>
                              <m:e>
                                <m:r>
                                  <a:rPr lang="ro-RO" i="0">
                                    <a:latin typeface="Cambria Math" panose="02040503050406030204" pitchFamily="18" charset="0"/>
                                  </a:rPr>
                                  <m:t>1</m:t>
                                </m:r>
                              </m:e>
                            </m:mr>
                          </m:m>
                        </m:e>
                      </m:d>
                      <m:r>
                        <a:rPr lang="ro-RO" i="0">
                          <a:latin typeface="Cambria Math" panose="02040503050406030204" pitchFamily="18" charset="0"/>
                        </a:rPr>
                        <m:t>;</m:t>
                      </m:r>
                      <m:r>
                        <a:rPr lang="ro-RO" i="1">
                          <a:latin typeface="Cambria Math" panose="02040503050406030204" pitchFamily="18" charset="0"/>
                        </a:rPr>
                        <m:t>𝑖</m:t>
                      </m:r>
                      <m:r>
                        <a:rPr lang="ro-RO" i="0">
                          <a:latin typeface="Cambria Math" panose="02040503050406030204" pitchFamily="18" charset="0"/>
                        </a:rPr>
                        <m:t>=1...</m:t>
                      </m:r>
                      <m:r>
                        <a:rPr lang="ro-RO" i="1">
                          <a:latin typeface="Cambria Math" panose="02040503050406030204" pitchFamily="18" charset="0"/>
                        </a:rPr>
                        <m:t>𝑛</m:t>
                      </m:r>
                    </m:oMath>
                  </m:oMathPara>
                </a14:m>
                <a:endParaRPr lang="ro-RO" dirty="0"/>
              </a:p>
            </p:txBody>
          </p:sp>
        </mc:Choice>
        <mc:Fallback xmlns="">
          <p:sp>
            <p:nvSpPr>
              <p:cNvPr id="7" name="CasetăText 6">
                <a:extLst>
                  <a:ext uri="{FF2B5EF4-FFF2-40B4-BE49-F238E27FC236}">
                    <a16:creationId xmlns:a16="http://schemas.microsoft.com/office/drawing/2014/main" id="{DB3D987D-D103-2D06-64DD-A82D4224DE92}"/>
                  </a:ext>
                </a:extLst>
              </p:cNvPr>
              <p:cNvSpPr txBox="1">
                <a:spLocks noRot="1" noChangeAspect="1" noMove="1" noResize="1" noEditPoints="1" noAdjustHandles="1" noChangeArrowheads="1" noChangeShapeType="1" noTextEdit="1"/>
              </p:cNvSpPr>
              <p:nvPr/>
            </p:nvSpPr>
            <p:spPr>
              <a:xfrm>
                <a:off x="-643069" y="5344906"/>
                <a:ext cx="6094476" cy="972702"/>
              </a:xfrm>
              <a:prstGeom prst="rect">
                <a:avLst/>
              </a:prstGeom>
              <a:blipFill>
                <a:blip r:embed="rId3"/>
                <a:stretch>
                  <a:fillRect/>
                </a:stretch>
              </a:blipFill>
            </p:spPr>
            <p:txBody>
              <a:bodyPr/>
              <a:lstStyle/>
              <a:p>
                <a:r>
                  <a:rPr lang="ro-RO">
                    <a:noFill/>
                  </a:rPr>
                  <a:t> </a:t>
                </a:r>
              </a:p>
            </p:txBody>
          </p:sp>
        </mc:Fallback>
      </mc:AlternateContent>
      <p:sp>
        <p:nvSpPr>
          <p:cNvPr id="9" name="CasetăText 8">
            <a:extLst>
              <a:ext uri="{FF2B5EF4-FFF2-40B4-BE49-F238E27FC236}">
                <a16:creationId xmlns:a16="http://schemas.microsoft.com/office/drawing/2014/main" xmlns="" id="{F9C4634A-4948-4133-D0E6-AD9942DC5524}"/>
              </a:ext>
            </a:extLst>
          </p:cNvPr>
          <p:cNvSpPr txBox="1"/>
          <p:nvPr/>
        </p:nvSpPr>
        <p:spPr>
          <a:xfrm>
            <a:off x="461772" y="3972279"/>
            <a:ext cx="11073384" cy="646331"/>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Pentru un triunghi generic din discretizare, caracteristicile geometrice se determină în funcție de coordonatele vârfurilor sale cu relațiile:</a:t>
            </a:r>
          </a:p>
        </p:txBody>
      </p:sp>
      <p:sp>
        <p:nvSpPr>
          <p:cNvPr id="12" name="CasetăText 11">
            <a:extLst>
              <a:ext uri="{FF2B5EF4-FFF2-40B4-BE49-F238E27FC236}">
                <a16:creationId xmlns:a16="http://schemas.microsoft.com/office/drawing/2014/main" xmlns="" id="{C7554807-5771-E686-AE59-A54A8D578EE8}"/>
              </a:ext>
            </a:extLst>
          </p:cNvPr>
          <p:cNvSpPr txBox="1"/>
          <p:nvPr/>
        </p:nvSpPr>
        <p:spPr>
          <a:xfrm>
            <a:off x="1095756" y="4737598"/>
            <a:ext cx="6199632"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-aria triunghiului:</a:t>
            </a:r>
          </a:p>
        </p:txBody>
      </p:sp>
      <p:sp>
        <p:nvSpPr>
          <p:cNvPr id="14" name="CasetăText 13">
            <a:extLst>
              <a:ext uri="{FF2B5EF4-FFF2-40B4-BE49-F238E27FC236}">
                <a16:creationId xmlns:a16="http://schemas.microsoft.com/office/drawing/2014/main" xmlns="" id="{30980317-84E6-49AA-A955-D469D1E4BD27}"/>
              </a:ext>
            </a:extLst>
          </p:cNvPr>
          <p:cNvSpPr txBox="1"/>
          <p:nvPr/>
        </p:nvSpPr>
        <p:spPr>
          <a:xfrm>
            <a:off x="5919567" y="4737598"/>
            <a:ext cx="6199632"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-coordonatele centrului de masă:</a:t>
            </a:r>
          </a:p>
        </p:txBody>
      </p:sp>
      <mc:AlternateContent xmlns:mc="http://schemas.openxmlformats.org/markup-compatibility/2006" xmlns:a14="http://schemas.microsoft.com/office/drawing/2010/main">
        <mc:Choice Requires="a14">
          <p:sp>
            <p:nvSpPr>
              <p:cNvPr id="16" name="CasetăText 15">
                <a:extLst>
                  <a:ext uri="{FF2B5EF4-FFF2-40B4-BE49-F238E27FC236}">
                    <a16:creationId xmlns:a16="http://schemas.microsoft.com/office/drawing/2014/main" xmlns="" id="{330057DD-41DB-D8E6-1FFC-9035DA3DDB8B}"/>
                  </a:ext>
                </a:extLst>
              </p:cNvPr>
              <p:cNvSpPr txBox="1"/>
              <p:nvPr/>
            </p:nvSpPr>
            <p:spPr>
              <a:xfrm>
                <a:off x="3588199" y="5533515"/>
                <a:ext cx="6199632" cy="59548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𝐶𝑖</m:t>
                          </m:r>
                        </m:sub>
                      </m:sSub>
                      <m:r>
                        <a:rPr lang="ro-RO" i="0">
                          <a:latin typeface="Cambria Math" panose="02040503050406030204" pitchFamily="18" charset="0"/>
                        </a:rPr>
                        <m:t>=</m:t>
                      </m:r>
                      <m:f>
                        <m:fPr>
                          <m:ctrlPr>
                            <a:rPr lang="ro-RO" i="1">
                              <a:solidFill>
                                <a:srgbClr val="836967"/>
                              </a:solidFill>
                              <a:latin typeface="Cambria Math"/>
                            </a:rPr>
                          </m:ctrlPr>
                        </m:fPr>
                        <m:num>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1</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2</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3</m:t>
                              </m:r>
                              <m:r>
                                <a:rPr lang="ro-RO" i="1">
                                  <a:latin typeface="Cambria Math" panose="02040503050406030204" pitchFamily="18" charset="0"/>
                                </a:rPr>
                                <m:t>𝑖</m:t>
                              </m:r>
                            </m:sub>
                          </m:sSub>
                        </m:num>
                        <m:den>
                          <m:r>
                            <a:rPr lang="ro-RO" i="0">
                              <a:latin typeface="Cambria Math" panose="02040503050406030204" pitchFamily="18" charset="0"/>
                            </a:rPr>
                            <m:t>3</m:t>
                          </m:r>
                        </m:den>
                      </m:f>
                      <m:r>
                        <a:rPr lang="ro-RO" i="0">
                          <a:latin typeface="Cambria Math" panose="02040503050406030204" pitchFamily="18" charset="0"/>
                        </a:rPr>
                        <m:t>;</m:t>
                      </m:r>
                    </m:oMath>
                  </m:oMathPara>
                </a14:m>
                <a:endParaRPr lang="ro-RO" dirty="0"/>
              </a:p>
            </p:txBody>
          </p:sp>
        </mc:Choice>
        <mc:Fallback xmlns="">
          <p:sp>
            <p:nvSpPr>
              <p:cNvPr id="16" name="CasetăText 15">
                <a:extLst>
                  <a:ext uri="{FF2B5EF4-FFF2-40B4-BE49-F238E27FC236}">
                    <a16:creationId xmlns:a16="http://schemas.microsoft.com/office/drawing/2014/main" id="{330057DD-41DB-D8E6-1FFC-9035DA3DDB8B}"/>
                  </a:ext>
                </a:extLst>
              </p:cNvPr>
              <p:cNvSpPr txBox="1">
                <a:spLocks noRot="1" noChangeAspect="1" noMove="1" noResize="1" noEditPoints="1" noAdjustHandles="1" noChangeArrowheads="1" noChangeShapeType="1" noTextEdit="1"/>
              </p:cNvSpPr>
              <p:nvPr/>
            </p:nvSpPr>
            <p:spPr>
              <a:xfrm>
                <a:off x="3588199" y="5533515"/>
                <a:ext cx="6199632" cy="595484"/>
              </a:xfrm>
              <a:prstGeom prst="rect">
                <a:avLst/>
              </a:prstGeom>
              <a:blipFill>
                <a:blip r:embed="rId4"/>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8" name="CasetăText 17">
                <a:extLst>
                  <a:ext uri="{FF2B5EF4-FFF2-40B4-BE49-F238E27FC236}">
                    <a16:creationId xmlns:a16="http://schemas.microsoft.com/office/drawing/2014/main" xmlns="" id="{5FF59F1A-D255-002D-0732-E56C79BE9735}"/>
                  </a:ext>
                </a:extLst>
              </p:cNvPr>
              <p:cNvSpPr txBox="1"/>
              <p:nvPr/>
            </p:nvSpPr>
            <p:spPr>
              <a:xfrm>
                <a:off x="5998464" y="5506334"/>
                <a:ext cx="6199632" cy="59548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𝐶𝑖</m:t>
                          </m:r>
                        </m:sub>
                      </m:sSub>
                      <m:r>
                        <a:rPr lang="ro-RO" i="0">
                          <a:latin typeface="Cambria Math" panose="02040503050406030204" pitchFamily="18" charset="0"/>
                        </a:rPr>
                        <m:t>=</m:t>
                      </m:r>
                      <m:f>
                        <m:fPr>
                          <m:ctrlPr>
                            <a:rPr lang="ro-RO" i="1">
                              <a:solidFill>
                                <a:srgbClr val="836967"/>
                              </a:solidFill>
                              <a:latin typeface="Cambria Math"/>
                            </a:rPr>
                          </m:ctrlPr>
                        </m:fPr>
                        <m:num>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1</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2</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3</m:t>
                              </m:r>
                              <m:r>
                                <a:rPr lang="ro-RO" i="1">
                                  <a:latin typeface="Cambria Math" panose="02040503050406030204" pitchFamily="18" charset="0"/>
                                </a:rPr>
                                <m:t>𝑖</m:t>
                              </m:r>
                            </m:sub>
                          </m:sSub>
                        </m:num>
                        <m:den>
                          <m:r>
                            <a:rPr lang="ro-RO" i="0">
                              <a:latin typeface="Cambria Math" panose="02040503050406030204" pitchFamily="18" charset="0"/>
                            </a:rPr>
                            <m:t>3</m:t>
                          </m:r>
                        </m:den>
                      </m:f>
                      <m:r>
                        <a:rPr lang="ro-RO" i="0">
                          <a:latin typeface="Cambria Math" panose="02040503050406030204" pitchFamily="18" charset="0"/>
                        </a:rPr>
                        <m:t>.</m:t>
                      </m:r>
                    </m:oMath>
                  </m:oMathPara>
                </a14:m>
                <a:endParaRPr lang="ro-RO" dirty="0"/>
              </a:p>
            </p:txBody>
          </p:sp>
        </mc:Choice>
        <mc:Fallback xmlns="">
          <p:sp>
            <p:nvSpPr>
              <p:cNvPr id="18" name="CasetăText 17">
                <a:extLst>
                  <a:ext uri="{FF2B5EF4-FFF2-40B4-BE49-F238E27FC236}">
                    <a16:creationId xmlns:a16="http://schemas.microsoft.com/office/drawing/2014/main" id="{5FF59F1A-D255-002D-0732-E56C79BE9735}"/>
                  </a:ext>
                </a:extLst>
              </p:cNvPr>
              <p:cNvSpPr txBox="1">
                <a:spLocks noRot="1" noChangeAspect="1" noMove="1" noResize="1" noEditPoints="1" noAdjustHandles="1" noChangeArrowheads="1" noChangeShapeType="1" noTextEdit="1"/>
              </p:cNvSpPr>
              <p:nvPr/>
            </p:nvSpPr>
            <p:spPr>
              <a:xfrm>
                <a:off x="5998464" y="5506334"/>
                <a:ext cx="6199632" cy="595484"/>
              </a:xfrm>
              <a:prstGeom prst="rect">
                <a:avLst/>
              </a:prstGeom>
              <a:blipFill>
                <a:blip r:embed="rId5"/>
                <a:stretch>
                  <a:fillRect/>
                </a:stretch>
              </a:blipFill>
            </p:spPr>
            <p:txBody>
              <a:bodyPr/>
              <a:lstStyle/>
              <a:p>
                <a:r>
                  <a:rPr lang="ro-RO">
                    <a:noFill/>
                  </a:rPr>
                  <a:t> </a:t>
                </a:r>
              </a:p>
            </p:txBody>
          </p:sp>
        </mc:Fallback>
      </mc:AlternateContent>
    </p:spTree>
    <p:extLst>
      <p:ext uri="{BB962C8B-B14F-4D97-AF65-F5344CB8AC3E}">
        <p14:creationId xmlns:p14="http://schemas.microsoft.com/office/powerpoint/2010/main" val="26049427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CasetăText 7">
                <a:extLst>
                  <a:ext uri="{FF2B5EF4-FFF2-40B4-BE49-F238E27FC236}">
                    <a16:creationId xmlns:a16="http://schemas.microsoft.com/office/drawing/2014/main" xmlns="" id="{9CEB4782-6996-A74F-B529-3ACD00A0B35A}"/>
                  </a:ext>
                </a:extLst>
              </p:cNvPr>
              <p:cNvSpPr txBox="1"/>
              <p:nvPr/>
            </p:nvSpPr>
            <p:spPr>
              <a:xfrm>
                <a:off x="569214" y="566730"/>
                <a:ext cx="6094476"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-momentele statice în raport cu axele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𝑂𝑥</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și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𝑂𝑦</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p:txBody>
          </p:sp>
        </mc:Choice>
        <mc:Fallback xmlns="">
          <p:sp>
            <p:nvSpPr>
              <p:cNvPr id="8" name="CasetăText 7">
                <a:extLst>
                  <a:ext uri="{FF2B5EF4-FFF2-40B4-BE49-F238E27FC236}">
                    <a16:creationId xmlns:a16="http://schemas.microsoft.com/office/drawing/2014/main" id="{9CEB4782-6996-A74F-B529-3ACD00A0B35A}"/>
                  </a:ext>
                </a:extLst>
              </p:cNvPr>
              <p:cNvSpPr txBox="1">
                <a:spLocks noRot="1" noChangeAspect="1" noMove="1" noResize="1" noEditPoints="1" noAdjustHandles="1" noChangeArrowheads="1" noChangeShapeType="1" noTextEdit="1"/>
              </p:cNvSpPr>
              <p:nvPr/>
            </p:nvSpPr>
            <p:spPr>
              <a:xfrm>
                <a:off x="569214" y="566730"/>
                <a:ext cx="6094476" cy="369332"/>
              </a:xfrm>
              <a:prstGeom prst="rect">
                <a:avLst/>
              </a:prstGeom>
              <a:blipFill>
                <a:blip r:embed="rId2"/>
                <a:stretch>
                  <a:fillRect t="-9836" b="-24590"/>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1" name="CasetăText 10">
                <a:extLst>
                  <a:ext uri="{FF2B5EF4-FFF2-40B4-BE49-F238E27FC236}">
                    <a16:creationId xmlns:a16="http://schemas.microsoft.com/office/drawing/2014/main" xmlns="" id="{951748B2-53F7-B718-954E-EFED6DED7EDB}"/>
                  </a:ext>
                </a:extLst>
              </p:cNvPr>
              <p:cNvSpPr txBox="1"/>
              <p:nvPr/>
            </p:nvSpPr>
            <p:spPr>
              <a:xfrm>
                <a:off x="2708910" y="1113877"/>
                <a:ext cx="6094476" cy="6127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𝑆</m:t>
                          </m:r>
                        </m:e>
                        <m:sub>
                          <m:r>
                            <a:rPr lang="ro-RO" i="1">
                              <a:latin typeface="Cambria Math" panose="02040503050406030204" pitchFamily="18" charset="0"/>
                            </a:rPr>
                            <m:t>𝑥𝑖</m:t>
                          </m:r>
                        </m:sub>
                      </m:sSub>
                      <m:r>
                        <a:rPr lang="ro-RO" i="0">
                          <a:latin typeface="Cambria Math" panose="02040503050406030204" pitchFamily="18" charset="0"/>
                        </a:rPr>
                        <m:t>=</m:t>
                      </m:r>
                      <m:r>
                        <a:rPr lang="ro-RO" i="1">
                          <a:latin typeface="Cambria Math" panose="02040503050406030204" pitchFamily="18" charset="0"/>
                        </a:rPr>
                        <m:t>𝐴</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𝐺</m:t>
                          </m:r>
                        </m:sub>
                      </m:sSub>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𝐴</m:t>
                          </m:r>
                        </m:num>
                        <m:den>
                          <m:r>
                            <a:rPr lang="ro-RO" i="0">
                              <a:latin typeface="Cambria Math" panose="02040503050406030204" pitchFamily="18" charset="0"/>
                            </a:rPr>
                            <m:t>3</m:t>
                          </m:r>
                        </m:den>
                      </m:f>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1</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2</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3</m:t>
                              </m:r>
                              <m:r>
                                <a:rPr lang="ro-RO" i="1">
                                  <a:latin typeface="Cambria Math" panose="02040503050406030204" pitchFamily="18" charset="0"/>
                                </a:rPr>
                                <m:t>𝑖</m:t>
                              </m:r>
                            </m:sub>
                          </m:sSub>
                        </m:e>
                      </m:d>
                      <m:r>
                        <a:rPr lang="ro-RO" i="0">
                          <a:latin typeface="Cambria Math" panose="02040503050406030204" pitchFamily="18" charset="0"/>
                        </a:rPr>
                        <m:t>;</m:t>
                      </m:r>
                    </m:oMath>
                  </m:oMathPara>
                </a14:m>
                <a:endParaRPr lang="ro-RO" dirty="0"/>
              </a:p>
            </p:txBody>
          </p:sp>
        </mc:Choice>
        <mc:Fallback xmlns="">
          <p:sp>
            <p:nvSpPr>
              <p:cNvPr id="11" name="CasetăText 10">
                <a:extLst>
                  <a:ext uri="{FF2B5EF4-FFF2-40B4-BE49-F238E27FC236}">
                    <a16:creationId xmlns:a16="http://schemas.microsoft.com/office/drawing/2014/main" id="{951748B2-53F7-B718-954E-EFED6DED7EDB}"/>
                  </a:ext>
                </a:extLst>
              </p:cNvPr>
              <p:cNvSpPr txBox="1">
                <a:spLocks noRot="1" noChangeAspect="1" noMove="1" noResize="1" noEditPoints="1" noAdjustHandles="1" noChangeArrowheads="1" noChangeShapeType="1" noTextEdit="1"/>
              </p:cNvSpPr>
              <p:nvPr/>
            </p:nvSpPr>
            <p:spPr>
              <a:xfrm>
                <a:off x="2708910" y="1113877"/>
                <a:ext cx="6094476" cy="612732"/>
              </a:xfrm>
              <a:prstGeom prst="rect">
                <a:avLst/>
              </a:prstGeom>
              <a:blipFill>
                <a:blip r:embed="rId3"/>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5" name="CasetăText 14">
                <a:extLst>
                  <a:ext uri="{FF2B5EF4-FFF2-40B4-BE49-F238E27FC236}">
                    <a16:creationId xmlns:a16="http://schemas.microsoft.com/office/drawing/2014/main" xmlns="" id="{29E6CB80-ABC4-15DC-600C-B35BDE7DFDA2}"/>
                  </a:ext>
                </a:extLst>
              </p:cNvPr>
              <p:cNvSpPr txBox="1"/>
              <p:nvPr/>
            </p:nvSpPr>
            <p:spPr>
              <a:xfrm>
                <a:off x="2708910" y="1819703"/>
                <a:ext cx="6094476" cy="6127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𝑆</m:t>
                          </m:r>
                        </m:e>
                        <m:sub>
                          <m:r>
                            <a:rPr lang="ro-RO" i="1">
                              <a:latin typeface="Cambria Math" panose="02040503050406030204" pitchFamily="18" charset="0"/>
                            </a:rPr>
                            <m:t>𝑦𝑖</m:t>
                          </m:r>
                        </m:sub>
                      </m:sSub>
                      <m:r>
                        <a:rPr lang="ro-RO" i="0">
                          <a:latin typeface="Cambria Math" panose="02040503050406030204" pitchFamily="18" charset="0"/>
                        </a:rPr>
                        <m:t>=</m:t>
                      </m:r>
                      <m:r>
                        <a:rPr lang="ro-RO" i="1">
                          <a:latin typeface="Cambria Math" panose="02040503050406030204" pitchFamily="18" charset="0"/>
                        </a:rPr>
                        <m:t>𝐴</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𝐺</m:t>
                          </m:r>
                        </m:sub>
                      </m:sSub>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𝐴</m:t>
                          </m:r>
                        </m:num>
                        <m:den>
                          <m:r>
                            <a:rPr lang="ro-RO" i="0">
                              <a:latin typeface="Cambria Math" panose="02040503050406030204" pitchFamily="18" charset="0"/>
                            </a:rPr>
                            <m:t>3</m:t>
                          </m:r>
                        </m:den>
                      </m:f>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1</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2</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3</m:t>
                              </m:r>
                              <m:r>
                                <a:rPr lang="ro-RO" i="1">
                                  <a:latin typeface="Cambria Math" panose="02040503050406030204" pitchFamily="18" charset="0"/>
                                </a:rPr>
                                <m:t>𝑖</m:t>
                              </m:r>
                            </m:sub>
                          </m:sSub>
                        </m:e>
                      </m:d>
                      <m:r>
                        <a:rPr lang="ro-RO" i="0">
                          <a:latin typeface="Cambria Math" panose="02040503050406030204" pitchFamily="18" charset="0"/>
                        </a:rPr>
                        <m:t>.</m:t>
                      </m:r>
                    </m:oMath>
                  </m:oMathPara>
                </a14:m>
                <a:endParaRPr lang="ro-RO" dirty="0"/>
              </a:p>
            </p:txBody>
          </p:sp>
        </mc:Choice>
        <mc:Fallback xmlns="">
          <p:sp>
            <p:nvSpPr>
              <p:cNvPr id="15" name="CasetăText 14">
                <a:extLst>
                  <a:ext uri="{FF2B5EF4-FFF2-40B4-BE49-F238E27FC236}">
                    <a16:creationId xmlns:a16="http://schemas.microsoft.com/office/drawing/2014/main" id="{29E6CB80-ABC4-15DC-600C-B35BDE7DFDA2}"/>
                  </a:ext>
                </a:extLst>
              </p:cNvPr>
              <p:cNvSpPr txBox="1">
                <a:spLocks noRot="1" noChangeAspect="1" noMove="1" noResize="1" noEditPoints="1" noAdjustHandles="1" noChangeArrowheads="1" noChangeShapeType="1" noTextEdit="1"/>
              </p:cNvSpPr>
              <p:nvPr/>
            </p:nvSpPr>
            <p:spPr>
              <a:xfrm>
                <a:off x="2708910" y="1819703"/>
                <a:ext cx="6094476" cy="612732"/>
              </a:xfrm>
              <a:prstGeom prst="rect">
                <a:avLst/>
              </a:prstGeom>
              <a:blipFill>
                <a:blip r:embed="rId4"/>
                <a:stretch>
                  <a:fillRect/>
                </a:stretch>
              </a:blipFill>
            </p:spPr>
            <p:txBody>
              <a:bodyPr/>
              <a:lstStyle/>
              <a:p>
                <a:r>
                  <a:rPr lang="ro-RO">
                    <a:noFill/>
                  </a:rPr>
                  <a:t> </a:t>
                </a:r>
              </a:p>
            </p:txBody>
          </p:sp>
        </mc:Fallback>
      </mc:AlternateContent>
      <p:sp>
        <p:nvSpPr>
          <p:cNvPr id="19" name="CasetăText 18">
            <a:extLst>
              <a:ext uri="{FF2B5EF4-FFF2-40B4-BE49-F238E27FC236}">
                <a16:creationId xmlns:a16="http://schemas.microsoft.com/office/drawing/2014/main" xmlns="" id="{CF9B5433-16F1-A57F-6A98-1CA05EF0C051}"/>
              </a:ext>
            </a:extLst>
          </p:cNvPr>
          <p:cNvSpPr txBox="1"/>
          <p:nvPr/>
        </p:nvSpPr>
        <p:spPr>
          <a:xfrm>
            <a:off x="569214" y="2675693"/>
            <a:ext cx="6094476"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-momentele de inerție axiale:</a:t>
            </a:r>
          </a:p>
        </p:txBody>
      </p:sp>
      <mc:AlternateContent xmlns:mc="http://schemas.openxmlformats.org/markup-compatibility/2006" xmlns:a14="http://schemas.microsoft.com/office/drawing/2010/main">
        <mc:Choice Requires="a14">
          <p:sp>
            <p:nvSpPr>
              <p:cNvPr id="21" name="CasetăText 20">
                <a:extLst>
                  <a:ext uri="{FF2B5EF4-FFF2-40B4-BE49-F238E27FC236}">
                    <a16:creationId xmlns:a16="http://schemas.microsoft.com/office/drawing/2014/main" xmlns="" id="{19A65881-D573-FD51-E035-FC69D3261181}"/>
                  </a:ext>
                </a:extLst>
              </p:cNvPr>
              <p:cNvSpPr txBox="1"/>
              <p:nvPr/>
            </p:nvSpPr>
            <p:spPr>
              <a:xfrm>
                <a:off x="3048762" y="3387864"/>
                <a:ext cx="6094476" cy="1248547"/>
              </a:xfrm>
              <a:prstGeom prst="rect">
                <a:avLst/>
              </a:prstGeom>
              <a:noFill/>
            </p:spPr>
            <p:txBody>
              <a:bodyPr wrap="square">
                <a:spAutoFit/>
              </a:bodyPr>
              <a:lstStyle/>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smtClean="0">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m:t>
                          </m:r>
                        </m:num>
                        <m:den>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6</m:t>
                          </m:r>
                        </m:den>
                      </m:f>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d>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d>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d>
                        </m:e>
                      </m:d>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𝐼</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𝑦𝑖</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r>
                            <a:rPr lang="ro-RO" sz="1800" i="1">
                              <a:effectLst/>
                              <a:latin typeface="Cambria Math" panose="02040503050406030204" pitchFamily="18" charset="0"/>
                              <a:ea typeface="Calibri" panose="020F0502020204030204" pitchFamily="34" charset="0"/>
                              <a:cs typeface="Calibri" panose="020F0502020204030204" pitchFamily="34" charset="0"/>
                            </a:rPr>
                            <m:t>𝐴</m:t>
                          </m:r>
                        </m:num>
                        <m:den>
                          <m:r>
                            <a:rPr lang="ro-RO" sz="1800" i="1">
                              <a:effectLst/>
                              <a:latin typeface="Cambria Math" panose="02040503050406030204" pitchFamily="18" charset="0"/>
                              <a:ea typeface="Calibri" panose="020F0502020204030204" pitchFamily="34" charset="0"/>
                              <a:cs typeface="Calibri" panose="020F0502020204030204" pitchFamily="34" charset="0"/>
                            </a:rPr>
                            <m:t>6</m:t>
                          </m:r>
                        </m:den>
                      </m:f>
                      <m:d>
                        <m:dPr>
                          <m:ctrlPr>
                            <a:rPr lang="ro-RO" i="1">
                              <a:effectLst/>
                              <a:latin typeface="Cambria Math"/>
                            </a:rPr>
                          </m:ctrlPr>
                        </m:dPr>
                        <m:e>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1</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d>
                            <m:dPr>
                              <m:ctrlPr>
                                <a:rPr lang="ro-RO" i="1">
                                  <a:effectLst/>
                                  <a:latin typeface="Cambria Math"/>
                                </a:rPr>
                              </m:ctrlPr>
                            </m:dPr>
                            <m:e>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1</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2</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e>
                          </m:d>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2</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d>
                            <m:dPr>
                              <m:ctrlPr>
                                <a:rPr lang="ro-RO" i="1">
                                  <a:effectLst/>
                                  <a:latin typeface="Cambria Math"/>
                                </a:rPr>
                              </m:ctrlPr>
                            </m:dPr>
                            <m:e>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2</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3</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e>
                          </m:d>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3</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d>
                            <m:dPr>
                              <m:ctrlPr>
                                <a:rPr lang="ro-RO" i="1">
                                  <a:effectLst/>
                                  <a:latin typeface="Cambria Math"/>
                                </a:rPr>
                              </m:ctrlPr>
                            </m:dPr>
                            <m:e>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3</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1</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e>
                          </m:d>
                        </m:e>
                      </m:d>
                      <m:r>
                        <a:rPr lang="ro-RO" sz="1800" i="1">
                          <a:effectLst/>
                          <a:latin typeface="Cambria Math" panose="02040503050406030204" pitchFamily="18" charset="0"/>
                          <a:ea typeface="Calibri" panose="020F0502020204030204" pitchFamily="34" charset="0"/>
                          <a:cs typeface="Calibri" panose="020F0502020204030204" pitchFamily="34" charset="0"/>
                        </a:rPr>
                        <m:t>.</m:t>
                      </m:r>
                    </m:oMath>
                  </m:oMathPara>
                </a14:m>
                <a:endParaRPr lang="ro-RO" dirty="0"/>
              </a:p>
            </p:txBody>
          </p:sp>
        </mc:Choice>
        <mc:Fallback xmlns="">
          <p:sp>
            <p:nvSpPr>
              <p:cNvPr id="21" name="CasetăText 20">
                <a:extLst>
                  <a:ext uri="{FF2B5EF4-FFF2-40B4-BE49-F238E27FC236}">
                    <a16:creationId xmlns:a16="http://schemas.microsoft.com/office/drawing/2014/main" id="{19A65881-D573-FD51-E035-FC69D3261181}"/>
                  </a:ext>
                </a:extLst>
              </p:cNvPr>
              <p:cNvSpPr txBox="1">
                <a:spLocks noRot="1" noChangeAspect="1" noMove="1" noResize="1" noEditPoints="1" noAdjustHandles="1" noChangeArrowheads="1" noChangeShapeType="1" noTextEdit="1"/>
              </p:cNvSpPr>
              <p:nvPr/>
            </p:nvSpPr>
            <p:spPr>
              <a:xfrm>
                <a:off x="3048762" y="3387864"/>
                <a:ext cx="6094476" cy="1248547"/>
              </a:xfrm>
              <a:prstGeom prst="rect">
                <a:avLst/>
              </a:prstGeom>
              <a:blipFill>
                <a:blip r:embed="rId5"/>
                <a:stretch>
                  <a:fillRect/>
                </a:stretch>
              </a:blipFill>
            </p:spPr>
            <p:txBody>
              <a:bodyPr/>
              <a:lstStyle/>
              <a:p>
                <a:r>
                  <a:rPr lang="ro-RO">
                    <a:noFill/>
                  </a:rPr>
                  <a:t> </a:t>
                </a:r>
              </a:p>
            </p:txBody>
          </p:sp>
        </mc:Fallback>
      </mc:AlternateContent>
      <p:sp>
        <p:nvSpPr>
          <p:cNvPr id="23" name="CasetăText 22">
            <a:extLst>
              <a:ext uri="{FF2B5EF4-FFF2-40B4-BE49-F238E27FC236}">
                <a16:creationId xmlns:a16="http://schemas.microsoft.com/office/drawing/2014/main" xmlns="" id="{95ABE10C-1AC7-FE69-C6B1-F144F254B4B5}"/>
              </a:ext>
            </a:extLst>
          </p:cNvPr>
          <p:cNvSpPr txBox="1"/>
          <p:nvPr/>
        </p:nvSpPr>
        <p:spPr>
          <a:xfrm>
            <a:off x="569214" y="5035871"/>
            <a:ext cx="6094476"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-momentul de inerție centrifugal:</a:t>
            </a:r>
          </a:p>
        </p:txBody>
      </p:sp>
      <mc:AlternateContent xmlns:mc="http://schemas.openxmlformats.org/markup-compatibility/2006" xmlns:a14="http://schemas.microsoft.com/office/drawing/2010/main">
        <mc:Choice Requires="a14">
          <p:sp>
            <p:nvSpPr>
              <p:cNvPr id="25" name="CasetăText 24">
                <a:extLst>
                  <a:ext uri="{FF2B5EF4-FFF2-40B4-BE49-F238E27FC236}">
                    <a16:creationId xmlns:a16="http://schemas.microsoft.com/office/drawing/2014/main" xmlns="" id="{E803EB0B-1FF4-9101-A6A6-A94FC5492B5E}"/>
                  </a:ext>
                </a:extLst>
              </p:cNvPr>
              <p:cNvSpPr txBox="1"/>
              <p:nvPr/>
            </p:nvSpPr>
            <p:spPr>
              <a:xfrm>
                <a:off x="1697736" y="5520052"/>
                <a:ext cx="8796528" cy="61093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𝑥𝑖𝑦𝑖</m:t>
                          </m:r>
                        </m:sub>
                      </m:sSub>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𝐴</m:t>
                          </m:r>
                        </m:num>
                        <m:den>
                          <m:r>
                            <a:rPr lang="ro-RO" i="0">
                              <a:latin typeface="Cambria Math" panose="02040503050406030204" pitchFamily="18" charset="0"/>
                            </a:rPr>
                            <m:t>12</m:t>
                          </m:r>
                        </m:den>
                      </m:f>
                      <m:d>
                        <m:dPr>
                          <m:ctrlPr>
                            <a:rPr lang="ro-RO" i="1">
                              <a:solidFill>
                                <a:srgbClr val="836967"/>
                              </a:solidFill>
                              <a:latin typeface="Cambria Math"/>
                            </a:rPr>
                          </m:ctrlPr>
                        </m:dPr>
                        <m:e>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1</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2</m:t>
                                  </m:r>
                                  <m:r>
                                    <a:rPr lang="ro-RO" i="1">
                                      <a:latin typeface="Cambria Math" panose="02040503050406030204" pitchFamily="18" charset="0"/>
                                    </a:rPr>
                                    <m:t>𝑖</m:t>
                                  </m:r>
                                </m:sub>
                              </m:sSub>
                            </m:e>
                          </m:d>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1</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2</m:t>
                                  </m:r>
                                  <m:r>
                                    <a:rPr lang="ro-RO" i="1">
                                      <a:latin typeface="Cambria Math" panose="02040503050406030204" pitchFamily="18" charset="0"/>
                                    </a:rPr>
                                    <m:t>𝑖</m:t>
                                  </m:r>
                                </m:sub>
                              </m:sSub>
                            </m:e>
                          </m:d>
                          <m:r>
                            <a:rPr lang="ro-RO" i="0">
                              <a:latin typeface="Cambria Math" panose="02040503050406030204" pitchFamily="18" charset="0"/>
                            </a:rPr>
                            <m:t>+</m:t>
                          </m:r>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2</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3</m:t>
                                  </m:r>
                                  <m:r>
                                    <a:rPr lang="ro-RO" i="1">
                                      <a:latin typeface="Cambria Math" panose="02040503050406030204" pitchFamily="18" charset="0"/>
                                    </a:rPr>
                                    <m:t>𝑖</m:t>
                                  </m:r>
                                </m:sub>
                              </m:sSub>
                            </m:e>
                          </m:d>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2</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3</m:t>
                                  </m:r>
                                  <m:r>
                                    <a:rPr lang="ro-RO" i="1">
                                      <a:latin typeface="Cambria Math" panose="02040503050406030204" pitchFamily="18" charset="0"/>
                                    </a:rPr>
                                    <m:t>𝑖</m:t>
                                  </m:r>
                                </m:sub>
                              </m:sSub>
                            </m:e>
                          </m:d>
                          <m:r>
                            <a:rPr lang="ro-RO" i="0">
                              <a:latin typeface="Cambria Math" panose="02040503050406030204" pitchFamily="18" charset="0"/>
                            </a:rPr>
                            <m:t>+</m:t>
                          </m:r>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3</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1</m:t>
                                  </m:r>
                                  <m:r>
                                    <a:rPr lang="ro-RO" i="1">
                                      <a:latin typeface="Cambria Math" panose="02040503050406030204" pitchFamily="18" charset="0"/>
                                    </a:rPr>
                                    <m:t>𝑖</m:t>
                                  </m:r>
                                </m:sub>
                              </m:sSub>
                            </m:e>
                          </m:d>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3</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1</m:t>
                                  </m:r>
                                  <m:r>
                                    <a:rPr lang="ro-RO" i="1">
                                      <a:latin typeface="Cambria Math" panose="02040503050406030204" pitchFamily="18" charset="0"/>
                                    </a:rPr>
                                    <m:t>𝑖</m:t>
                                  </m:r>
                                </m:sub>
                              </m:sSub>
                            </m:e>
                          </m:d>
                        </m:e>
                      </m:d>
                      <m:r>
                        <a:rPr lang="ro-RO" i="0">
                          <a:latin typeface="Cambria Math" panose="02040503050406030204" pitchFamily="18" charset="0"/>
                        </a:rPr>
                        <m:t>.</m:t>
                      </m:r>
                    </m:oMath>
                  </m:oMathPara>
                </a14:m>
                <a:endParaRPr lang="ro-RO" dirty="0"/>
              </a:p>
            </p:txBody>
          </p:sp>
        </mc:Choice>
        <mc:Fallback xmlns="">
          <p:sp>
            <p:nvSpPr>
              <p:cNvPr id="25" name="CasetăText 24">
                <a:extLst>
                  <a:ext uri="{FF2B5EF4-FFF2-40B4-BE49-F238E27FC236}">
                    <a16:creationId xmlns:a16="http://schemas.microsoft.com/office/drawing/2014/main" id="{E803EB0B-1FF4-9101-A6A6-A94FC5492B5E}"/>
                  </a:ext>
                </a:extLst>
              </p:cNvPr>
              <p:cNvSpPr txBox="1">
                <a:spLocks noRot="1" noChangeAspect="1" noMove="1" noResize="1" noEditPoints="1" noAdjustHandles="1" noChangeArrowheads="1" noChangeShapeType="1" noTextEdit="1"/>
              </p:cNvSpPr>
              <p:nvPr/>
            </p:nvSpPr>
            <p:spPr>
              <a:xfrm>
                <a:off x="1697736" y="5520052"/>
                <a:ext cx="8796528" cy="610936"/>
              </a:xfrm>
              <a:prstGeom prst="rect">
                <a:avLst/>
              </a:prstGeom>
              <a:blipFill>
                <a:blip r:embed="rId6"/>
                <a:stretch>
                  <a:fillRect/>
                </a:stretch>
              </a:blipFill>
            </p:spPr>
            <p:txBody>
              <a:bodyPr/>
              <a:lstStyle/>
              <a:p>
                <a:r>
                  <a:rPr lang="ro-RO">
                    <a:noFill/>
                  </a:rPr>
                  <a:t> </a:t>
                </a:r>
              </a:p>
            </p:txBody>
          </p:sp>
        </mc:Fallback>
      </mc:AlternateContent>
    </p:spTree>
    <p:extLst>
      <p:ext uri="{BB962C8B-B14F-4D97-AF65-F5344CB8AC3E}">
        <p14:creationId xmlns:p14="http://schemas.microsoft.com/office/powerpoint/2010/main" val="22398137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CasetăText 2">
            <a:extLst>
              <a:ext uri="{FF2B5EF4-FFF2-40B4-BE49-F238E27FC236}">
                <a16:creationId xmlns:a16="http://schemas.microsoft.com/office/drawing/2014/main" xmlns="" id="{BB9A4D4C-4CE9-94F6-BB34-BE207F04CE48}"/>
              </a:ext>
            </a:extLst>
          </p:cNvPr>
          <p:cNvSpPr txBox="1"/>
          <p:nvPr/>
        </p:nvSpPr>
        <p:spPr>
          <a:xfrm>
            <a:off x="384048" y="478828"/>
            <a:ext cx="11183112" cy="646331"/>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În cazul suprafețelor complexe pentru determinarea caracteristicilor geometrice statice și inerțiale, se discretizează suprafața în triunghiuri și se determină caracteristicile, cu relațiile lui Steiner:</a:t>
            </a:r>
          </a:p>
        </p:txBody>
      </p:sp>
      <mc:AlternateContent xmlns:mc="http://schemas.openxmlformats.org/markup-compatibility/2006" xmlns:a14="http://schemas.microsoft.com/office/drawing/2010/main">
        <mc:Choice Requires="a14">
          <p:sp>
            <p:nvSpPr>
              <p:cNvPr id="5" name="CasetăText 4">
                <a:extLst>
                  <a:ext uri="{FF2B5EF4-FFF2-40B4-BE49-F238E27FC236}">
                    <a16:creationId xmlns:a16="http://schemas.microsoft.com/office/drawing/2014/main" xmlns="" id="{5D49362F-4CAC-686D-B4B7-BFA1480DAF82}"/>
                  </a:ext>
                </a:extLst>
              </p:cNvPr>
              <p:cNvSpPr txBox="1"/>
              <p:nvPr/>
            </p:nvSpPr>
            <p:spPr>
              <a:xfrm>
                <a:off x="2617470" y="1369211"/>
                <a:ext cx="6094476" cy="6365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𝑥</m:t>
                          </m:r>
                        </m:sub>
                      </m:sSub>
                      <m:r>
                        <a:rPr lang="ro-RO" i="0">
                          <a:latin typeface="Cambria Math" panose="02040503050406030204" pitchFamily="18" charset="0"/>
                        </a:rPr>
                        <m:t>=</m:t>
                      </m:r>
                      <m:nary>
                        <m:naryPr>
                          <m:chr m:val="∑"/>
                          <m:limLoc m:val="subSup"/>
                          <m:ctrlPr>
                            <a:rPr lang="ro-RO" i="1">
                              <a:latin typeface="Cambria Math"/>
                            </a:rPr>
                          </m:ctrlPr>
                        </m:naryPr>
                        <m:sub>
                          <m:r>
                            <a:rPr lang="ro-RO" i="1">
                              <a:latin typeface="Cambria Math" panose="02040503050406030204" pitchFamily="18" charset="0"/>
                            </a:rPr>
                            <m:t>𝑖</m:t>
                          </m:r>
                          <m:r>
                            <a:rPr lang="ro-RO" i="0">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𝑥𝑖</m:t>
                              </m:r>
                            </m:sub>
                          </m:sSub>
                          <m:r>
                            <a:rPr lang="ro-RO" i="0">
                              <a:latin typeface="Cambria Math" panose="02040503050406030204" pitchFamily="18" charset="0"/>
                            </a:rPr>
                            <m:t>;</m:t>
                          </m:r>
                        </m:e>
                      </m:nary>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𝑦</m:t>
                          </m:r>
                        </m:sub>
                      </m:sSub>
                      <m:r>
                        <a:rPr lang="ro-RO" i="0">
                          <a:latin typeface="Cambria Math" panose="02040503050406030204" pitchFamily="18" charset="0"/>
                        </a:rPr>
                        <m:t>=</m:t>
                      </m:r>
                      <m:nary>
                        <m:naryPr>
                          <m:chr m:val="∑"/>
                          <m:limLoc m:val="subSup"/>
                          <m:ctrlPr>
                            <a:rPr lang="ro-RO" i="1">
                              <a:latin typeface="Cambria Math"/>
                            </a:rPr>
                          </m:ctrlPr>
                        </m:naryPr>
                        <m:sub>
                          <m:r>
                            <a:rPr lang="ro-RO" i="1">
                              <a:latin typeface="Cambria Math" panose="02040503050406030204" pitchFamily="18" charset="0"/>
                            </a:rPr>
                            <m:t>𝑖</m:t>
                          </m:r>
                          <m:r>
                            <a:rPr lang="ro-RO" i="0">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𝑦𝑖</m:t>
                              </m:r>
                            </m:sub>
                          </m:sSub>
                          <m:r>
                            <a:rPr lang="ro-RO" i="0">
                              <a:latin typeface="Cambria Math" panose="02040503050406030204" pitchFamily="18" charset="0"/>
                            </a:rPr>
                            <m:t>;</m:t>
                          </m:r>
                        </m:e>
                      </m:nary>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𝑥𝑦</m:t>
                          </m:r>
                        </m:sub>
                      </m:sSub>
                      <m:r>
                        <a:rPr lang="ro-RO" i="0">
                          <a:latin typeface="Cambria Math" panose="02040503050406030204" pitchFamily="18" charset="0"/>
                        </a:rPr>
                        <m:t>=</m:t>
                      </m:r>
                      <m:nary>
                        <m:naryPr>
                          <m:chr m:val="∑"/>
                          <m:limLoc m:val="subSup"/>
                          <m:ctrlPr>
                            <a:rPr lang="ro-RO" i="1">
                              <a:latin typeface="Cambria Math"/>
                            </a:rPr>
                          </m:ctrlPr>
                        </m:naryPr>
                        <m:sub>
                          <m:r>
                            <a:rPr lang="ro-RO" i="1">
                              <a:latin typeface="Cambria Math" panose="02040503050406030204" pitchFamily="18" charset="0"/>
                            </a:rPr>
                            <m:t>𝑖</m:t>
                          </m:r>
                          <m:r>
                            <a:rPr lang="ro-RO" i="0">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𝑥𝑖𝑦𝑖</m:t>
                              </m:r>
                            </m:sub>
                          </m:sSub>
                          <m:r>
                            <a:rPr lang="ro-RO" i="0">
                              <a:latin typeface="Cambria Math" panose="02040503050406030204" pitchFamily="18" charset="0"/>
                            </a:rPr>
                            <m:t>;</m:t>
                          </m:r>
                        </m:e>
                      </m:nary>
                    </m:oMath>
                  </m:oMathPara>
                </a14:m>
                <a:endParaRPr lang="ro-RO" dirty="0"/>
              </a:p>
            </p:txBody>
          </p:sp>
        </mc:Choice>
        <mc:Fallback xmlns="">
          <p:sp>
            <p:nvSpPr>
              <p:cNvPr id="5" name="CasetăText 4">
                <a:extLst>
                  <a:ext uri="{FF2B5EF4-FFF2-40B4-BE49-F238E27FC236}">
                    <a16:creationId xmlns:a16="http://schemas.microsoft.com/office/drawing/2014/main" id="{5D49362F-4CAC-686D-B4B7-BFA1480DAF82}"/>
                  </a:ext>
                </a:extLst>
              </p:cNvPr>
              <p:cNvSpPr txBox="1">
                <a:spLocks noRot="1" noChangeAspect="1" noMove="1" noResize="1" noEditPoints="1" noAdjustHandles="1" noChangeArrowheads="1" noChangeShapeType="1" noTextEdit="1"/>
              </p:cNvSpPr>
              <p:nvPr/>
            </p:nvSpPr>
            <p:spPr>
              <a:xfrm>
                <a:off x="2617470" y="1369211"/>
                <a:ext cx="6094476" cy="636585"/>
              </a:xfrm>
              <a:prstGeom prst="rect">
                <a:avLst/>
              </a:prstGeom>
              <a:blipFill>
                <a:blip r:embed="rId2"/>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7" name="CasetăText 6">
                <a:extLst>
                  <a:ext uri="{FF2B5EF4-FFF2-40B4-BE49-F238E27FC236}">
                    <a16:creationId xmlns:a16="http://schemas.microsoft.com/office/drawing/2014/main" xmlns="" id="{E1CFEC07-C04B-BA28-6E41-86E8B4B9EA95}"/>
                  </a:ext>
                </a:extLst>
              </p:cNvPr>
              <p:cNvSpPr txBox="1"/>
              <p:nvPr/>
            </p:nvSpPr>
            <p:spPr>
              <a:xfrm>
                <a:off x="2772918" y="2122263"/>
                <a:ext cx="6094476" cy="1768497"/>
              </a:xfrm>
              <a:prstGeom prst="rect">
                <a:avLst/>
              </a:prstGeom>
              <a:noFill/>
            </p:spPr>
            <p:txBody>
              <a:bodyPr wrap="square">
                <a:spAutoFit/>
              </a:bodyPr>
              <a:lstStyle/>
              <a:p>
                <a:pPr algn="just">
                  <a:lnSpc>
                    <a:spcPct val="150000"/>
                  </a:lnSpc>
                </a:pPr>
                <a14:m>
                  <m:oMathPara xmlns:m="http://schemas.openxmlformats.org/officeDocument/2006/math">
                    <m:oMathParaPr>
                      <m:jc m:val="centerGroup"/>
                    </m:oMathParaPr>
                    <m:oMath xmlns:m="http://schemas.openxmlformats.org/officeDocument/2006/math">
                      <m:sSub>
                        <m:sSubPr>
                          <m:ctrlPr>
                            <a:rPr lang="ro-RO" sz="1800" i="1" smtClean="0">
                              <a:effectLst/>
                              <a:latin typeface="Cambria Math"/>
                              <a:ea typeface="Calibri" panose="020F0502020204030204" pitchFamily="34" charset="0"/>
                              <a:cs typeface="Calibri" panose="020F0502020204030204" pitchFamily="34" charset="0"/>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𝐼</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𝑥</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sz="1800" i="1">
                              <a:effectLst/>
                              <a:latin typeface="Cambria Math"/>
                              <a:ea typeface="Calibri" panose="020F0502020204030204" pitchFamily="34" charset="0"/>
                              <a:cs typeface="Calibri" panose="020F0502020204030204" pitchFamily="34" charset="0"/>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𝐼</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𝑥𝐶𝑀</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𝐴</m:t>
                      </m:r>
                      <m:sSubSup>
                        <m:sSubSupPr>
                          <m:ctrlPr>
                            <a:rPr lang="ro-RO" sz="1800" i="1">
                              <a:effectLst/>
                              <a:latin typeface="Cambria Math"/>
                              <a:ea typeface="Calibri" panose="020F0502020204030204" pitchFamily="34" charset="0"/>
                              <a:cs typeface="Calibri" panose="020F0502020204030204" pitchFamily="34" charset="0"/>
                            </a:rPr>
                          </m:ctrlPr>
                        </m:sSubSup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𝐶𝑀</m:t>
                          </m:r>
                        </m:sub>
                        <m:sup>
                          <m:r>
                            <a:rPr lang="ro-RO" sz="1800" i="1">
                              <a:effectLst/>
                              <a:latin typeface="Cambria Math" panose="02040503050406030204" pitchFamily="18" charset="0"/>
                              <a:ea typeface="Calibri" panose="020F0502020204030204" pitchFamily="34" charset="0"/>
                              <a:cs typeface="Calibri" panose="020F0502020204030204" pitchFamily="34" charset="0"/>
                            </a:rPr>
                            <m:t>2</m:t>
                          </m:r>
                        </m:sup>
                      </m:sSubSup>
                      <m:r>
                        <a:rPr lang="ro-RO" sz="1800" i="1">
                          <a:effectLst/>
                          <a:latin typeface="Cambria Math" panose="02040503050406030204" pitchFamily="18" charset="0"/>
                          <a:ea typeface="Calibri" panose="020F0502020204030204" pitchFamily="34" charset="0"/>
                          <a:cs typeface="Calibri" panose="020F0502020204030204" pitchFamily="34" charset="0"/>
                        </a:rPr>
                        <m:t>;</m:t>
                      </m:r>
                    </m:oMath>
                  </m:oMathPara>
                </a14:m>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𝑥𝐶𝑀</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m:t>
                      </m:r>
                      <m:sSubSup>
                        <m:sSub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Sup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𝐶𝑀</m:t>
                          </m:r>
                        </m:sub>
                        <m: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b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𝑦𝐶𝑀</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m:t>
                      </m:r>
                      <m:sSubSup>
                        <m:sSub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Sup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𝐶𝑀</m:t>
                          </m:r>
                        </m:sub>
                        <m: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b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𝑦𝐶𝑀</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m:t>
                      </m:r>
                      <m:sSubSup>
                        <m:sSub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Sup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𝐶𝑀</m:t>
                          </m:r>
                        </m:sub>
                        <m: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b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Choice>
        <mc:Fallback xmlns="">
          <p:sp>
            <p:nvSpPr>
              <p:cNvPr id="7" name="CasetăText 6">
                <a:extLst>
                  <a:ext uri="{FF2B5EF4-FFF2-40B4-BE49-F238E27FC236}">
                    <a16:creationId xmlns:a16="http://schemas.microsoft.com/office/drawing/2014/main" id="{E1CFEC07-C04B-BA28-6E41-86E8B4B9EA95}"/>
                  </a:ext>
                </a:extLst>
              </p:cNvPr>
              <p:cNvSpPr txBox="1">
                <a:spLocks noRot="1" noChangeAspect="1" noMove="1" noResize="1" noEditPoints="1" noAdjustHandles="1" noChangeArrowheads="1" noChangeShapeType="1" noTextEdit="1"/>
              </p:cNvSpPr>
              <p:nvPr/>
            </p:nvSpPr>
            <p:spPr>
              <a:xfrm>
                <a:off x="2772918" y="2122263"/>
                <a:ext cx="6094476" cy="1768497"/>
              </a:xfrm>
              <a:prstGeom prst="rect">
                <a:avLst/>
              </a:prstGeom>
              <a:blipFill>
                <a:blip r:embed="rId3"/>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0" name="CasetăText 9">
                <a:extLst>
                  <a:ext uri="{FF2B5EF4-FFF2-40B4-BE49-F238E27FC236}">
                    <a16:creationId xmlns:a16="http://schemas.microsoft.com/office/drawing/2014/main" xmlns="" id="{75A2C079-AA28-BDCE-F4FD-4C8CFA8056A1}"/>
                  </a:ext>
                </a:extLst>
              </p:cNvPr>
              <p:cNvSpPr txBox="1"/>
              <p:nvPr/>
            </p:nvSpPr>
            <p:spPr>
              <a:xfrm>
                <a:off x="2928366" y="3766976"/>
                <a:ext cx="6094476" cy="827021"/>
              </a:xfrm>
              <a:prstGeom prst="rect">
                <a:avLst/>
              </a:prstGeom>
              <a:noFill/>
            </p:spPr>
            <p:txBody>
              <a:bodyPr wrap="square">
                <a:spAutoFit/>
              </a:bodyPr>
              <a:lstStyle/>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smtClean="0">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𝑥𝑦</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𝑥𝑦𝐶𝑀</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m:t>
                      </m:r>
                      <m:sSubSup>
                        <m:sSub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Sup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𝐶𝑀</m:t>
                          </m:r>
                        </m:sub>
                        <m: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bSup>
                      <m:sSubSup>
                        <m:sSub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Sup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𝐶𝑀</m:t>
                          </m:r>
                        </m:sub>
                        <m: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b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𝐼</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𝑥𝑦𝐶𝑀</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𝐼</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𝑥𝑦</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𝐴</m:t>
                      </m:r>
                      <m:sSubSup>
                        <m:sSubSupPr>
                          <m:ctrlPr>
                            <a:rPr lang="ro-RO" i="1">
                              <a:effectLst/>
                              <a:latin typeface="Cambria Math"/>
                            </a:rPr>
                          </m:ctrlPr>
                        </m:sSubSup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𝐶𝑀</m:t>
                          </m:r>
                        </m:sub>
                        <m:sup>
                          <m:r>
                            <a:rPr lang="ro-RO" sz="1800" i="1">
                              <a:effectLst/>
                              <a:latin typeface="Cambria Math" panose="02040503050406030204" pitchFamily="18" charset="0"/>
                              <a:ea typeface="Calibri" panose="020F0502020204030204" pitchFamily="34" charset="0"/>
                              <a:cs typeface="Calibri" panose="020F0502020204030204" pitchFamily="34" charset="0"/>
                            </a:rPr>
                            <m:t>2</m:t>
                          </m:r>
                        </m:sup>
                      </m:sSubSup>
                      <m:sSubSup>
                        <m:sSubSupPr>
                          <m:ctrlPr>
                            <a:rPr lang="ro-RO" i="1">
                              <a:effectLst/>
                              <a:latin typeface="Cambria Math"/>
                            </a:rPr>
                          </m:ctrlPr>
                        </m:sSubSup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𝐶𝑀</m:t>
                          </m:r>
                        </m:sub>
                        <m:sup>
                          <m:r>
                            <a:rPr lang="ro-RO" sz="1800" i="1">
                              <a:effectLst/>
                              <a:latin typeface="Cambria Math" panose="02040503050406030204" pitchFamily="18" charset="0"/>
                              <a:ea typeface="Calibri" panose="020F0502020204030204" pitchFamily="34" charset="0"/>
                              <a:cs typeface="Calibri" panose="020F0502020204030204" pitchFamily="34" charset="0"/>
                            </a:rPr>
                            <m:t>2</m:t>
                          </m:r>
                        </m:sup>
                      </m:sSubSup>
                      <m:r>
                        <a:rPr lang="ro-RO" sz="1800" i="1">
                          <a:effectLst/>
                          <a:latin typeface="Cambria Math" panose="02040503050406030204" pitchFamily="18" charset="0"/>
                          <a:ea typeface="Calibri" panose="020F0502020204030204" pitchFamily="34" charset="0"/>
                          <a:cs typeface="Calibri" panose="020F0502020204030204" pitchFamily="34" charset="0"/>
                        </a:rPr>
                        <m:t>;</m:t>
                      </m:r>
                    </m:oMath>
                  </m:oMathPara>
                </a14:m>
                <a:endParaRPr lang="ro-RO" dirty="0"/>
              </a:p>
            </p:txBody>
          </p:sp>
        </mc:Choice>
        <mc:Fallback xmlns="">
          <p:sp>
            <p:nvSpPr>
              <p:cNvPr id="10" name="CasetăText 9">
                <a:extLst>
                  <a:ext uri="{FF2B5EF4-FFF2-40B4-BE49-F238E27FC236}">
                    <a16:creationId xmlns:a16="http://schemas.microsoft.com/office/drawing/2014/main" id="{75A2C079-AA28-BDCE-F4FD-4C8CFA8056A1}"/>
                  </a:ext>
                </a:extLst>
              </p:cNvPr>
              <p:cNvSpPr txBox="1">
                <a:spLocks noRot="1" noChangeAspect="1" noMove="1" noResize="1" noEditPoints="1" noAdjustHandles="1" noChangeArrowheads="1" noChangeShapeType="1" noTextEdit="1"/>
              </p:cNvSpPr>
              <p:nvPr/>
            </p:nvSpPr>
            <p:spPr>
              <a:xfrm>
                <a:off x="2928366" y="3766976"/>
                <a:ext cx="6094476" cy="827021"/>
              </a:xfrm>
              <a:prstGeom prst="rect">
                <a:avLst/>
              </a:prstGeom>
              <a:blipFill>
                <a:blip r:embed="rId4"/>
                <a:stretch>
                  <a:fillRect b="-1471"/>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3" name="CasetăText 12">
                <a:extLst>
                  <a:ext uri="{FF2B5EF4-FFF2-40B4-BE49-F238E27FC236}">
                    <a16:creationId xmlns:a16="http://schemas.microsoft.com/office/drawing/2014/main" xmlns="" id="{FA2B7EC4-444B-6AF5-3592-0A3923B461B9}"/>
                  </a:ext>
                </a:extLst>
              </p:cNvPr>
              <p:cNvSpPr txBox="1"/>
              <p:nvPr/>
            </p:nvSpPr>
            <p:spPr>
              <a:xfrm>
                <a:off x="596646" y="4647518"/>
                <a:ext cx="11253978" cy="170585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unde,</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𝑥𝑦</m:t>
                        </m:r>
                      </m:sub>
                    </m:sSub>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sunt momentele de inerție în raport cu sistemul de referință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𝑂𝑥𝑦</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𝑥𝐶𝑀</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𝑦𝐶𝑀</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𝑥𝑦𝐶𝑀</m:t>
                        </m:r>
                      </m:sub>
                    </m:sSub>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sunt momentele de inerție în raport cu axele paralele cu cele ale sistemului de referință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𝑂𝑥𝑦</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care trece prin centrul de masa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𝐶𝑀</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al suprafeței.</a:t>
                </a:r>
              </a:p>
            </p:txBody>
          </p:sp>
        </mc:Choice>
        <mc:Fallback xmlns="">
          <p:sp>
            <p:nvSpPr>
              <p:cNvPr id="13" name="CasetăText 12">
                <a:extLst>
                  <a:ext uri="{FF2B5EF4-FFF2-40B4-BE49-F238E27FC236}">
                    <a16:creationId xmlns:a16="http://schemas.microsoft.com/office/drawing/2014/main" id="{FA2B7EC4-444B-6AF5-3592-0A3923B461B9}"/>
                  </a:ext>
                </a:extLst>
              </p:cNvPr>
              <p:cNvSpPr txBox="1">
                <a:spLocks noRot="1" noChangeAspect="1" noMove="1" noResize="1" noEditPoints="1" noAdjustHandles="1" noChangeArrowheads="1" noChangeShapeType="1" noTextEdit="1"/>
              </p:cNvSpPr>
              <p:nvPr/>
            </p:nvSpPr>
            <p:spPr>
              <a:xfrm>
                <a:off x="596646" y="4647518"/>
                <a:ext cx="11253978" cy="1705852"/>
              </a:xfrm>
              <a:prstGeom prst="rect">
                <a:avLst/>
              </a:prstGeom>
              <a:blipFill>
                <a:blip r:embed="rId5"/>
                <a:stretch>
                  <a:fillRect l="-163" t="-1786" r="-433" b="-5000"/>
                </a:stretch>
              </a:blipFill>
            </p:spPr>
            <p:txBody>
              <a:bodyPr/>
              <a:lstStyle/>
              <a:p>
                <a:r>
                  <a:rPr lang="ro-RO">
                    <a:noFill/>
                  </a:rPr>
                  <a:t> </a:t>
                </a:r>
              </a:p>
            </p:txBody>
          </p:sp>
        </mc:Fallback>
      </mc:AlternateContent>
    </p:spTree>
    <p:extLst>
      <p:ext uri="{BB962C8B-B14F-4D97-AF65-F5344CB8AC3E}">
        <p14:creationId xmlns:p14="http://schemas.microsoft.com/office/powerpoint/2010/main" val="35556702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6" name="Titlu 3">
            <a:extLst>
              <a:ext uri="{FF2B5EF4-FFF2-40B4-BE49-F238E27FC236}">
                <a16:creationId xmlns:a16="http://schemas.microsoft.com/office/drawing/2014/main" xmlns="" id="{DE21EC3B-B8E2-8586-99BB-AE3BAC606B5C}"/>
              </a:ext>
            </a:extLst>
          </p:cNvPr>
          <p:cNvSpPr>
            <a:spLocks noGrp="1"/>
          </p:cNvSpPr>
          <p:nvPr>
            <p:ph type="title"/>
          </p:nvPr>
        </p:nvSpPr>
        <p:spPr>
          <a:xfrm>
            <a:off x="402336" y="365125"/>
            <a:ext cx="11365992" cy="1325563"/>
          </a:xfrm>
        </p:spPr>
        <p:txBody>
          <a:bodyPr>
            <a:normAutofit fontScale="90000"/>
          </a:bodyPr>
          <a:lstStyle/>
          <a:p>
            <a:r>
              <a:rPr lang="ro-RO" sz="2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ro-RO" sz="2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ro-RO" sz="2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Echivalarea momentelor de inerție ale unei suprafețe plane complexe cu momentele de inerție ale unui dreptunghi cu același axe principale ca și suprafața complexă</a:t>
            </a:r>
            <a:r>
              <a:rPr lang="ro-RO"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rPr>
              <a:t/>
            </a:r>
            <a:br>
              <a:rPr lang="ro-RO"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rPr>
            </a:br>
            <a:r>
              <a:rPr lang="ro-RO" sz="22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ro-RO" sz="22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ro-RO" sz="2000" b="1" dirty="0"/>
              <a:t/>
            </a:r>
            <a:br>
              <a:rPr lang="ro-RO" sz="2000" b="1" dirty="0"/>
            </a:br>
            <a:r>
              <a:rPr lang="ro-RO" sz="20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ro-RO" sz="20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ro-RO" sz="2000" dirty="0"/>
          </a:p>
        </p:txBody>
      </p:sp>
      <p:pic>
        <p:nvPicPr>
          <p:cNvPr id="8" name="Imagine 7">
            <a:extLst>
              <a:ext uri="{FF2B5EF4-FFF2-40B4-BE49-F238E27FC236}">
                <a16:creationId xmlns:a16="http://schemas.microsoft.com/office/drawing/2014/main" xmlns="" id="{7E52DE84-9548-CB4B-2D80-F2C083D7BED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102" t="35298" r="8517" b="3369"/>
          <a:stretch/>
        </p:blipFill>
        <p:spPr bwMode="auto">
          <a:xfrm>
            <a:off x="3177697" y="1170622"/>
            <a:ext cx="5961566" cy="3136202"/>
          </a:xfrm>
          <a:prstGeom prst="rect">
            <a:avLst/>
          </a:prstGeom>
          <a:ln>
            <a:noFill/>
          </a:ln>
          <a:extLst>
            <a:ext uri="{53640926-AAD7-44D8-BBD7-CCE9431645EC}">
              <a14:shadowObscured xmlns:a14="http://schemas.microsoft.com/office/drawing/2010/main"/>
            </a:ext>
          </a:extLst>
        </p:spPr>
      </p:pic>
      <mc:AlternateContent xmlns:mc="http://schemas.openxmlformats.org/markup-compatibility/2006" xmlns:a14="http://schemas.microsoft.com/office/drawing/2010/main">
        <mc:Choice Requires="a14">
          <p:sp>
            <p:nvSpPr>
              <p:cNvPr id="11" name="CasetăText 10">
                <a:extLst>
                  <a:ext uri="{FF2B5EF4-FFF2-40B4-BE49-F238E27FC236}">
                    <a16:creationId xmlns:a16="http://schemas.microsoft.com/office/drawing/2014/main" xmlns="" id="{F62ACDF9-DEB9-E6B2-125E-DB47CDAE486B}"/>
                  </a:ext>
                </a:extLst>
              </p:cNvPr>
              <p:cNvSpPr txBox="1"/>
              <p:nvPr/>
            </p:nvSpPr>
            <p:spPr>
              <a:xfrm>
                <a:off x="2951226" y="5304218"/>
                <a:ext cx="6094476" cy="151195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ro-RO" i="1" smtClean="0">
                              <a:solidFill>
                                <a:srgbClr val="836967"/>
                              </a:solidFill>
                              <a:latin typeface="Cambria Math"/>
                            </a:rPr>
                          </m:ctrlPr>
                        </m:dPr>
                        <m:e>
                          <m:m>
                            <m:mPr>
                              <m:plcHide m:val="on"/>
                              <m:mcs>
                                <m:mc>
                                  <m:mcPr>
                                    <m:count m:val="1"/>
                                    <m:mcJc m:val="center"/>
                                  </m:mcPr>
                                </m:mc>
                              </m:mcs>
                              <m:ctrlPr>
                                <a:rPr lang="ro-RO" i="1">
                                  <a:solidFill>
                                    <a:srgbClr val="836967"/>
                                  </a:solidFill>
                                  <a:latin typeface="Cambria Math"/>
                                </a:rPr>
                              </m:ctrlPr>
                            </m:mPr>
                            <m:mr>
                              <m:e>
                                <m:f>
                                  <m:fPr>
                                    <m:ctrlPr>
                                      <a:rPr lang="ro-RO" i="1">
                                        <a:solidFill>
                                          <a:srgbClr val="836967"/>
                                        </a:solidFill>
                                        <a:latin typeface="Cambria Math"/>
                                      </a:rPr>
                                    </m:ctrlPr>
                                  </m:fPr>
                                  <m:num>
                                    <m:sSub>
                                      <m:sSubPr>
                                        <m:ctrlPr>
                                          <a:rPr lang="ro-RO" i="1">
                                            <a:solidFill>
                                              <a:srgbClr val="836967"/>
                                            </a:solidFill>
                                            <a:latin typeface="Cambria Math"/>
                                          </a:rPr>
                                        </m:ctrlPr>
                                      </m:sSubPr>
                                      <m:e>
                                        <m:r>
                                          <a:rPr lang="ro-RO" i="1">
                                            <a:latin typeface="Cambria Math" panose="02040503050406030204" pitchFamily="18" charset="0"/>
                                          </a:rPr>
                                          <m:t>𝑏</m:t>
                                        </m:r>
                                      </m:e>
                                      <m:sub>
                                        <m:r>
                                          <a:rPr lang="ro-RO" i="1">
                                            <a:latin typeface="Cambria Math" panose="02040503050406030204" pitchFamily="18" charset="0"/>
                                          </a:rPr>
                                          <m:t>𝑒</m:t>
                                        </m:r>
                                      </m:sub>
                                    </m:sSub>
                                    <m:sSubSup>
                                      <m:sSubSupPr>
                                        <m:ctrlPr>
                                          <a:rPr lang="ro-RO" i="1">
                                            <a:solidFill>
                                              <a:srgbClr val="836967"/>
                                            </a:solidFill>
                                            <a:latin typeface="Cambria Math"/>
                                          </a:rPr>
                                        </m:ctrlPr>
                                      </m:sSubSupPr>
                                      <m:e>
                                        <m:r>
                                          <a:rPr lang="ro-RO" i="1">
                                            <a:latin typeface="Cambria Math" panose="02040503050406030204" pitchFamily="18" charset="0"/>
                                          </a:rPr>
                                          <m:t>h</m:t>
                                        </m:r>
                                      </m:e>
                                      <m:sub>
                                        <m:r>
                                          <a:rPr lang="ro-RO" i="1">
                                            <a:latin typeface="Cambria Math" panose="02040503050406030204" pitchFamily="18" charset="0"/>
                                          </a:rPr>
                                          <m:t>𝑒</m:t>
                                        </m:r>
                                      </m:sub>
                                      <m:sup>
                                        <m:r>
                                          <a:rPr lang="ro-RO" i="0">
                                            <a:latin typeface="Cambria Math" panose="02040503050406030204" pitchFamily="18" charset="0"/>
                                          </a:rPr>
                                          <m:t>3</m:t>
                                        </m:r>
                                      </m:sup>
                                    </m:sSubSup>
                                  </m:num>
                                  <m:den>
                                    <m:r>
                                      <a:rPr lang="ro-RO" i="0">
                                        <a:latin typeface="Cambria Math" panose="02040503050406030204" pitchFamily="18" charset="0"/>
                                      </a:rPr>
                                      <m:t>12</m:t>
                                    </m:r>
                                  </m:den>
                                </m:f>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𝐼</m:t>
                                    </m:r>
                                  </m:e>
                                  <m:sub>
                                    <m:r>
                                      <a:rPr lang="ro-RO" i="0">
                                        <a:latin typeface="Cambria Math" panose="02040503050406030204" pitchFamily="18" charset="0"/>
                                      </a:rPr>
                                      <m:t>1</m:t>
                                    </m:r>
                                  </m:sub>
                                </m:sSub>
                              </m:e>
                            </m:mr>
                            <m:mr>
                              <m:e>
                                <m:f>
                                  <m:fPr>
                                    <m:ctrlPr>
                                      <a:rPr lang="ro-RO" i="1">
                                        <a:solidFill>
                                          <a:srgbClr val="836967"/>
                                        </a:solidFill>
                                        <a:latin typeface="Cambria Math"/>
                                      </a:rPr>
                                    </m:ctrlPr>
                                  </m:fPr>
                                  <m:num>
                                    <m:sSub>
                                      <m:sSubPr>
                                        <m:ctrlPr>
                                          <a:rPr lang="ro-RO" i="1">
                                            <a:solidFill>
                                              <a:srgbClr val="836967"/>
                                            </a:solidFill>
                                            <a:latin typeface="Cambria Math"/>
                                          </a:rPr>
                                        </m:ctrlPr>
                                      </m:sSubPr>
                                      <m:e>
                                        <m:r>
                                          <a:rPr lang="ro-RO" i="1">
                                            <a:latin typeface="Cambria Math" panose="02040503050406030204" pitchFamily="18" charset="0"/>
                                          </a:rPr>
                                          <m:t>h</m:t>
                                        </m:r>
                                      </m:e>
                                      <m:sub>
                                        <m:r>
                                          <a:rPr lang="ro-RO" i="1">
                                            <a:latin typeface="Cambria Math" panose="02040503050406030204" pitchFamily="18" charset="0"/>
                                          </a:rPr>
                                          <m:t>𝑒</m:t>
                                        </m:r>
                                      </m:sub>
                                    </m:sSub>
                                    <m:sSubSup>
                                      <m:sSubSupPr>
                                        <m:ctrlPr>
                                          <a:rPr lang="ro-RO" i="1">
                                            <a:solidFill>
                                              <a:srgbClr val="836967"/>
                                            </a:solidFill>
                                            <a:latin typeface="Cambria Math"/>
                                          </a:rPr>
                                        </m:ctrlPr>
                                      </m:sSubSupPr>
                                      <m:e>
                                        <m:r>
                                          <a:rPr lang="ro-RO" i="1">
                                            <a:latin typeface="Cambria Math" panose="02040503050406030204" pitchFamily="18" charset="0"/>
                                          </a:rPr>
                                          <m:t>𝑏</m:t>
                                        </m:r>
                                      </m:e>
                                      <m:sub>
                                        <m:r>
                                          <a:rPr lang="ro-RO" i="1">
                                            <a:latin typeface="Cambria Math" panose="02040503050406030204" pitchFamily="18" charset="0"/>
                                          </a:rPr>
                                          <m:t>𝑒</m:t>
                                        </m:r>
                                      </m:sub>
                                      <m:sup>
                                        <m:r>
                                          <a:rPr lang="ro-RO" i="0">
                                            <a:latin typeface="Cambria Math" panose="02040503050406030204" pitchFamily="18" charset="0"/>
                                          </a:rPr>
                                          <m:t>3</m:t>
                                        </m:r>
                                      </m:sup>
                                    </m:sSubSup>
                                  </m:num>
                                  <m:den>
                                    <m:r>
                                      <a:rPr lang="ro-RO" i="0">
                                        <a:latin typeface="Cambria Math" panose="02040503050406030204" pitchFamily="18" charset="0"/>
                                      </a:rPr>
                                      <m:t>12</m:t>
                                    </m:r>
                                  </m:den>
                                </m:f>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𝐼</m:t>
                                    </m:r>
                                  </m:e>
                                  <m:sub>
                                    <m:r>
                                      <a:rPr lang="ro-RO" i="0">
                                        <a:latin typeface="Cambria Math" panose="02040503050406030204" pitchFamily="18" charset="0"/>
                                      </a:rPr>
                                      <m:t>2</m:t>
                                    </m:r>
                                  </m:sub>
                                </m:sSub>
                              </m:e>
                            </m:mr>
                          </m:m>
                        </m:e>
                      </m:d>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𝑏</m:t>
                          </m:r>
                        </m:e>
                        <m:sub>
                          <m:r>
                            <a:rPr lang="ro-RO" i="1">
                              <a:latin typeface="Cambria Math" panose="02040503050406030204" pitchFamily="18" charset="0"/>
                            </a:rPr>
                            <m:t>𝑒</m:t>
                          </m:r>
                        </m:sub>
                      </m:sSub>
                      <m:r>
                        <a:rPr lang="ro-RO" i="0">
                          <a:latin typeface="Cambria Math" panose="02040503050406030204" pitchFamily="18" charset="0"/>
                        </a:rPr>
                        <m:t>=</m:t>
                      </m:r>
                      <m:f>
                        <m:fPr>
                          <m:ctrlPr>
                            <a:rPr lang="ro-RO" i="1">
                              <a:solidFill>
                                <a:srgbClr val="836967"/>
                              </a:solidFill>
                              <a:latin typeface="Cambria Math"/>
                            </a:rPr>
                          </m:ctrlPr>
                        </m:fPr>
                        <m:num>
                          <m:r>
                            <a:rPr lang="ro-RO" i="0">
                              <a:latin typeface="Cambria Math" panose="02040503050406030204" pitchFamily="18" charset="0"/>
                            </a:rPr>
                            <m:t>12</m:t>
                          </m:r>
                          <m:sSub>
                            <m:sSubPr>
                              <m:ctrlPr>
                                <a:rPr lang="ro-RO" i="1">
                                  <a:solidFill>
                                    <a:srgbClr val="836967"/>
                                  </a:solidFill>
                                  <a:latin typeface="Cambria Math"/>
                                </a:rPr>
                              </m:ctrlPr>
                            </m:sSubPr>
                            <m:e>
                              <m:r>
                                <a:rPr lang="ro-RO" i="1">
                                  <a:latin typeface="Cambria Math" panose="02040503050406030204" pitchFamily="18" charset="0"/>
                                </a:rPr>
                                <m:t>𝐼</m:t>
                              </m:r>
                            </m:e>
                            <m:sub>
                              <m:r>
                                <a:rPr lang="ro-RO" i="0">
                                  <a:latin typeface="Cambria Math" panose="02040503050406030204" pitchFamily="18" charset="0"/>
                                </a:rPr>
                                <m:t>1</m:t>
                              </m:r>
                            </m:sub>
                          </m:sSub>
                        </m:num>
                        <m:den>
                          <m:sSup>
                            <m:sSupPr>
                              <m:ctrlPr>
                                <a:rPr lang="ro-RO" i="1">
                                  <a:solidFill>
                                    <a:srgbClr val="836967"/>
                                  </a:solidFill>
                                  <a:latin typeface="Cambria Math"/>
                                </a:rPr>
                              </m:ctrlPr>
                            </m:sSupPr>
                            <m:e>
                              <m:d>
                                <m:dPr>
                                  <m:ctrlPr>
                                    <a:rPr lang="ro-RO" i="1">
                                      <a:solidFill>
                                        <a:srgbClr val="836967"/>
                                      </a:solidFill>
                                      <a:latin typeface="Cambria Math"/>
                                    </a:rPr>
                                  </m:ctrlPr>
                                </m:dPr>
                                <m:e>
                                  <m:f>
                                    <m:fPr>
                                      <m:ctrlPr>
                                        <a:rPr lang="ro-RO" i="1">
                                          <a:solidFill>
                                            <a:srgbClr val="836967"/>
                                          </a:solidFill>
                                          <a:latin typeface="Cambria Math"/>
                                        </a:rPr>
                                      </m:ctrlPr>
                                    </m:fPr>
                                    <m:num>
                                      <m:r>
                                        <a:rPr lang="ro-RO" i="0">
                                          <a:latin typeface="Cambria Math" panose="02040503050406030204" pitchFamily="18" charset="0"/>
                                        </a:rPr>
                                        <m:t>1</m:t>
                                      </m:r>
                                      <m:sSup>
                                        <m:sSupPr>
                                          <m:ctrlPr>
                                            <a:rPr lang="ro-RO" i="1">
                                              <a:solidFill>
                                                <a:srgbClr val="836967"/>
                                              </a:solidFill>
                                              <a:latin typeface="Cambria Math"/>
                                            </a:rPr>
                                          </m:ctrlPr>
                                        </m:sSupPr>
                                        <m:e>
                                          <m:r>
                                            <a:rPr lang="ro-RO" i="0">
                                              <a:latin typeface="Cambria Math" panose="02040503050406030204" pitchFamily="18" charset="0"/>
                                            </a:rPr>
                                            <m:t>2</m:t>
                                          </m:r>
                                        </m:e>
                                        <m:sup>
                                          <m:r>
                                            <a:rPr lang="ro-RO" i="0">
                                              <a:latin typeface="Cambria Math" panose="02040503050406030204" pitchFamily="18" charset="0"/>
                                            </a:rPr>
                                            <m:t>2</m:t>
                                          </m:r>
                                        </m:sup>
                                      </m:sSup>
                                      <m:sSubSup>
                                        <m:sSubSupPr>
                                          <m:ctrlPr>
                                            <a:rPr lang="ro-RO" i="1">
                                              <a:solidFill>
                                                <a:srgbClr val="836967"/>
                                              </a:solidFill>
                                              <a:latin typeface="Cambria Math"/>
                                            </a:rPr>
                                          </m:ctrlPr>
                                        </m:sSubSupPr>
                                        <m:e>
                                          <m:r>
                                            <a:rPr lang="ro-RO" i="1">
                                              <a:latin typeface="Cambria Math" panose="02040503050406030204" pitchFamily="18" charset="0"/>
                                            </a:rPr>
                                            <m:t>𝐼</m:t>
                                          </m:r>
                                        </m:e>
                                        <m:sub>
                                          <m:r>
                                            <a:rPr lang="ro-RO" i="0">
                                              <a:latin typeface="Cambria Math" panose="02040503050406030204" pitchFamily="18" charset="0"/>
                                            </a:rPr>
                                            <m:t>1</m:t>
                                          </m:r>
                                        </m:sub>
                                        <m:sup>
                                          <m:r>
                                            <a:rPr lang="ro-RO" i="0">
                                              <a:latin typeface="Cambria Math" panose="02040503050406030204" pitchFamily="18" charset="0"/>
                                            </a:rPr>
                                            <m:t>3</m:t>
                                          </m:r>
                                        </m:sup>
                                      </m:sSubSup>
                                    </m:num>
                                    <m:den>
                                      <m:sSub>
                                        <m:sSubPr>
                                          <m:ctrlPr>
                                            <a:rPr lang="ro-RO" i="1">
                                              <a:solidFill>
                                                <a:srgbClr val="836967"/>
                                              </a:solidFill>
                                              <a:latin typeface="Cambria Math"/>
                                            </a:rPr>
                                          </m:ctrlPr>
                                        </m:sSubPr>
                                        <m:e>
                                          <m:r>
                                            <a:rPr lang="ro-RO" i="1">
                                              <a:latin typeface="Cambria Math" panose="02040503050406030204" pitchFamily="18" charset="0"/>
                                            </a:rPr>
                                            <m:t>𝐼</m:t>
                                          </m:r>
                                        </m:e>
                                        <m:sub>
                                          <m:r>
                                            <a:rPr lang="ro-RO" i="0">
                                              <a:latin typeface="Cambria Math" panose="02040503050406030204" pitchFamily="18" charset="0"/>
                                            </a:rPr>
                                            <m:t>2</m:t>
                                          </m:r>
                                        </m:sub>
                                      </m:sSub>
                                    </m:den>
                                  </m:f>
                                </m:e>
                              </m:d>
                            </m:e>
                            <m:sup>
                              <m:f>
                                <m:fPr>
                                  <m:ctrlPr>
                                    <a:rPr lang="ro-RO" i="1">
                                      <a:solidFill>
                                        <a:srgbClr val="836967"/>
                                      </a:solidFill>
                                      <a:latin typeface="Cambria Math"/>
                                    </a:rPr>
                                  </m:ctrlPr>
                                </m:fPr>
                                <m:num>
                                  <m:r>
                                    <a:rPr lang="ro-RO" i="0">
                                      <a:latin typeface="Cambria Math" panose="02040503050406030204" pitchFamily="18" charset="0"/>
                                    </a:rPr>
                                    <m:t>3</m:t>
                                  </m:r>
                                </m:num>
                                <m:den>
                                  <m:r>
                                    <a:rPr lang="ro-RO" i="0">
                                      <a:latin typeface="Cambria Math" panose="02040503050406030204" pitchFamily="18" charset="0"/>
                                    </a:rPr>
                                    <m:t>8</m:t>
                                  </m:r>
                                </m:den>
                              </m:f>
                            </m:sup>
                          </m:sSup>
                        </m:den>
                      </m:f>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h</m:t>
                          </m:r>
                        </m:e>
                        <m:sub>
                          <m:r>
                            <a:rPr lang="ro-RO" i="1">
                              <a:latin typeface="Cambria Math" panose="02040503050406030204" pitchFamily="18" charset="0"/>
                            </a:rPr>
                            <m:t>𝑒</m:t>
                          </m:r>
                        </m:sub>
                      </m:sSub>
                      <m:r>
                        <a:rPr lang="ro-RO" i="0">
                          <a:latin typeface="Cambria Math" panose="02040503050406030204" pitchFamily="18" charset="0"/>
                        </a:rPr>
                        <m:t>=</m:t>
                      </m:r>
                      <m:rad>
                        <m:radPr>
                          <m:ctrlPr>
                            <a:rPr lang="ro-RO" i="1">
                              <a:solidFill>
                                <a:srgbClr val="836967"/>
                              </a:solidFill>
                              <a:latin typeface="Cambria Math"/>
                            </a:rPr>
                          </m:ctrlPr>
                        </m:radPr>
                        <m:deg>
                          <m:r>
                            <a:rPr lang="ro-RO" i="0">
                              <a:latin typeface="Cambria Math" panose="02040503050406030204" pitchFamily="18" charset="0"/>
                            </a:rPr>
                            <m:t>8</m:t>
                          </m:r>
                        </m:deg>
                        <m:e>
                          <m:f>
                            <m:fPr>
                              <m:ctrlPr>
                                <a:rPr lang="ro-RO" i="1">
                                  <a:solidFill>
                                    <a:srgbClr val="836967"/>
                                  </a:solidFill>
                                  <a:latin typeface="Cambria Math"/>
                                </a:rPr>
                              </m:ctrlPr>
                            </m:fPr>
                            <m:num>
                              <m:r>
                                <a:rPr lang="ro-RO" i="0">
                                  <a:latin typeface="Cambria Math" panose="02040503050406030204" pitchFamily="18" charset="0"/>
                                </a:rPr>
                                <m:t>1</m:t>
                              </m:r>
                              <m:sSup>
                                <m:sSupPr>
                                  <m:ctrlPr>
                                    <a:rPr lang="ro-RO" i="1">
                                      <a:solidFill>
                                        <a:srgbClr val="836967"/>
                                      </a:solidFill>
                                      <a:latin typeface="Cambria Math"/>
                                    </a:rPr>
                                  </m:ctrlPr>
                                </m:sSupPr>
                                <m:e>
                                  <m:r>
                                    <a:rPr lang="ro-RO" i="0">
                                      <a:latin typeface="Cambria Math" panose="02040503050406030204" pitchFamily="18" charset="0"/>
                                    </a:rPr>
                                    <m:t>2</m:t>
                                  </m:r>
                                </m:e>
                                <m:sup>
                                  <m:r>
                                    <a:rPr lang="ro-RO" i="0">
                                      <a:latin typeface="Cambria Math" panose="02040503050406030204" pitchFamily="18" charset="0"/>
                                    </a:rPr>
                                    <m:t>2</m:t>
                                  </m:r>
                                </m:sup>
                              </m:sSup>
                              <m:sSubSup>
                                <m:sSubSupPr>
                                  <m:ctrlPr>
                                    <a:rPr lang="ro-RO" i="1">
                                      <a:solidFill>
                                        <a:srgbClr val="836967"/>
                                      </a:solidFill>
                                      <a:latin typeface="Cambria Math"/>
                                    </a:rPr>
                                  </m:ctrlPr>
                                </m:sSubSupPr>
                                <m:e>
                                  <m:r>
                                    <a:rPr lang="ro-RO" i="1">
                                      <a:latin typeface="Cambria Math" panose="02040503050406030204" pitchFamily="18" charset="0"/>
                                    </a:rPr>
                                    <m:t>𝐼</m:t>
                                  </m:r>
                                </m:e>
                                <m:sub>
                                  <m:r>
                                    <a:rPr lang="ro-RO" i="0">
                                      <a:latin typeface="Cambria Math" panose="02040503050406030204" pitchFamily="18" charset="0"/>
                                    </a:rPr>
                                    <m:t>1</m:t>
                                  </m:r>
                                </m:sub>
                                <m:sup>
                                  <m:r>
                                    <a:rPr lang="ro-RO" i="0">
                                      <a:latin typeface="Cambria Math" panose="02040503050406030204" pitchFamily="18" charset="0"/>
                                    </a:rPr>
                                    <m:t>3</m:t>
                                  </m:r>
                                </m:sup>
                              </m:sSubSup>
                            </m:num>
                            <m:den>
                              <m:sSub>
                                <m:sSubPr>
                                  <m:ctrlPr>
                                    <a:rPr lang="ro-RO" i="1">
                                      <a:solidFill>
                                        <a:srgbClr val="836967"/>
                                      </a:solidFill>
                                      <a:latin typeface="Cambria Math"/>
                                    </a:rPr>
                                  </m:ctrlPr>
                                </m:sSubPr>
                                <m:e>
                                  <m:r>
                                    <a:rPr lang="ro-RO" i="1">
                                      <a:latin typeface="Cambria Math" panose="02040503050406030204" pitchFamily="18" charset="0"/>
                                    </a:rPr>
                                    <m:t>𝐼</m:t>
                                  </m:r>
                                </m:e>
                                <m:sub>
                                  <m:r>
                                    <a:rPr lang="ro-RO" i="0">
                                      <a:latin typeface="Cambria Math" panose="02040503050406030204" pitchFamily="18" charset="0"/>
                                    </a:rPr>
                                    <m:t>2</m:t>
                                  </m:r>
                                </m:sub>
                              </m:sSub>
                            </m:den>
                          </m:f>
                        </m:e>
                      </m:rad>
                      <m:r>
                        <a:rPr lang="ro-RO" i="0">
                          <a:latin typeface="Cambria Math" panose="02040503050406030204" pitchFamily="18" charset="0"/>
                        </a:rPr>
                        <m:t>.</m:t>
                      </m:r>
                    </m:oMath>
                  </m:oMathPara>
                </a14:m>
                <a:endParaRPr lang="ro-RO" dirty="0"/>
              </a:p>
            </p:txBody>
          </p:sp>
        </mc:Choice>
        <mc:Fallback xmlns="">
          <p:sp>
            <p:nvSpPr>
              <p:cNvPr id="11" name="CasetăText 10">
                <a:extLst>
                  <a:ext uri="{FF2B5EF4-FFF2-40B4-BE49-F238E27FC236}">
                    <a16:creationId xmlns:a16="http://schemas.microsoft.com/office/drawing/2014/main" id="{F62ACDF9-DEB9-E6B2-125E-DB47CDAE486B}"/>
                  </a:ext>
                </a:extLst>
              </p:cNvPr>
              <p:cNvSpPr txBox="1">
                <a:spLocks noRot="1" noChangeAspect="1" noMove="1" noResize="1" noEditPoints="1" noAdjustHandles="1" noChangeArrowheads="1" noChangeShapeType="1" noTextEdit="1"/>
              </p:cNvSpPr>
              <p:nvPr/>
            </p:nvSpPr>
            <p:spPr>
              <a:xfrm>
                <a:off x="2951226" y="5304218"/>
                <a:ext cx="6094476" cy="1511952"/>
              </a:xfrm>
              <a:prstGeom prst="rect">
                <a:avLst/>
              </a:prstGeom>
              <a:blipFill>
                <a:blip r:embed="rId3"/>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4" name="CasetăText 13">
                <a:extLst>
                  <a:ext uri="{FF2B5EF4-FFF2-40B4-BE49-F238E27FC236}">
                    <a16:creationId xmlns:a16="http://schemas.microsoft.com/office/drawing/2014/main" xmlns="" id="{030D6AD6-8C13-1885-FDB9-7E528FA2266D}"/>
                  </a:ext>
                </a:extLst>
              </p:cNvPr>
              <p:cNvSpPr txBox="1"/>
              <p:nvPr/>
            </p:nvSpPr>
            <p:spPr>
              <a:xfrm>
                <a:off x="283457" y="4482355"/>
                <a:ext cx="11750045" cy="646331"/>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Dacă momentele de inerție principale ale unei suprafețe complexe sunt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b>
                    </m:sSub>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atunci dimensiunile dreptunghiului echivalent</a:t>
                </a: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sunt:</a:t>
                </a:r>
              </a:p>
            </p:txBody>
          </p:sp>
        </mc:Choice>
        <mc:Fallback xmlns="">
          <p:sp>
            <p:nvSpPr>
              <p:cNvPr id="14" name="CasetăText 13">
                <a:extLst>
                  <a:ext uri="{FF2B5EF4-FFF2-40B4-BE49-F238E27FC236}">
                    <a16:creationId xmlns:a16="http://schemas.microsoft.com/office/drawing/2014/main" id="{030D6AD6-8C13-1885-FDB9-7E528FA2266D}"/>
                  </a:ext>
                </a:extLst>
              </p:cNvPr>
              <p:cNvSpPr txBox="1">
                <a:spLocks noRot="1" noChangeAspect="1" noMove="1" noResize="1" noEditPoints="1" noAdjustHandles="1" noChangeArrowheads="1" noChangeShapeType="1" noTextEdit="1"/>
              </p:cNvSpPr>
              <p:nvPr/>
            </p:nvSpPr>
            <p:spPr>
              <a:xfrm>
                <a:off x="283457" y="4482355"/>
                <a:ext cx="11750045" cy="646331"/>
              </a:xfrm>
              <a:prstGeom prst="rect">
                <a:avLst/>
              </a:prstGeom>
              <a:blipFill>
                <a:blip r:embed="rId4"/>
                <a:stretch>
                  <a:fillRect l="-415" t="-4717" r="-415" b="-14151"/>
                </a:stretch>
              </a:blipFill>
            </p:spPr>
            <p:txBody>
              <a:bodyPr/>
              <a:lstStyle/>
              <a:p>
                <a:r>
                  <a:rPr lang="ro-RO">
                    <a:noFill/>
                  </a:rPr>
                  <a:t> </a:t>
                </a:r>
              </a:p>
            </p:txBody>
          </p:sp>
        </mc:Fallback>
      </mc:AlternateContent>
    </p:spTree>
    <p:extLst>
      <p:ext uri="{BB962C8B-B14F-4D97-AF65-F5344CB8AC3E}">
        <p14:creationId xmlns:p14="http://schemas.microsoft.com/office/powerpoint/2010/main" val="27067646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6" name="Titlu 3">
            <a:extLst>
              <a:ext uri="{FF2B5EF4-FFF2-40B4-BE49-F238E27FC236}">
                <a16:creationId xmlns:a16="http://schemas.microsoft.com/office/drawing/2014/main" xmlns="" id="{DE21EC3B-B8E2-8586-99BB-AE3BAC606B5C}"/>
              </a:ext>
            </a:extLst>
          </p:cNvPr>
          <p:cNvSpPr>
            <a:spLocks noGrp="1"/>
          </p:cNvSpPr>
          <p:nvPr>
            <p:ph type="title"/>
          </p:nvPr>
        </p:nvSpPr>
        <p:spPr>
          <a:xfrm>
            <a:off x="680200" y="235445"/>
            <a:ext cx="11129261" cy="1325563"/>
          </a:xfrm>
        </p:spPr>
        <p:txBody>
          <a:bodyPr>
            <a:normAutofit fontScale="90000"/>
          </a:bodyPr>
          <a:lstStyle/>
          <a:p>
            <a:r>
              <a:rPr lang="ro-RO" sz="2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ro-RO" sz="2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ro-RO" sz="2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ro-RO" sz="2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ro-RO" sz="1800" dirty="0">
                <a:effectLst/>
                <a:latin typeface="Arial" panose="020B0604020202020204" pitchFamily="34" charset="0"/>
                <a:ea typeface="Calibri" panose="020F0502020204030204" pitchFamily="34" charset="0"/>
                <a:cs typeface="Calibri" panose="020F0502020204030204" pitchFamily="34" charset="0"/>
              </a:rPr>
              <a:t>Caracteristicile geometrice statice și inerțiale pentru suprafețele nucleu central, grinda, stâlp central, stâlp marginal, stâlp de colț și tablier au fost determinate cu un program în cod Matlab. Forma geometriei direcțiile principale și dreptunghiul echivalent pentru aceste suprafețe sunt prezentate mai jos</a:t>
            </a:r>
            <a:r>
              <a:rPr lang="en-US" sz="1800" dirty="0">
                <a:effectLst/>
                <a:latin typeface="Arial" panose="020B0604020202020204" pitchFamily="34" charset="0"/>
                <a:ea typeface="Calibri" panose="020F0502020204030204" pitchFamily="34" charset="0"/>
                <a:cs typeface="Calibri" panose="020F0502020204030204" pitchFamily="34" charset="0"/>
              </a:rPr>
              <a:t>:</a:t>
            </a:r>
            <a:r>
              <a:rPr lang="ro-RO"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rPr>
              <a:t/>
            </a:r>
            <a:br>
              <a:rPr lang="ro-RO"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rPr>
            </a:br>
            <a:r>
              <a:rPr lang="ro-RO" sz="22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ro-RO" sz="22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ro-RO" sz="2000" b="1" dirty="0"/>
              <a:t/>
            </a:r>
            <a:br>
              <a:rPr lang="ro-RO" sz="2000" b="1" dirty="0"/>
            </a:br>
            <a:r>
              <a:rPr lang="ro-RO" sz="20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ro-RO" sz="20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ro-RO" sz="2000" dirty="0"/>
          </a:p>
        </p:txBody>
      </p:sp>
      <p:pic>
        <p:nvPicPr>
          <p:cNvPr id="2" name="Grafic 34">
            <a:extLst>
              <a:ext uri="{FF2B5EF4-FFF2-40B4-BE49-F238E27FC236}">
                <a16:creationId xmlns:a16="http://schemas.microsoft.com/office/drawing/2014/main" xmlns="" id="{ED75C978-39B8-7311-5B12-58C9571F8F02}"/>
              </a:ext>
            </a:extLst>
          </p:cNvPr>
          <p:cNvPicPr>
            <a:picLocks noChangeAspect="1"/>
          </p:cNvPicPr>
          <p:nvPr/>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472" t="7115" r="7395" b="4932"/>
          <a:stretch/>
        </p:blipFill>
        <p:spPr bwMode="auto">
          <a:xfrm>
            <a:off x="680201" y="1197894"/>
            <a:ext cx="3154110" cy="2415540"/>
          </a:xfrm>
          <a:prstGeom prst="rect">
            <a:avLst/>
          </a:prstGeom>
          <a:ln>
            <a:noFill/>
          </a:ln>
          <a:extLst>
            <a:ext uri="{53640926-AAD7-44D8-BBD7-CCE9431645EC}">
              <a14:shadowObscured xmlns:a14="http://schemas.microsoft.com/office/drawing/2010/main"/>
            </a:ext>
          </a:extLst>
        </p:spPr>
      </p:pic>
      <p:sp>
        <p:nvSpPr>
          <p:cNvPr id="4" name="CasetăText 3">
            <a:extLst>
              <a:ext uri="{FF2B5EF4-FFF2-40B4-BE49-F238E27FC236}">
                <a16:creationId xmlns:a16="http://schemas.microsoft.com/office/drawing/2014/main" xmlns="" id="{6D0A1DF0-FA1B-D491-947E-4621A014C9DD}"/>
              </a:ext>
            </a:extLst>
          </p:cNvPr>
          <p:cNvSpPr txBox="1"/>
          <p:nvPr/>
        </p:nvSpPr>
        <p:spPr>
          <a:xfrm>
            <a:off x="1383030" y="3578674"/>
            <a:ext cx="6094476" cy="369332"/>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cs typeface="Calibri" panose="020F0502020204030204" pitchFamily="34" charset="0"/>
              </a:rPr>
              <a:t>Nucleu central.</a:t>
            </a:r>
            <a:endParaRPr lang="ro-RO" dirty="0"/>
          </a:p>
        </p:txBody>
      </p:sp>
      <p:pic>
        <p:nvPicPr>
          <p:cNvPr id="5" name="Grafic 33">
            <a:extLst>
              <a:ext uri="{FF2B5EF4-FFF2-40B4-BE49-F238E27FC236}">
                <a16:creationId xmlns:a16="http://schemas.microsoft.com/office/drawing/2014/main" xmlns="" id="{7B9FA88F-F640-C465-E8CD-97641BDCC636}"/>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l="6025" t="6759" r="5760"/>
          <a:stretch/>
        </p:blipFill>
        <p:spPr bwMode="auto">
          <a:xfrm>
            <a:off x="4602260" y="1197894"/>
            <a:ext cx="3252334" cy="2450445"/>
          </a:xfrm>
          <a:prstGeom prst="rect">
            <a:avLst/>
          </a:prstGeom>
          <a:ln>
            <a:noFill/>
          </a:ln>
          <a:extLst>
            <a:ext uri="{53640926-AAD7-44D8-BBD7-CCE9431645EC}">
              <a14:shadowObscured xmlns:a14="http://schemas.microsoft.com/office/drawing/2010/main"/>
            </a:ext>
          </a:extLst>
        </p:spPr>
      </p:pic>
      <p:sp>
        <p:nvSpPr>
          <p:cNvPr id="9" name="CasetăText 8">
            <a:extLst>
              <a:ext uri="{FF2B5EF4-FFF2-40B4-BE49-F238E27FC236}">
                <a16:creationId xmlns:a16="http://schemas.microsoft.com/office/drawing/2014/main" xmlns="" id="{F2054F9E-7F3B-E20E-29CE-00A8064D0BF7}"/>
              </a:ext>
            </a:extLst>
          </p:cNvPr>
          <p:cNvSpPr txBox="1"/>
          <p:nvPr/>
        </p:nvSpPr>
        <p:spPr>
          <a:xfrm>
            <a:off x="5573503" y="3609777"/>
            <a:ext cx="6094476" cy="369332"/>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rPr>
              <a:t>Grindă.</a:t>
            </a:r>
            <a:endParaRPr lang="ro-RO" dirty="0"/>
          </a:p>
        </p:txBody>
      </p:sp>
      <p:pic>
        <p:nvPicPr>
          <p:cNvPr id="10" name="Grafic 37">
            <a:extLst>
              <a:ext uri="{FF2B5EF4-FFF2-40B4-BE49-F238E27FC236}">
                <a16:creationId xmlns:a16="http://schemas.microsoft.com/office/drawing/2014/main" xmlns="" id="{19738F87-9E37-9685-CEEA-DD2FC53777E8}"/>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2743" t="6572" r="4301"/>
          <a:stretch/>
        </p:blipFill>
        <p:spPr bwMode="auto">
          <a:xfrm>
            <a:off x="8622543" y="1197894"/>
            <a:ext cx="3186919" cy="2402106"/>
          </a:xfrm>
          <a:prstGeom prst="rect">
            <a:avLst/>
          </a:prstGeom>
          <a:ln>
            <a:noFill/>
          </a:ln>
          <a:extLst>
            <a:ext uri="{53640926-AAD7-44D8-BBD7-CCE9431645EC}">
              <a14:shadowObscured xmlns:a14="http://schemas.microsoft.com/office/drawing/2010/main"/>
            </a:ext>
          </a:extLst>
        </p:spPr>
      </p:pic>
      <p:sp>
        <p:nvSpPr>
          <p:cNvPr id="13" name="CasetăText 12">
            <a:extLst>
              <a:ext uri="{FF2B5EF4-FFF2-40B4-BE49-F238E27FC236}">
                <a16:creationId xmlns:a16="http://schemas.microsoft.com/office/drawing/2014/main" xmlns="" id="{27BB3918-60D1-975D-186A-8D5A7691F4B0}"/>
              </a:ext>
            </a:extLst>
          </p:cNvPr>
          <p:cNvSpPr txBox="1"/>
          <p:nvPr/>
        </p:nvSpPr>
        <p:spPr>
          <a:xfrm>
            <a:off x="9417237" y="3637363"/>
            <a:ext cx="6094476" cy="369332"/>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rPr>
              <a:t>Stâlp central.</a:t>
            </a:r>
            <a:endParaRPr lang="ro-RO" dirty="0"/>
          </a:p>
        </p:txBody>
      </p:sp>
      <p:sp>
        <p:nvSpPr>
          <p:cNvPr id="17" name="CasetăText 16">
            <a:extLst>
              <a:ext uri="{FF2B5EF4-FFF2-40B4-BE49-F238E27FC236}">
                <a16:creationId xmlns:a16="http://schemas.microsoft.com/office/drawing/2014/main" xmlns="" id="{9AD0D598-F66B-7BE4-935F-DC11E9281AE0}"/>
              </a:ext>
            </a:extLst>
          </p:cNvPr>
          <p:cNvSpPr txBox="1"/>
          <p:nvPr/>
        </p:nvSpPr>
        <p:spPr>
          <a:xfrm>
            <a:off x="1383030" y="6363546"/>
            <a:ext cx="7757962" cy="369332"/>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rPr>
              <a:t>Stâlp marginal.</a:t>
            </a:r>
            <a:endParaRPr lang="ro-RO" dirty="0"/>
          </a:p>
        </p:txBody>
      </p:sp>
      <p:pic>
        <p:nvPicPr>
          <p:cNvPr id="18" name="Grafic 39">
            <a:extLst>
              <a:ext uri="{FF2B5EF4-FFF2-40B4-BE49-F238E27FC236}">
                <a16:creationId xmlns:a16="http://schemas.microsoft.com/office/drawing/2014/main" xmlns="" id="{892CE403-0D8B-C6FA-60D4-EF4DF332DA4F}"/>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3134" t="6575" r="4011"/>
          <a:stretch/>
        </p:blipFill>
        <p:spPr bwMode="auto">
          <a:xfrm>
            <a:off x="4602260" y="3948006"/>
            <a:ext cx="3252334" cy="2454046"/>
          </a:xfrm>
          <a:prstGeom prst="rect">
            <a:avLst/>
          </a:prstGeom>
          <a:ln>
            <a:noFill/>
          </a:ln>
          <a:extLst>
            <a:ext uri="{53640926-AAD7-44D8-BBD7-CCE9431645EC}">
              <a14:shadowObscured xmlns:a14="http://schemas.microsoft.com/office/drawing/2010/main"/>
            </a:ext>
          </a:extLst>
        </p:spPr>
      </p:pic>
      <p:pic>
        <p:nvPicPr>
          <p:cNvPr id="19" name="Grafic 40">
            <a:extLst>
              <a:ext uri="{FF2B5EF4-FFF2-40B4-BE49-F238E27FC236}">
                <a16:creationId xmlns:a16="http://schemas.microsoft.com/office/drawing/2014/main" xmlns="" id="{FA25CB3E-9E51-2392-63CC-D0AB129C594E}"/>
              </a:ext>
            </a:extLst>
          </p:cNvPr>
          <p:cNvPicPr>
            <a:picLocks noChangeAspect="1"/>
          </p:cNvPicPr>
          <p:nvPr/>
        </p:nvPicPr>
        <p:blipFill rotWithShape="1">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l="8907" t="7201" r="10195"/>
          <a:stretch/>
        </p:blipFill>
        <p:spPr bwMode="auto">
          <a:xfrm>
            <a:off x="8620742" y="3988886"/>
            <a:ext cx="3047238" cy="2395990"/>
          </a:xfrm>
          <a:prstGeom prst="rect">
            <a:avLst/>
          </a:prstGeom>
          <a:ln>
            <a:noFill/>
          </a:ln>
          <a:extLst>
            <a:ext uri="{53640926-AAD7-44D8-BBD7-CCE9431645EC}">
              <a14:shadowObscured xmlns:a14="http://schemas.microsoft.com/office/drawing/2010/main"/>
            </a:ext>
          </a:extLst>
        </p:spPr>
      </p:pic>
      <p:pic>
        <p:nvPicPr>
          <p:cNvPr id="20" name="Grafic 38">
            <a:extLst>
              <a:ext uri="{FF2B5EF4-FFF2-40B4-BE49-F238E27FC236}">
                <a16:creationId xmlns:a16="http://schemas.microsoft.com/office/drawing/2014/main" xmlns="" id="{8F942357-70C9-7698-6F4C-EA833922DACF}"/>
              </a:ext>
            </a:extLst>
          </p:cNvPr>
          <p:cNvPicPr>
            <a:picLocks noChangeAspect="1"/>
          </p:cNvPicPr>
          <p:nvPr/>
        </p:nvPicPr>
        <p:blipFill rotWithShape="1">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l="1980" t="6430" r="4917"/>
          <a:stretch/>
        </p:blipFill>
        <p:spPr bwMode="auto">
          <a:xfrm>
            <a:off x="680201" y="3948006"/>
            <a:ext cx="3252334" cy="2451928"/>
          </a:xfrm>
          <a:prstGeom prst="rect">
            <a:avLst/>
          </a:prstGeom>
          <a:ln>
            <a:noFill/>
          </a:ln>
          <a:extLst>
            <a:ext uri="{53640926-AAD7-44D8-BBD7-CCE9431645EC}">
              <a14:shadowObscured xmlns:a14="http://schemas.microsoft.com/office/drawing/2010/main"/>
            </a:ext>
          </a:extLst>
        </p:spPr>
      </p:pic>
      <p:sp>
        <p:nvSpPr>
          <p:cNvPr id="22" name="CasetăText 21">
            <a:extLst>
              <a:ext uri="{FF2B5EF4-FFF2-40B4-BE49-F238E27FC236}">
                <a16:creationId xmlns:a16="http://schemas.microsoft.com/office/drawing/2014/main" xmlns="" id="{7C1004F2-1902-089B-19DB-E74B2586086D}"/>
              </a:ext>
            </a:extLst>
          </p:cNvPr>
          <p:cNvSpPr txBox="1"/>
          <p:nvPr/>
        </p:nvSpPr>
        <p:spPr>
          <a:xfrm>
            <a:off x="5573503" y="6374211"/>
            <a:ext cx="7757962" cy="369332"/>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rPr>
              <a:t>Stâlp de colț.</a:t>
            </a:r>
            <a:endParaRPr lang="ro-RO" dirty="0"/>
          </a:p>
        </p:txBody>
      </p:sp>
      <p:sp>
        <p:nvSpPr>
          <p:cNvPr id="24" name="CasetăText 23">
            <a:extLst>
              <a:ext uri="{FF2B5EF4-FFF2-40B4-BE49-F238E27FC236}">
                <a16:creationId xmlns:a16="http://schemas.microsoft.com/office/drawing/2014/main" xmlns="" id="{E28F32CD-E44E-2EC5-D086-BEF0014FA0ED}"/>
              </a:ext>
            </a:extLst>
          </p:cNvPr>
          <p:cNvSpPr txBox="1"/>
          <p:nvPr/>
        </p:nvSpPr>
        <p:spPr>
          <a:xfrm>
            <a:off x="9763976" y="6363546"/>
            <a:ext cx="7757962" cy="369332"/>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rPr>
              <a:t>Tablier.</a:t>
            </a:r>
            <a:endParaRPr lang="ro-RO" dirty="0"/>
          </a:p>
        </p:txBody>
      </p:sp>
    </p:spTree>
    <p:extLst>
      <p:ext uri="{BB962C8B-B14F-4D97-AF65-F5344CB8AC3E}">
        <p14:creationId xmlns:p14="http://schemas.microsoft.com/office/powerpoint/2010/main" val="26203300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CasetăText 1">
            <a:extLst>
              <a:ext uri="{FF2B5EF4-FFF2-40B4-BE49-F238E27FC236}">
                <a16:creationId xmlns:a16="http://schemas.microsoft.com/office/drawing/2014/main" xmlns="" id="{F9D0F1C9-262C-E714-69B1-D9871C0AC38B}"/>
              </a:ext>
            </a:extLst>
          </p:cNvPr>
          <p:cNvSpPr txBox="1"/>
          <p:nvPr/>
        </p:nvSpPr>
        <p:spPr>
          <a:xfrm>
            <a:off x="443484" y="911644"/>
            <a:ext cx="11305032" cy="5311711"/>
          </a:xfrm>
          <a:prstGeom prst="rect">
            <a:avLst/>
          </a:prstGeom>
          <a:noFill/>
        </p:spPr>
        <p:txBody>
          <a:bodyPr wrap="square">
            <a:spAutoFit/>
          </a:bodyPr>
          <a:lstStyle/>
          <a:p>
            <a:pPr algn="just">
              <a:lnSpc>
                <a:spcPts val="1200"/>
              </a:lnSpc>
              <a:spcBef>
                <a:spcPts val="800"/>
              </a:spcBef>
              <a:spcAft>
                <a:spcPts val="800"/>
              </a:spcAft>
            </a:pPr>
            <a:r>
              <a:rPr lang="ro-RO"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rPr>
              <a:t>Rezultatele și concluzii:</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Algoritmul numeric pentru calculul caracteristicilor geometrice masice și inerțiale ale suprafețelor complexe are un grad mare de generalitate, aplicându-se pentru orice tip de suprafață. În cazul în care suprafața este delimitată de frontiere tip linii drepte, atunci rezultatele sunt exacte. În cazul suprafețelor complexe cu frontierele de tip linii curbe, rezultatele depind de numărul elementelor finite triunghiulare, în care este discretizată structura. Algoritmul este validat prin rezultatele teoretice obținute în cazul suprafețelor având formă dreptunghiulară și triunghiulară.</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Echivalarea momentelor de inerție ale unei suprafețe complexe cu momentele de inerție ale unui dreptunghi axele principale de inerție orientate după direcțiile principale de inerție a suprafeței complexe, se poate utiliza pentru echivalarea rigidității laterale a elementelor verticale de rezistență a unei structuri civile. Acest rezultat a fost utilizat în capitolul 1 al acestei lucrări, care tratează eliminarea torsiunii generale structurilor civile; </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Deoarece metoda Monte Carlo este o metodă probabilistică rezultă că valorile rezultate în urma calculării componentelor tensorului de inerție au un caracter probabilistic;</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Metoda Monte Carlo se poate utiliza pentru calculul tensorului de inerție în cazul suprafețelor complexe, sau pentru validarea calculului numeric al tensorului de inerție al suprafeței respective. </a:t>
            </a:r>
          </a:p>
        </p:txBody>
      </p:sp>
    </p:spTree>
    <p:extLst>
      <p:ext uri="{BB962C8B-B14F-4D97-AF65-F5344CB8AC3E}">
        <p14:creationId xmlns:p14="http://schemas.microsoft.com/office/powerpoint/2010/main" val="20693489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CasetăText 1">
            <a:extLst>
              <a:ext uri="{FF2B5EF4-FFF2-40B4-BE49-F238E27FC236}">
                <a16:creationId xmlns:a16="http://schemas.microsoft.com/office/drawing/2014/main" xmlns="" id="{585C5EB7-858E-04FE-58CB-39DF835FC634}"/>
              </a:ext>
            </a:extLst>
          </p:cNvPr>
          <p:cNvSpPr txBox="1"/>
          <p:nvPr/>
        </p:nvSpPr>
        <p:spPr>
          <a:xfrm>
            <a:off x="484632" y="795609"/>
            <a:ext cx="11018520" cy="5401479"/>
          </a:xfrm>
          <a:prstGeom prst="rect">
            <a:avLst/>
          </a:prstGeom>
          <a:noFill/>
        </p:spPr>
        <p:txBody>
          <a:bodyPr wrap="square">
            <a:spAutoFit/>
          </a:bodyPr>
          <a:lstStyle/>
          <a:p>
            <a:pPr indent="180340" algn="just">
              <a:spcBef>
                <a:spcPts val="900"/>
              </a:spcBef>
              <a:spcAft>
                <a:spcPts val="900"/>
              </a:spcAft>
            </a:pPr>
            <a:r>
              <a:rPr lang="ro-RO" sz="1800" b="1"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Principalele contribuții ale autorului  în cadrul acestui capitol sunt:</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Dezvoltarea unei metode numerice generale de determinarea a caracteristicilor geometrice, masice și inerțiale pentru suprafețe cu configurație complexă. Pentru această metodă a fost realizat un algoritm de calcul care a fost implementat în programul Matlab.</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Programele de calcul a caracteristicilor geometrice masice și inerțiale ale suprafețelor plane complexe, au fost validate analitic și au fost testate în cazul unor suprafețe cu geometrie complexă.</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Realizarea unui algoritm de calcul pentru echivalarea momentelor de inerție ale unei suprafețe plane cu configurație complexă, cu momentele de inerție ale unui dreptunghi care are axele principale de inerție orientate după direcțiile principale ale suprafeței plane cu configurație complexă. Această echivalare se utilizează la modelul matematic prezentat în capitolul 1.</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Implementarea în programul Matlab a unui algoritm pentru calcul  pentru tensorul momentelor de inerție pentru un sistem de n mase concentrate situate în același plan. </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Dezvoltarea unui algoritm de calcul pentru tensorul de inerție al suprafețelor plane cu configurație complexă cu metoda probabilistică Monte Carlo. Acest algoritm a fost implementat în programul Matlab și validat în cazul suprafețelor simple care au soluții analitice.</a:t>
            </a:r>
          </a:p>
        </p:txBody>
      </p:sp>
    </p:spTree>
    <p:extLst>
      <p:ext uri="{BB962C8B-B14F-4D97-AF65-F5344CB8AC3E}">
        <p14:creationId xmlns:p14="http://schemas.microsoft.com/office/powerpoint/2010/main" val="15553357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5" name="CasetăText 4">
            <a:extLst>
              <a:ext uri="{FF2B5EF4-FFF2-40B4-BE49-F238E27FC236}">
                <a16:creationId xmlns:a16="http://schemas.microsoft.com/office/drawing/2014/main" xmlns="" id="{8A2C2480-C750-53B5-504D-E01F90131124}"/>
              </a:ext>
            </a:extLst>
          </p:cNvPr>
          <p:cNvSpPr txBox="1"/>
          <p:nvPr/>
        </p:nvSpPr>
        <p:spPr>
          <a:xfrm>
            <a:off x="678942" y="855071"/>
            <a:ext cx="11080242" cy="1200329"/>
          </a:xfrm>
          <a:prstGeom prst="rect">
            <a:avLst/>
          </a:prstGeom>
          <a:noFill/>
        </p:spPr>
        <p:txBody>
          <a:bodyPr wrap="square">
            <a:spAutoFit/>
          </a:bodyPr>
          <a:lstStyle/>
          <a:p>
            <a:r>
              <a:rPr lang="ro-RO"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Studiul algoritmilor numerici și algoritmilor probabilistici tip Monte Carlo pentru determinarea volumului, masei, momentelor statice, centrului de masă și tensorului de inerție al maselor pentru corpuri cu configurație complexă</a:t>
            </a: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endParaRPr lang="ro-RO"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ro-RO" dirty="0"/>
          </a:p>
        </p:txBody>
      </p:sp>
      <p:sp>
        <p:nvSpPr>
          <p:cNvPr id="7" name="CasetăText 6">
            <a:extLst>
              <a:ext uri="{FF2B5EF4-FFF2-40B4-BE49-F238E27FC236}">
                <a16:creationId xmlns:a16="http://schemas.microsoft.com/office/drawing/2014/main" xmlns="" id="{E7453852-00B6-34D7-B7A5-3F408111704C}"/>
              </a:ext>
            </a:extLst>
          </p:cNvPr>
          <p:cNvSpPr txBox="1"/>
          <p:nvPr/>
        </p:nvSpPr>
        <p:spPr>
          <a:xfrm>
            <a:off x="678942" y="2595985"/>
            <a:ext cx="10834116" cy="2308324"/>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Cambria" panose="02040503050406030204" pitchFamily="18" charset="0"/>
                <a:cs typeface="Times New Roman" panose="02020603050405020304" pitchFamily="18" charset="0"/>
              </a:rPr>
              <a:t>Atât în cazul vibrațiilor corpurilor când se determină modurile de vibrație și valorile proprii cât și în analiza dinamică când se determină legile de mișcare în deplasare, viteză și accelerație când se cunoaște sistemul de forțe care acționează asupra corpului sau se cunoaște sistemul de forțe și se determină legile de mișcare în deplasare, viteză și accelerație, este necesară determinarea matricei de inerție mecanică a corpurilor. Datorita proceselor de optimizare corpurile solid rigide cât și corpurile solid deformabile tridimensionale au configurați geometrice complexe. De aceea în continuare sunt prezentați algoritmi numerici și probabilistici care determină matricea de inerție mecanică în cazul corpurilor tridimensionale cu configurație complexă.</a:t>
            </a:r>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88218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xmlns="" id="{11EBC183-F507-EE58-B9AC-27F3822EAA9D}"/>
              </a:ext>
            </a:extLst>
          </p:cNvPr>
          <p:cNvSpPr>
            <a:spLocks noGrp="1"/>
          </p:cNvSpPr>
          <p:nvPr>
            <p:ph type="title"/>
          </p:nvPr>
        </p:nvSpPr>
        <p:spPr>
          <a:xfrm>
            <a:off x="838200" y="1027522"/>
            <a:ext cx="10515600" cy="5147034"/>
          </a:xfrm>
        </p:spPr>
        <p:txBody>
          <a:bodyPr>
            <a:normAutofit fontScale="90000"/>
          </a:bodyPr>
          <a:lstStyle/>
          <a:p>
            <a:r>
              <a:rPr lang="en-US" sz="2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ro-RO" sz="24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Capitole lucrare abilitare:</a:t>
            </a:r>
            <a:r>
              <a:rPr lang="en-US" sz="24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4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ro-RO" sz="24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ro-RO" sz="24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ro-RO" sz="24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C</a:t>
            </a:r>
            <a:r>
              <a:rPr lang="ro-RO"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1.Metodă generală de reducere a torsiunii generale a structurilor multietajate cu conlucrare spațiala prin intermediul planșeelor.</a:t>
            </a:r>
            <a:r>
              <a:rPr lang="en-US"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ro-RO"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ro-RO"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ro-RO"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C2.Studiul algoritmilor numerici și algoritmilor probabilistici tip Monte Carlo pentru determinarea ariei, momentelor statice, centrului de masă și tensorului de inerție pentru suprafețe plane complexe.</a:t>
            </a:r>
            <a:r>
              <a:rPr lang="en-US"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ro-RO"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ro-RO"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ro-RO"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C3. Studiul algoritmilor numerici și algoritmilor probabilistici tip Monte Carlo pentru determinarea volumului, masei, momentelor statice, centrului de masă și tensorului de inerție al maselor pentru corpuri cu configurație complexă.</a:t>
            </a:r>
            <a:r>
              <a:rPr lang="en-US"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ro-RO"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ro-RO"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ro-RO"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C4.Creșterea forței critice de pierdere a stabilității în cazul barelor drepte cu secțiune variabilă în trepte.</a:t>
            </a:r>
            <a:r>
              <a:rPr lang="en-US"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ro-RO"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ro-RO"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ro-RO" sz="2200" b="1" i="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C5. Realizări științifice, didactice și profesionale. Plan de evoluție și dezvoltare a carierei.</a:t>
            </a:r>
            <a:r>
              <a:rPr lang="en-US" sz="2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400" b="1" dirty="0">
                <a:effectLst>
                  <a:outerShdw blurRad="38100" dist="38100" dir="2700000" algn="tl">
                    <a:srgbClr val="000000">
                      <a:alpha val="43137"/>
                    </a:srgbClr>
                  </a:outerShdw>
                </a:effectLst>
              </a:rPr>
              <a:t/>
            </a:r>
            <a:br>
              <a:rPr lang="en-US" sz="2400" b="1" dirty="0">
                <a:effectLst>
                  <a:outerShdw blurRad="38100" dist="38100" dir="2700000" algn="tl">
                    <a:srgbClr val="000000">
                      <a:alpha val="43137"/>
                    </a:srgbClr>
                  </a:outerShdw>
                </a:effectLst>
              </a:rPr>
            </a:br>
            <a:endParaRPr lang="ro-RO" sz="2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013921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4" name="CasetăText 3">
            <a:extLst>
              <a:ext uri="{FF2B5EF4-FFF2-40B4-BE49-F238E27FC236}">
                <a16:creationId xmlns:a16="http://schemas.microsoft.com/office/drawing/2014/main" xmlns="" id="{C543CB77-C090-DEE2-29C2-8DFDBE20E817}"/>
              </a:ext>
            </a:extLst>
          </p:cNvPr>
          <p:cNvSpPr txBox="1"/>
          <p:nvPr/>
        </p:nvSpPr>
        <p:spPr>
          <a:xfrm>
            <a:off x="132206" y="324992"/>
            <a:ext cx="11927587" cy="1200329"/>
          </a:xfrm>
          <a:prstGeom prst="rect">
            <a:avLst/>
          </a:prstGeom>
          <a:noFill/>
        </p:spPr>
        <p:txBody>
          <a:bodyPr wrap="square">
            <a:spAutoFit/>
          </a:bodyPr>
          <a:lstStyle/>
          <a:p>
            <a:r>
              <a:rPr lang="ro-RO"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C3.Determinarea caracteristicilor geometrice și statice ale unui tetraedru prin transformarea afină de coordonate pentru un tetraedru oarecare</a:t>
            </a: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ro-RO"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p>
          <a:p>
            <a:endParaRPr lang="ro-RO"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ro-RO" dirty="0"/>
          </a:p>
        </p:txBody>
      </p:sp>
      <p:pic>
        <p:nvPicPr>
          <p:cNvPr id="5" name="Imagine 4">
            <a:extLst>
              <a:ext uri="{FF2B5EF4-FFF2-40B4-BE49-F238E27FC236}">
                <a16:creationId xmlns:a16="http://schemas.microsoft.com/office/drawing/2014/main" xmlns="" id="{B2CD4D4D-F2AE-A464-4D42-D3BC807CAB4E}"/>
              </a:ext>
            </a:extLst>
          </p:cNvPr>
          <p:cNvPicPr>
            <a:picLocks noChangeAspect="1"/>
          </p:cNvPicPr>
          <p:nvPr/>
        </p:nvPicPr>
        <p:blipFill rotWithShape="1">
          <a:blip r:embed="rId2">
            <a:extLst>
              <a:ext uri="{28A0092B-C50C-407E-A947-70E740481C1C}">
                <a14:useLocalDpi xmlns:a14="http://schemas.microsoft.com/office/drawing/2010/main" val="0"/>
              </a:ext>
            </a:extLst>
          </a:blip>
          <a:srcRect l="8373" t="47057" r="8662" b="6519"/>
          <a:stretch/>
        </p:blipFill>
        <p:spPr bwMode="auto">
          <a:xfrm>
            <a:off x="132206" y="1016382"/>
            <a:ext cx="6954394" cy="3068566"/>
          </a:xfrm>
          <a:prstGeom prst="rect">
            <a:avLst/>
          </a:prstGeom>
          <a:ln>
            <a:noFill/>
          </a:ln>
          <a:extLst>
            <a:ext uri="{53640926-AAD7-44D8-BBD7-CCE9431645EC}">
              <a14:shadowObscured xmlns:a14="http://schemas.microsoft.com/office/drawing/2010/main"/>
            </a:ext>
          </a:extLst>
        </p:spPr>
      </p:pic>
      <mc:AlternateContent xmlns:mc="http://schemas.openxmlformats.org/markup-compatibility/2006" xmlns:a14="http://schemas.microsoft.com/office/drawing/2010/main">
        <mc:Choice Requires="a14">
          <p:sp>
            <p:nvSpPr>
              <p:cNvPr id="7" name="CasetăText 6">
                <a:extLst>
                  <a:ext uri="{FF2B5EF4-FFF2-40B4-BE49-F238E27FC236}">
                    <a16:creationId xmlns:a16="http://schemas.microsoft.com/office/drawing/2014/main" xmlns="" id="{7DEC5207-DF2B-C33A-A250-BE2CC19DF450}"/>
                  </a:ext>
                </a:extLst>
              </p:cNvPr>
              <p:cNvSpPr txBox="1"/>
              <p:nvPr/>
            </p:nvSpPr>
            <p:spPr>
              <a:xfrm>
                <a:off x="6605778" y="2531652"/>
                <a:ext cx="6094476" cy="111799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ro-RO" i="1" smtClean="0">
                              <a:solidFill>
                                <a:srgbClr val="836967"/>
                              </a:solidFill>
                              <a:latin typeface="Cambria Math"/>
                            </a:rPr>
                          </m:ctrlPr>
                        </m:dPr>
                        <m:e>
                          <m:m>
                            <m:mPr>
                              <m:plcHide m:val="on"/>
                              <m:mcs>
                                <m:mc>
                                  <m:mcPr>
                                    <m:count m:val="1"/>
                                    <m:mcJc m:val="center"/>
                                  </m:mcPr>
                                </m:mc>
                              </m:mcs>
                              <m:ctrlPr>
                                <a:rPr lang="ro-RO" i="1">
                                  <a:solidFill>
                                    <a:srgbClr val="836967"/>
                                  </a:solidFill>
                                  <a:latin typeface="Cambria Math"/>
                                </a:rPr>
                              </m:ctrlPr>
                            </m:mPr>
                            <m:mr>
                              <m:e>
                                <m:r>
                                  <a:rPr lang="ro-RO" i="1">
                                    <a:latin typeface="Cambria Math" panose="02040503050406030204" pitchFamily="18" charset="0"/>
                                  </a:rPr>
                                  <m:t>𝑥</m:t>
                                </m:r>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1</m:t>
                                    </m:r>
                                  </m:sub>
                                </m:sSub>
                                <m:r>
                                  <a:rPr lang="ro-RO" i="0">
                                    <a:latin typeface="Cambria Math" panose="02040503050406030204" pitchFamily="18" charset="0"/>
                                  </a:rPr>
                                  <m:t>+</m:t>
                                </m:r>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2</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1</m:t>
                                        </m:r>
                                      </m:sub>
                                    </m:sSub>
                                  </m:e>
                                </m:d>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0">
                                    <a:latin typeface="Cambria Math" panose="02040503050406030204" pitchFamily="18" charset="0"/>
                                  </a:rPr>
                                  <m:t>+</m:t>
                                </m:r>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3</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1</m:t>
                                        </m:r>
                                      </m:sub>
                                    </m:sSub>
                                  </m:e>
                                </m:d>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r>
                                  <a:rPr lang="ro-RO" i="0">
                                    <a:latin typeface="Cambria Math" panose="02040503050406030204" pitchFamily="18" charset="0"/>
                                  </a:rPr>
                                  <m:t>+</m:t>
                                </m:r>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4</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1</m:t>
                                        </m:r>
                                      </m:sub>
                                    </m:sSub>
                                  </m:e>
                                </m:d>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𝑛</m:t>
                                    </m:r>
                                  </m:sub>
                                </m:sSub>
                              </m:e>
                            </m:mr>
                            <m:mr>
                              <m:e>
                                <m:r>
                                  <a:rPr lang="ro-RO" i="1">
                                    <a:latin typeface="Cambria Math" panose="02040503050406030204" pitchFamily="18" charset="0"/>
                                  </a:rPr>
                                  <m:t>𝑦</m:t>
                                </m:r>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1</m:t>
                                    </m:r>
                                  </m:sub>
                                </m:sSub>
                                <m:r>
                                  <a:rPr lang="ro-RO" i="0">
                                    <a:latin typeface="Cambria Math" panose="02040503050406030204" pitchFamily="18" charset="0"/>
                                  </a:rPr>
                                  <m:t>+</m:t>
                                </m:r>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2</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1</m:t>
                                        </m:r>
                                      </m:sub>
                                    </m:sSub>
                                  </m:e>
                                </m:d>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0">
                                    <a:latin typeface="Cambria Math" panose="02040503050406030204" pitchFamily="18" charset="0"/>
                                  </a:rPr>
                                  <m:t>+</m:t>
                                </m:r>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3</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1</m:t>
                                        </m:r>
                                      </m:sub>
                                    </m:sSub>
                                  </m:e>
                                </m:d>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r>
                                  <a:rPr lang="ro-RO" i="0">
                                    <a:latin typeface="Cambria Math" panose="02040503050406030204" pitchFamily="18" charset="0"/>
                                  </a:rPr>
                                  <m:t>+</m:t>
                                </m:r>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4</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1</m:t>
                                        </m:r>
                                      </m:sub>
                                    </m:sSub>
                                  </m:e>
                                </m:d>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𝑛</m:t>
                                    </m:r>
                                  </m:sub>
                                </m:sSub>
                              </m:e>
                            </m:mr>
                            <m:mr>
                              <m:e>
                                <m:r>
                                  <a:rPr lang="ro-RO" i="1">
                                    <a:latin typeface="Cambria Math" panose="02040503050406030204" pitchFamily="18" charset="0"/>
                                  </a:rPr>
                                  <m:t>𝑧</m:t>
                                </m:r>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1</m:t>
                                    </m:r>
                                  </m:sub>
                                </m:sSub>
                                <m:r>
                                  <a:rPr lang="ro-RO" i="0">
                                    <a:latin typeface="Cambria Math" panose="02040503050406030204" pitchFamily="18" charset="0"/>
                                  </a:rPr>
                                  <m:t>+</m:t>
                                </m:r>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2</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1</m:t>
                                        </m:r>
                                      </m:sub>
                                    </m:sSub>
                                  </m:e>
                                </m:d>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0">
                                    <a:latin typeface="Cambria Math" panose="02040503050406030204" pitchFamily="18" charset="0"/>
                                  </a:rPr>
                                  <m:t>+</m:t>
                                </m:r>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3</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1</m:t>
                                        </m:r>
                                      </m:sub>
                                    </m:sSub>
                                  </m:e>
                                </m:d>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r>
                                  <a:rPr lang="ro-RO" i="0">
                                    <a:latin typeface="Cambria Math" panose="02040503050406030204" pitchFamily="18" charset="0"/>
                                  </a:rPr>
                                  <m:t>+</m:t>
                                </m:r>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4</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1</m:t>
                                        </m:r>
                                      </m:sub>
                                    </m:sSub>
                                  </m:e>
                                </m:d>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𝑛</m:t>
                                    </m:r>
                                  </m:sub>
                                </m:sSub>
                              </m:e>
                            </m:mr>
                          </m:m>
                        </m:e>
                      </m:d>
                    </m:oMath>
                  </m:oMathPara>
                </a14:m>
                <a:endParaRPr lang="ro-RO" dirty="0"/>
              </a:p>
            </p:txBody>
          </p:sp>
        </mc:Choice>
        <mc:Fallback xmlns="">
          <p:sp>
            <p:nvSpPr>
              <p:cNvPr id="7" name="CasetăText 6">
                <a:extLst>
                  <a:ext uri="{FF2B5EF4-FFF2-40B4-BE49-F238E27FC236}">
                    <a16:creationId xmlns:a16="http://schemas.microsoft.com/office/drawing/2014/main" id="{7DEC5207-DF2B-C33A-A250-BE2CC19DF450}"/>
                  </a:ext>
                </a:extLst>
              </p:cNvPr>
              <p:cNvSpPr txBox="1">
                <a:spLocks noRot="1" noChangeAspect="1" noMove="1" noResize="1" noEditPoints="1" noAdjustHandles="1" noChangeArrowheads="1" noChangeShapeType="1" noTextEdit="1"/>
              </p:cNvSpPr>
              <p:nvPr/>
            </p:nvSpPr>
            <p:spPr>
              <a:xfrm>
                <a:off x="6605778" y="2531652"/>
                <a:ext cx="6094476" cy="1117998"/>
              </a:xfrm>
              <a:prstGeom prst="rect">
                <a:avLst/>
              </a:prstGeom>
              <a:blipFill>
                <a:blip r:embed="rId3"/>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9" name="CasetăText 8">
                <a:extLst>
                  <a:ext uri="{FF2B5EF4-FFF2-40B4-BE49-F238E27FC236}">
                    <a16:creationId xmlns:a16="http://schemas.microsoft.com/office/drawing/2014/main" xmlns="" id="{A10A7938-33E0-8C8C-AE63-BC6CE3E179F0}"/>
                  </a:ext>
                </a:extLst>
              </p:cNvPr>
              <p:cNvSpPr txBox="1"/>
              <p:nvPr/>
            </p:nvSpPr>
            <p:spPr>
              <a:xfrm>
                <a:off x="7086600" y="1357004"/>
                <a:ext cx="5046346" cy="923330"/>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Relațiile de transformare a coordonatelor din sistemul de referință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𝑂𝑥𝑦𝑧</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în sistemul de referință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𝑂</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sunt:</a:t>
                </a:r>
              </a:p>
            </p:txBody>
          </p:sp>
        </mc:Choice>
        <mc:Fallback xmlns="">
          <p:sp>
            <p:nvSpPr>
              <p:cNvPr id="9" name="CasetăText 8">
                <a:extLst>
                  <a:ext uri="{FF2B5EF4-FFF2-40B4-BE49-F238E27FC236}">
                    <a16:creationId xmlns:a16="http://schemas.microsoft.com/office/drawing/2014/main" id="{A10A7938-33E0-8C8C-AE63-BC6CE3E179F0}"/>
                  </a:ext>
                </a:extLst>
              </p:cNvPr>
              <p:cNvSpPr txBox="1">
                <a:spLocks noRot="1" noChangeAspect="1" noMove="1" noResize="1" noEditPoints="1" noAdjustHandles="1" noChangeArrowheads="1" noChangeShapeType="1" noTextEdit="1"/>
              </p:cNvSpPr>
              <p:nvPr/>
            </p:nvSpPr>
            <p:spPr>
              <a:xfrm>
                <a:off x="7086600" y="1357004"/>
                <a:ext cx="5046346" cy="923330"/>
              </a:xfrm>
              <a:prstGeom prst="rect">
                <a:avLst/>
              </a:prstGeom>
              <a:blipFill>
                <a:blip r:embed="rId4"/>
                <a:stretch>
                  <a:fillRect l="-1088" t="-3974" r="-1088" b="-9934"/>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1" name="CasetăText 10">
                <a:extLst>
                  <a:ext uri="{FF2B5EF4-FFF2-40B4-BE49-F238E27FC236}">
                    <a16:creationId xmlns:a16="http://schemas.microsoft.com/office/drawing/2014/main" xmlns="" id="{833EF2A7-3E53-5F75-D06C-DD79A7375C75}"/>
                  </a:ext>
                </a:extLst>
              </p:cNvPr>
              <p:cNvSpPr txBox="1"/>
              <p:nvPr/>
            </p:nvSpPr>
            <p:spPr>
              <a:xfrm>
                <a:off x="1997964" y="4486090"/>
                <a:ext cx="6318504"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ro-RO" i="1" smtClean="0">
                          <a:latin typeface="Cambria Math" panose="02040503050406030204" pitchFamily="18" charset="0"/>
                        </a:rPr>
                        <m:t>𝑑𝑉</m:t>
                      </m:r>
                      <m:r>
                        <a:rPr lang="ro-RO" i="0">
                          <a:latin typeface="Cambria Math" panose="02040503050406030204" pitchFamily="18" charset="0"/>
                        </a:rPr>
                        <m:t>=</m:t>
                      </m:r>
                      <m:r>
                        <a:rPr lang="ro-RO" i="1">
                          <a:latin typeface="Cambria Math" panose="02040503050406030204" pitchFamily="18" charset="0"/>
                        </a:rPr>
                        <m:t>𝑑𝑥𝑑𝑦𝑑𝑧</m:t>
                      </m:r>
                      <m:r>
                        <a:rPr lang="ro-RO" i="0">
                          <a:latin typeface="Cambria Math" panose="02040503050406030204" pitchFamily="18" charset="0"/>
                        </a:rPr>
                        <m:t>=</m:t>
                      </m:r>
                      <m:r>
                        <a:rPr lang="ro-RO" i="1">
                          <a:latin typeface="Cambria Math" panose="02040503050406030204" pitchFamily="18" charset="0"/>
                        </a:rPr>
                        <m:t>𝑑𝑒𝑡</m:t>
                      </m:r>
                      <m:d>
                        <m:dPr>
                          <m:ctrlPr>
                            <a:rPr lang="ro-RO" i="1">
                              <a:solidFill>
                                <a:srgbClr val="836967"/>
                              </a:solidFill>
                              <a:latin typeface="Cambria Math"/>
                            </a:rPr>
                          </m:ctrlPr>
                        </m:dPr>
                        <m:e>
                          <m:r>
                            <a:rPr lang="ro-RO" i="1">
                              <a:latin typeface="Cambria Math" panose="02040503050406030204" pitchFamily="18" charset="0"/>
                            </a:rPr>
                            <m:t>𝐽</m:t>
                          </m:r>
                        </m:e>
                      </m:d>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𝑛</m:t>
                          </m:r>
                        </m:sub>
                      </m:sSub>
                      <m:r>
                        <a:rPr lang="ro-RO" i="0">
                          <a:latin typeface="Cambria Math" panose="02040503050406030204" pitchFamily="18" charset="0"/>
                        </a:rPr>
                        <m:t>=</m:t>
                      </m:r>
                      <m:r>
                        <a:rPr lang="ro-RO" i="1">
                          <a:latin typeface="Cambria Math" panose="02040503050406030204" pitchFamily="18" charset="0"/>
                        </a:rPr>
                        <m:t>𝑑𝑒𝑡</m:t>
                      </m:r>
                      <m:d>
                        <m:dPr>
                          <m:ctrlPr>
                            <a:rPr lang="ro-RO" i="1">
                              <a:solidFill>
                                <a:srgbClr val="836967"/>
                              </a:solidFill>
                              <a:latin typeface="Cambria Math"/>
                            </a:rPr>
                          </m:ctrlPr>
                        </m:dPr>
                        <m:e>
                          <m:r>
                            <a:rPr lang="ro-RO" i="1">
                              <a:latin typeface="Cambria Math" panose="02040503050406030204" pitchFamily="18" charset="0"/>
                            </a:rPr>
                            <m:t>𝐽</m:t>
                          </m:r>
                        </m:e>
                      </m:d>
                      <m:sSub>
                        <m:sSubPr>
                          <m:ctrlPr>
                            <a:rPr lang="ro-RO" i="1">
                              <a:solidFill>
                                <a:srgbClr val="836967"/>
                              </a:solidFill>
                              <a:latin typeface="Cambria Math"/>
                            </a:rPr>
                          </m:ctrlPr>
                        </m:sSubPr>
                        <m:e>
                          <m:r>
                            <a:rPr lang="ro-RO" i="1">
                              <a:latin typeface="Cambria Math" panose="02040503050406030204" pitchFamily="18" charset="0"/>
                            </a:rPr>
                            <m:t>𝑉</m:t>
                          </m:r>
                        </m:e>
                        <m:sub>
                          <m:r>
                            <a:rPr lang="ro-RO" i="1">
                              <a:latin typeface="Cambria Math" panose="02040503050406030204" pitchFamily="18" charset="0"/>
                            </a:rPr>
                            <m:t>𝑛</m:t>
                          </m:r>
                        </m:sub>
                      </m:sSub>
                      <m:r>
                        <a:rPr lang="ro-RO" i="0">
                          <a:latin typeface="Cambria Math" panose="02040503050406030204" pitchFamily="18" charset="0"/>
                        </a:rPr>
                        <m:t>;</m:t>
                      </m:r>
                    </m:oMath>
                  </m:oMathPara>
                </a14:m>
                <a:endParaRPr lang="ro-RO" dirty="0"/>
              </a:p>
            </p:txBody>
          </p:sp>
        </mc:Choice>
        <mc:Fallback xmlns="">
          <p:sp>
            <p:nvSpPr>
              <p:cNvPr id="11" name="CasetăText 10">
                <a:extLst>
                  <a:ext uri="{FF2B5EF4-FFF2-40B4-BE49-F238E27FC236}">
                    <a16:creationId xmlns:a16="http://schemas.microsoft.com/office/drawing/2014/main" id="{833EF2A7-3E53-5F75-D06C-DD79A7375C75}"/>
                  </a:ext>
                </a:extLst>
              </p:cNvPr>
              <p:cNvSpPr txBox="1">
                <a:spLocks noRot="1" noChangeAspect="1" noMove="1" noResize="1" noEditPoints="1" noAdjustHandles="1" noChangeArrowheads="1" noChangeShapeType="1" noTextEdit="1"/>
              </p:cNvSpPr>
              <p:nvPr/>
            </p:nvSpPr>
            <p:spPr>
              <a:xfrm>
                <a:off x="1997964" y="4486090"/>
                <a:ext cx="6318504" cy="369332"/>
              </a:xfrm>
              <a:prstGeom prst="rect">
                <a:avLst/>
              </a:prstGeom>
              <a:blipFill>
                <a:blip r:embed="rId5"/>
                <a:stretch>
                  <a:fillRect b="-13333"/>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3" name="CasetăText 12">
                <a:extLst>
                  <a:ext uri="{FF2B5EF4-FFF2-40B4-BE49-F238E27FC236}">
                    <a16:creationId xmlns:a16="http://schemas.microsoft.com/office/drawing/2014/main" xmlns="" id="{73E7434B-6598-EB2D-43F4-A33A1385FFF5}"/>
                  </a:ext>
                </a:extLst>
              </p:cNvPr>
              <p:cNvSpPr txBox="1"/>
              <p:nvPr/>
            </p:nvSpPr>
            <p:spPr>
              <a:xfrm>
                <a:off x="651510" y="4964020"/>
                <a:ext cx="10546080" cy="189398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ro-RO" i="1" smtClean="0">
                          <a:latin typeface="Cambria Math" panose="02040503050406030204" pitchFamily="18" charset="0"/>
                        </a:rPr>
                        <m:t>𝑑𝑒𝑡</m:t>
                      </m:r>
                      <m:d>
                        <m:dPr>
                          <m:ctrlPr>
                            <a:rPr lang="ro-RO" i="1">
                              <a:solidFill>
                                <a:srgbClr val="836967"/>
                              </a:solidFill>
                              <a:latin typeface="Cambria Math"/>
                            </a:rPr>
                          </m:ctrlPr>
                        </m:dPr>
                        <m:e>
                          <m:r>
                            <a:rPr lang="ro-RO" i="1">
                              <a:latin typeface="Cambria Math" panose="02040503050406030204" pitchFamily="18" charset="0"/>
                            </a:rPr>
                            <m:t>𝐽</m:t>
                          </m:r>
                        </m:e>
                      </m:d>
                      <m:r>
                        <a:rPr lang="ro-RO" i="0">
                          <a:latin typeface="Cambria Math" panose="02040503050406030204" pitchFamily="18" charset="0"/>
                        </a:rPr>
                        <m:t>=</m:t>
                      </m:r>
                      <m:r>
                        <a:rPr lang="ro-RO" i="1">
                          <a:latin typeface="Cambria Math" panose="02040503050406030204" pitchFamily="18" charset="0"/>
                        </a:rPr>
                        <m:t>𝑑𝑒𝑡</m:t>
                      </m:r>
                      <m:d>
                        <m:dPr>
                          <m:begChr m:val="["/>
                          <m:endChr m:val="]"/>
                          <m:ctrlPr>
                            <a:rPr lang="ro-RO" i="1">
                              <a:solidFill>
                                <a:srgbClr val="836967"/>
                              </a:solidFill>
                              <a:latin typeface="Cambria Math"/>
                            </a:rPr>
                          </m:ctrlPr>
                        </m:dPr>
                        <m:e>
                          <m:m>
                            <m:mPr>
                              <m:plcHide m:val="on"/>
                              <m:mcs>
                                <m:mc>
                                  <m:mcPr>
                                    <m:count m:val="3"/>
                                    <m:mcJc m:val="center"/>
                                  </m:mcPr>
                                </m:mc>
                              </m:mcs>
                              <m:ctrlPr>
                                <a:rPr lang="ro-RO" i="1">
                                  <a:solidFill>
                                    <a:srgbClr val="836967"/>
                                  </a:solidFill>
                                  <a:latin typeface="Cambria Math"/>
                                </a:rPr>
                              </m:ctrlPr>
                            </m:mPr>
                            <m:mr>
                              <m:e>
                                <m:f>
                                  <m:fPr>
                                    <m:ctrlPr>
                                      <a:rPr lang="ro-RO" i="1">
                                        <a:solidFill>
                                          <a:srgbClr val="836967"/>
                                        </a:solidFill>
                                        <a:latin typeface="Cambria Math"/>
                                      </a:rPr>
                                    </m:ctrlPr>
                                  </m:fPr>
                                  <m:num>
                                    <m:r>
                                      <a:rPr lang="ro-RO" i="0">
                                        <a:latin typeface="Cambria Math" panose="02040503050406030204" pitchFamily="18" charset="0"/>
                                      </a:rPr>
                                      <m:t>𝜕</m:t>
                                    </m:r>
                                    <m:r>
                                      <a:rPr lang="ro-RO" i="1">
                                        <a:latin typeface="Cambria Math" panose="02040503050406030204" pitchFamily="18" charset="0"/>
                                      </a:rPr>
                                      <m:t>𝑥</m:t>
                                    </m:r>
                                  </m:num>
                                  <m:den>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den>
                                </m:f>
                              </m:e>
                              <m:e>
                                <m:f>
                                  <m:fPr>
                                    <m:ctrlPr>
                                      <a:rPr lang="ro-RO" i="1">
                                        <a:solidFill>
                                          <a:srgbClr val="836967"/>
                                        </a:solidFill>
                                        <a:latin typeface="Cambria Math"/>
                                      </a:rPr>
                                    </m:ctrlPr>
                                  </m:fPr>
                                  <m:num>
                                    <m:r>
                                      <a:rPr lang="ro-RO" i="0">
                                        <a:latin typeface="Cambria Math" panose="02040503050406030204" pitchFamily="18" charset="0"/>
                                      </a:rPr>
                                      <m:t>𝜕</m:t>
                                    </m:r>
                                    <m:r>
                                      <a:rPr lang="ro-RO" i="1">
                                        <a:latin typeface="Cambria Math" panose="02040503050406030204" pitchFamily="18" charset="0"/>
                                      </a:rPr>
                                      <m:t>𝑥</m:t>
                                    </m:r>
                                  </m:num>
                                  <m:den>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den>
                                </m:f>
                              </m:e>
                              <m:e>
                                <m:f>
                                  <m:fPr>
                                    <m:ctrlPr>
                                      <a:rPr lang="ro-RO" i="1">
                                        <a:solidFill>
                                          <a:srgbClr val="836967"/>
                                        </a:solidFill>
                                        <a:latin typeface="Cambria Math"/>
                                      </a:rPr>
                                    </m:ctrlPr>
                                  </m:fPr>
                                  <m:num>
                                    <m:r>
                                      <a:rPr lang="ro-RO" i="0">
                                        <a:latin typeface="Cambria Math" panose="02040503050406030204" pitchFamily="18" charset="0"/>
                                      </a:rPr>
                                      <m:t>𝜕</m:t>
                                    </m:r>
                                    <m:r>
                                      <a:rPr lang="ro-RO" i="1">
                                        <a:latin typeface="Cambria Math" panose="02040503050406030204" pitchFamily="18" charset="0"/>
                                      </a:rPr>
                                      <m:t>𝑥</m:t>
                                    </m:r>
                                  </m:num>
                                  <m:den>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𝑛</m:t>
                                        </m:r>
                                      </m:sub>
                                    </m:sSub>
                                  </m:den>
                                </m:f>
                              </m:e>
                            </m:mr>
                            <m:mr>
                              <m:e>
                                <m:f>
                                  <m:fPr>
                                    <m:ctrlPr>
                                      <a:rPr lang="ro-RO" i="1">
                                        <a:solidFill>
                                          <a:srgbClr val="836967"/>
                                        </a:solidFill>
                                        <a:latin typeface="Cambria Math"/>
                                      </a:rPr>
                                    </m:ctrlPr>
                                  </m:fPr>
                                  <m:num>
                                    <m:r>
                                      <a:rPr lang="ro-RO" i="0">
                                        <a:latin typeface="Cambria Math" panose="02040503050406030204" pitchFamily="18" charset="0"/>
                                      </a:rPr>
                                      <m:t>𝜕</m:t>
                                    </m:r>
                                    <m:r>
                                      <a:rPr lang="ro-RO" i="1">
                                        <a:latin typeface="Cambria Math" panose="02040503050406030204" pitchFamily="18" charset="0"/>
                                      </a:rPr>
                                      <m:t>𝑦</m:t>
                                    </m:r>
                                  </m:num>
                                  <m:den>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den>
                                </m:f>
                              </m:e>
                              <m:e>
                                <m:f>
                                  <m:fPr>
                                    <m:ctrlPr>
                                      <a:rPr lang="ro-RO" i="1">
                                        <a:solidFill>
                                          <a:srgbClr val="836967"/>
                                        </a:solidFill>
                                        <a:latin typeface="Cambria Math"/>
                                      </a:rPr>
                                    </m:ctrlPr>
                                  </m:fPr>
                                  <m:num>
                                    <m:r>
                                      <a:rPr lang="ro-RO" i="0">
                                        <a:latin typeface="Cambria Math" panose="02040503050406030204" pitchFamily="18" charset="0"/>
                                      </a:rPr>
                                      <m:t>𝜕</m:t>
                                    </m:r>
                                    <m:r>
                                      <a:rPr lang="ro-RO" i="1">
                                        <a:latin typeface="Cambria Math" panose="02040503050406030204" pitchFamily="18" charset="0"/>
                                      </a:rPr>
                                      <m:t>𝑦</m:t>
                                    </m:r>
                                  </m:num>
                                  <m:den>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den>
                                </m:f>
                              </m:e>
                              <m:e>
                                <m:f>
                                  <m:fPr>
                                    <m:ctrlPr>
                                      <a:rPr lang="ro-RO" i="1">
                                        <a:solidFill>
                                          <a:srgbClr val="836967"/>
                                        </a:solidFill>
                                        <a:latin typeface="Cambria Math"/>
                                      </a:rPr>
                                    </m:ctrlPr>
                                  </m:fPr>
                                  <m:num>
                                    <m:r>
                                      <a:rPr lang="ro-RO" i="0">
                                        <a:latin typeface="Cambria Math" panose="02040503050406030204" pitchFamily="18" charset="0"/>
                                      </a:rPr>
                                      <m:t>𝜕</m:t>
                                    </m:r>
                                    <m:r>
                                      <a:rPr lang="ro-RO" i="1">
                                        <a:latin typeface="Cambria Math" panose="02040503050406030204" pitchFamily="18" charset="0"/>
                                      </a:rPr>
                                      <m:t>𝑦</m:t>
                                    </m:r>
                                  </m:num>
                                  <m:den>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𝑛</m:t>
                                        </m:r>
                                      </m:sub>
                                    </m:sSub>
                                  </m:den>
                                </m:f>
                              </m:e>
                            </m:mr>
                            <m:mr>
                              <m:e>
                                <m:f>
                                  <m:fPr>
                                    <m:ctrlPr>
                                      <a:rPr lang="ro-RO" i="1">
                                        <a:solidFill>
                                          <a:srgbClr val="836967"/>
                                        </a:solidFill>
                                        <a:latin typeface="Cambria Math"/>
                                      </a:rPr>
                                    </m:ctrlPr>
                                  </m:fPr>
                                  <m:num>
                                    <m:r>
                                      <a:rPr lang="ro-RO" i="0">
                                        <a:latin typeface="Cambria Math" panose="02040503050406030204" pitchFamily="18" charset="0"/>
                                      </a:rPr>
                                      <m:t>𝜕</m:t>
                                    </m:r>
                                    <m:r>
                                      <a:rPr lang="ro-RO" i="1">
                                        <a:latin typeface="Cambria Math" panose="02040503050406030204" pitchFamily="18" charset="0"/>
                                      </a:rPr>
                                      <m:t>𝑧</m:t>
                                    </m:r>
                                  </m:num>
                                  <m:den>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den>
                                </m:f>
                              </m:e>
                              <m:e>
                                <m:f>
                                  <m:fPr>
                                    <m:ctrlPr>
                                      <a:rPr lang="ro-RO" i="1">
                                        <a:solidFill>
                                          <a:srgbClr val="836967"/>
                                        </a:solidFill>
                                        <a:latin typeface="Cambria Math"/>
                                      </a:rPr>
                                    </m:ctrlPr>
                                  </m:fPr>
                                  <m:num>
                                    <m:r>
                                      <a:rPr lang="ro-RO" i="0">
                                        <a:latin typeface="Cambria Math" panose="02040503050406030204" pitchFamily="18" charset="0"/>
                                      </a:rPr>
                                      <m:t>𝜕</m:t>
                                    </m:r>
                                    <m:r>
                                      <a:rPr lang="ro-RO" i="1">
                                        <a:latin typeface="Cambria Math" panose="02040503050406030204" pitchFamily="18" charset="0"/>
                                      </a:rPr>
                                      <m:t>𝑧</m:t>
                                    </m:r>
                                  </m:num>
                                  <m:den>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den>
                                </m:f>
                              </m:e>
                              <m:e>
                                <m:f>
                                  <m:fPr>
                                    <m:ctrlPr>
                                      <a:rPr lang="ro-RO" i="1">
                                        <a:solidFill>
                                          <a:srgbClr val="836967"/>
                                        </a:solidFill>
                                        <a:latin typeface="Cambria Math"/>
                                      </a:rPr>
                                    </m:ctrlPr>
                                  </m:fPr>
                                  <m:num>
                                    <m:r>
                                      <a:rPr lang="ro-RO" i="0">
                                        <a:latin typeface="Cambria Math" panose="02040503050406030204" pitchFamily="18" charset="0"/>
                                      </a:rPr>
                                      <m:t>𝜕</m:t>
                                    </m:r>
                                    <m:r>
                                      <a:rPr lang="ro-RO" i="1">
                                        <a:latin typeface="Cambria Math" panose="02040503050406030204" pitchFamily="18" charset="0"/>
                                      </a:rPr>
                                      <m:t>𝑧</m:t>
                                    </m:r>
                                  </m:num>
                                  <m:den>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𝑛</m:t>
                                        </m:r>
                                      </m:sub>
                                    </m:sSub>
                                  </m:den>
                                </m:f>
                              </m:e>
                            </m:mr>
                          </m:m>
                        </m:e>
                      </m:d>
                      <m:r>
                        <a:rPr lang="ro-RO" i="0">
                          <a:latin typeface="Cambria Math" panose="02040503050406030204" pitchFamily="18" charset="0"/>
                        </a:rPr>
                        <m:t>=</m:t>
                      </m:r>
                      <m:d>
                        <m:dPr>
                          <m:begChr m:val="["/>
                          <m:endChr m:val="]"/>
                          <m:ctrlPr>
                            <a:rPr lang="ro-RO" i="1">
                              <a:solidFill>
                                <a:srgbClr val="836967"/>
                              </a:solidFill>
                              <a:latin typeface="Cambria Math"/>
                            </a:rPr>
                          </m:ctrlPr>
                        </m:dPr>
                        <m:e>
                          <m:m>
                            <m:mPr>
                              <m:plcHide m:val="on"/>
                              <m:mcs>
                                <m:mc>
                                  <m:mcPr>
                                    <m:count m:val="3"/>
                                    <m:mcJc m:val="center"/>
                                  </m:mcPr>
                                </m:mc>
                              </m:mcs>
                              <m:ctrlPr>
                                <a:rPr lang="ro-RO" i="1">
                                  <a:solidFill>
                                    <a:srgbClr val="836967"/>
                                  </a:solidFill>
                                  <a:latin typeface="Cambria Math"/>
                                </a:rPr>
                              </m:ctrlPr>
                            </m:mPr>
                            <m:mr>
                              <m:e>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2</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1</m:t>
                                    </m:r>
                                  </m:sub>
                                </m:sSub>
                              </m:e>
                              <m:e>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3</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1</m:t>
                                    </m:r>
                                  </m:sub>
                                </m:sSub>
                              </m:e>
                              <m:e>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4</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1</m:t>
                                    </m:r>
                                  </m:sub>
                                </m:sSub>
                              </m:e>
                            </m:mr>
                            <m:mr>
                              <m:e>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2</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1</m:t>
                                    </m:r>
                                  </m:sub>
                                </m:sSub>
                              </m:e>
                              <m:e>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3</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1</m:t>
                                    </m:r>
                                  </m:sub>
                                </m:sSub>
                              </m:e>
                              <m:e>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4</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1</m:t>
                                    </m:r>
                                  </m:sub>
                                </m:sSub>
                              </m:e>
                            </m:mr>
                            <m:mr>
                              <m:e>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2</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1</m:t>
                                    </m:r>
                                  </m:sub>
                                </m:sSub>
                              </m:e>
                              <m:e>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3</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1</m:t>
                                    </m:r>
                                  </m:sub>
                                </m:sSub>
                              </m:e>
                              <m:e>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4</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1</m:t>
                                    </m:r>
                                  </m:sub>
                                </m:sSub>
                              </m:e>
                            </m:mr>
                          </m:m>
                        </m:e>
                      </m:d>
                      <m:r>
                        <a:rPr lang="ro-RO" i="0">
                          <a:latin typeface="Cambria Math" panose="02040503050406030204" pitchFamily="18" charset="0"/>
                        </a:rPr>
                        <m:t>.</m:t>
                      </m:r>
                    </m:oMath>
                  </m:oMathPara>
                </a14:m>
                <a:endParaRPr lang="ro-RO" dirty="0"/>
              </a:p>
            </p:txBody>
          </p:sp>
        </mc:Choice>
        <mc:Fallback xmlns="">
          <p:sp>
            <p:nvSpPr>
              <p:cNvPr id="13" name="CasetăText 12">
                <a:extLst>
                  <a:ext uri="{FF2B5EF4-FFF2-40B4-BE49-F238E27FC236}">
                    <a16:creationId xmlns:a16="http://schemas.microsoft.com/office/drawing/2014/main" id="{73E7434B-6598-EB2D-43F4-A33A1385FFF5}"/>
                  </a:ext>
                </a:extLst>
              </p:cNvPr>
              <p:cNvSpPr txBox="1">
                <a:spLocks noRot="1" noChangeAspect="1" noMove="1" noResize="1" noEditPoints="1" noAdjustHandles="1" noChangeArrowheads="1" noChangeShapeType="1" noTextEdit="1"/>
              </p:cNvSpPr>
              <p:nvPr/>
            </p:nvSpPr>
            <p:spPr>
              <a:xfrm>
                <a:off x="651510" y="4964020"/>
                <a:ext cx="10546080" cy="1893980"/>
              </a:xfrm>
              <a:prstGeom prst="rect">
                <a:avLst/>
              </a:prstGeom>
              <a:blipFill>
                <a:blip r:embed="rId6"/>
                <a:stretch>
                  <a:fillRect/>
                </a:stretch>
              </a:blipFill>
            </p:spPr>
            <p:txBody>
              <a:bodyPr/>
              <a:lstStyle/>
              <a:p>
                <a:r>
                  <a:rPr lang="ro-RO">
                    <a:noFill/>
                  </a:rPr>
                  <a:t> </a:t>
                </a:r>
              </a:p>
            </p:txBody>
          </p:sp>
        </mc:Fallback>
      </mc:AlternateContent>
      <p:sp>
        <p:nvSpPr>
          <p:cNvPr id="15" name="CasetăText 14">
            <a:extLst>
              <a:ext uri="{FF2B5EF4-FFF2-40B4-BE49-F238E27FC236}">
                <a16:creationId xmlns:a16="http://schemas.microsoft.com/office/drawing/2014/main" xmlns="" id="{BD7FB79D-BB05-ED63-DCA7-D0756868ADDB}"/>
              </a:ext>
            </a:extLst>
          </p:cNvPr>
          <p:cNvSpPr txBox="1"/>
          <p:nvPr/>
        </p:nvSpPr>
        <p:spPr>
          <a:xfrm>
            <a:off x="255270" y="4057762"/>
            <a:ext cx="6350508"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unde,</a:t>
            </a:r>
          </a:p>
        </p:txBody>
      </p:sp>
    </p:spTree>
    <p:extLst>
      <p:ext uri="{BB962C8B-B14F-4D97-AF65-F5344CB8AC3E}">
        <p14:creationId xmlns:p14="http://schemas.microsoft.com/office/powerpoint/2010/main" val="24015360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asetăText 2">
                <a:extLst>
                  <a:ext uri="{FF2B5EF4-FFF2-40B4-BE49-F238E27FC236}">
                    <a16:creationId xmlns:a16="http://schemas.microsoft.com/office/drawing/2014/main" xmlns="" id="{EEF66D10-88D8-F258-3871-0E6DEA260F96}"/>
                  </a:ext>
                </a:extLst>
              </p:cNvPr>
              <p:cNvSpPr txBox="1"/>
              <p:nvPr/>
            </p:nvSpPr>
            <p:spPr>
              <a:xfrm>
                <a:off x="521208" y="1641587"/>
                <a:ext cx="11338560"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Momentele statice în raport cu planele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𝑥𝑂𝑦</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𝑥𝑂𝑧</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și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𝑦𝑂𝑧</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se determină prin integrare numerică cu relațiile:</a:t>
                </a:r>
              </a:p>
            </p:txBody>
          </p:sp>
        </mc:Choice>
        <mc:Fallback xmlns="">
          <p:sp>
            <p:nvSpPr>
              <p:cNvPr id="3" name="CasetăText 2">
                <a:extLst>
                  <a:ext uri="{FF2B5EF4-FFF2-40B4-BE49-F238E27FC236}">
                    <a16:creationId xmlns:a16="http://schemas.microsoft.com/office/drawing/2014/main" id="{EEF66D10-88D8-F258-3871-0E6DEA260F96}"/>
                  </a:ext>
                </a:extLst>
              </p:cNvPr>
              <p:cNvSpPr txBox="1">
                <a:spLocks noRot="1" noChangeAspect="1" noMove="1" noResize="1" noEditPoints="1" noAdjustHandles="1" noChangeArrowheads="1" noChangeShapeType="1" noTextEdit="1"/>
              </p:cNvSpPr>
              <p:nvPr/>
            </p:nvSpPr>
            <p:spPr>
              <a:xfrm>
                <a:off x="521208" y="1641587"/>
                <a:ext cx="11338560" cy="369332"/>
              </a:xfrm>
              <a:prstGeom prst="rect">
                <a:avLst/>
              </a:prstGeom>
              <a:blipFill>
                <a:blip r:embed="rId3"/>
                <a:stretch>
                  <a:fillRect t="-8197" b="-24590"/>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5" name="CasetăText 4">
                <a:extLst>
                  <a:ext uri="{FF2B5EF4-FFF2-40B4-BE49-F238E27FC236}">
                    <a16:creationId xmlns:a16="http://schemas.microsoft.com/office/drawing/2014/main" xmlns="" id="{DB0E6A33-A9E6-5F9D-C3A6-2251FF959AA4}"/>
                  </a:ext>
                </a:extLst>
              </p:cNvPr>
              <p:cNvSpPr txBox="1"/>
              <p:nvPr/>
            </p:nvSpPr>
            <p:spPr>
              <a:xfrm>
                <a:off x="2361438" y="1968878"/>
                <a:ext cx="7075170" cy="2189830"/>
              </a:xfrm>
              <a:prstGeom prst="rect">
                <a:avLst/>
              </a:prstGeom>
              <a:noFill/>
            </p:spPr>
            <p:txBody>
              <a:bodyPr wrap="square">
                <a:spAutoFit/>
              </a:bodyPr>
              <a:lstStyle/>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smtClean="0">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𝑆</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𝑥𝑂𝑦</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𝑑𝑒𝑡</m:t>
                      </m:r>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e>
                      </m:d>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p>
                        <m:e>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up>
                            <m:e>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up>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e>
                                  </m:d>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e>
                              </m:nary>
                            </m:e>
                          </m:nary>
                        </m:e>
                      </m:nary>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𝑆</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𝑥𝑂𝑧</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𝑑𝑒𝑡</m:t>
                      </m:r>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e>
                      </m:d>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p>
                        <m:e>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up>
                            <m:e>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up>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e>
                                  </m:d>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e>
                              </m:nary>
                            </m:e>
                          </m:nary>
                        </m:e>
                      </m:nary>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𝑆</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𝑦𝑂𝑧</m:t>
                          </m:r>
                        </m:sub>
                      </m:sSub>
                      <m:r>
                        <a:rPr lang="ro-RO" sz="1800">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𝑑𝑒𝑡</m:t>
                      </m:r>
                      <m:d>
                        <m:dPr>
                          <m:ctrlPr>
                            <a:rPr lang="ro-RO" i="1">
                              <a:effectLst/>
                              <a:latin typeface="Cambria Math"/>
                            </a:rPr>
                          </m:ctrlPr>
                        </m:dPr>
                        <m:e>
                          <m:r>
                            <a:rPr lang="ro-RO" sz="1800" i="1">
                              <a:effectLst/>
                              <a:latin typeface="Cambria Math" panose="02040503050406030204" pitchFamily="18" charset="0"/>
                              <a:ea typeface="Calibri" panose="020F0502020204030204" pitchFamily="34" charset="0"/>
                              <a:cs typeface="Calibri" panose="020F0502020204030204" pitchFamily="34" charset="0"/>
                            </a:rPr>
                            <m:t>𝐽</m:t>
                          </m:r>
                        </m:e>
                      </m:d>
                      <m:r>
                        <a:rPr lang="ro-RO" sz="1800">
                          <a:effectLst/>
                          <a:latin typeface="Cambria Math" panose="02040503050406030204" pitchFamily="18" charset="0"/>
                          <a:ea typeface="Calibri" panose="020F0502020204030204" pitchFamily="34" charset="0"/>
                          <a:cs typeface="Calibri" panose="020F0502020204030204" pitchFamily="34" charset="0"/>
                        </a:rPr>
                        <m:t>⋅</m:t>
                      </m:r>
                      <m:nary>
                        <m:naryPr>
                          <m:ctrlPr>
                            <a:rPr lang="ro-RO" i="1">
                              <a:effectLst/>
                              <a:latin typeface="Cambria Math"/>
                            </a:rPr>
                          </m:ctrlPr>
                        </m:naryPr>
                        <m:sub>
                          <m:r>
                            <a:rPr lang="ro-RO" sz="1800">
                              <a:effectLst/>
                              <a:latin typeface="Cambria Math" panose="02040503050406030204" pitchFamily="18" charset="0"/>
                              <a:ea typeface="Calibri" panose="020F0502020204030204" pitchFamily="34" charset="0"/>
                              <a:cs typeface="Calibri" panose="020F0502020204030204" pitchFamily="34" charset="0"/>
                            </a:rPr>
                            <m:t>0</m:t>
                          </m:r>
                        </m:sub>
                        <m:sup>
                          <m:r>
                            <a:rPr lang="ro-RO" sz="1800">
                              <a:effectLst/>
                              <a:latin typeface="Cambria Math" panose="02040503050406030204" pitchFamily="18" charset="0"/>
                              <a:ea typeface="Calibri" panose="020F0502020204030204" pitchFamily="34" charset="0"/>
                              <a:cs typeface="Calibri" panose="020F0502020204030204" pitchFamily="34" charset="0"/>
                            </a:rPr>
                            <m:t>1</m:t>
                          </m:r>
                        </m:sup>
                        <m:e>
                          <m:nary>
                            <m:naryPr>
                              <m:ctrlPr>
                                <a:rPr lang="ro-RO" i="1">
                                  <a:effectLst/>
                                  <a:latin typeface="Cambria Math"/>
                                </a:rPr>
                              </m:ctrlPr>
                            </m:naryPr>
                            <m:sub>
                              <m:r>
                                <a:rPr lang="ro-RO" sz="1800">
                                  <a:effectLst/>
                                  <a:latin typeface="Cambria Math" panose="02040503050406030204" pitchFamily="18" charset="0"/>
                                  <a:ea typeface="Calibri" panose="020F0502020204030204" pitchFamily="34" charset="0"/>
                                  <a:cs typeface="Calibri" panose="020F0502020204030204" pitchFamily="34" charset="0"/>
                                </a:rPr>
                                <m:t>0</m:t>
                              </m:r>
                            </m:sub>
                            <m:sup>
                              <m:r>
                                <a:rPr lang="ro-RO" sz="1800">
                                  <a:effectLst/>
                                  <a:latin typeface="Cambria Math" panose="02040503050406030204" pitchFamily="18" charset="0"/>
                                  <a:ea typeface="Calibri" panose="020F0502020204030204" pitchFamily="34" charset="0"/>
                                  <a:cs typeface="Calibri" panose="020F0502020204030204" pitchFamily="34" charset="0"/>
                                </a:rPr>
                                <m:t>1</m:t>
                              </m:r>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sup>
                            <m:e>
                              <m:nary>
                                <m:naryPr>
                                  <m:ctrlPr>
                                    <a:rPr lang="ro-RO" i="1">
                                      <a:effectLst/>
                                      <a:latin typeface="Cambria Math"/>
                                    </a:rPr>
                                  </m:ctrlPr>
                                </m:naryPr>
                                <m:sub>
                                  <m:r>
                                    <a:rPr lang="ro-RO" sz="1800">
                                      <a:effectLst/>
                                      <a:latin typeface="Cambria Math" panose="02040503050406030204" pitchFamily="18" charset="0"/>
                                      <a:ea typeface="Calibri" panose="020F0502020204030204" pitchFamily="34" charset="0"/>
                                      <a:cs typeface="Calibri" panose="020F0502020204030204" pitchFamily="34" charset="0"/>
                                    </a:rPr>
                                    <m:t>0</m:t>
                                  </m:r>
                                </m:sub>
                                <m:sup>
                                  <m:r>
                                    <a:rPr lang="ro-RO" sz="1800">
                                      <a:effectLst/>
                                      <a:latin typeface="Cambria Math" panose="02040503050406030204" pitchFamily="18" charset="0"/>
                                      <a:ea typeface="Calibri" panose="020F0502020204030204" pitchFamily="34" charset="0"/>
                                      <a:cs typeface="Calibri" panose="020F0502020204030204" pitchFamily="34" charset="0"/>
                                    </a:rPr>
                                    <m:t>1</m:t>
                                  </m:r>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sup>
                                <m:e>
                                  <m:r>
                                    <a:rPr lang="ro-RO" sz="1800" i="1">
                                      <a:effectLst/>
                                      <a:latin typeface="Cambria Math" panose="02040503050406030204" pitchFamily="18" charset="0"/>
                                      <a:ea typeface="Calibri" panose="020F0502020204030204" pitchFamily="34" charset="0"/>
                                      <a:cs typeface="Calibri" panose="020F0502020204030204" pitchFamily="34" charset="0"/>
                                    </a:rPr>
                                    <m:t>𝑥</m:t>
                                  </m:r>
                                  <m:d>
                                    <m:dPr>
                                      <m:ctrlPr>
                                        <a:rPr lang="ro-RO" i="1">
                                          <a:effectLst/>
                                          <a:latin typeface="Cambria Math"/>
                                        </a:rPr>
                                      </m:ctrlPr>
                                    </m:dPr>
                                    <m:e>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r>
                                        <a:rPr lang="ro-RO" sz="1800">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r>
                                        <a:rPr lang="ro-RO" sz="1800">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𝑧</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e>
                                  </m:d>
                                  <m:r>
                                    <a:rPr lang="ro-RO" sz="1800" i="1">
                                      <a:effectLst/>
                                      <a:latin typeface="Cambria Math" panose="02040503050406030204" pitchFamily="18" charset="0"/>
                                      <a:ea typeface="Calibri" panose="020F0502020204030204" pitchFamily="34" charset="0"/>
                                      <a:cs typeface="Calibri" panose="020F0502020204030204" pitchFamily="34" charset="0"/>
                                    </a:rPr>
                                    <m:t>𝑑</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𝑑</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𝑑</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𝑧</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e>
                              </m:nary>
                            </m:e>
                          </m:nary>
                        </m:e>
                      </m:nary>
                    </m:oMath>
                  </m:oMathPara>
                </a14:m>
                <a:endParaRPr lang="ro-RO" dirty="0"/>
              </a:p>
            </p:txBody>
          </p:sp>
        </mc:Choice>
        <mc:Fallback xmlns="">
          <p:sp>
            <p:nvSpPr>
              <p:cNvPr id="5" name="CasetăText 4">
                <a:extLst>
                  <a:ext uri="{FF2B5EF4-FFF2-40B4-BE49-F238E27FC236}">
                    <a16:creationId xmlns:a16="http://schemas.microsoft.com/office/drawing/2014/main" id="{DB0E6A33-A9E6-5F9D-C3A6-2251FF959AA4}"/>
                  </a:ext>
                </a:extLst>
              </p:cNvPr>
              <p:cNvSpPr txBox="1">
                <a:spLocks noRot="1" noChangeAspect="1" noMove="1" noResize="1" noEditPoints="1" noAdjustHandles="1" noChangeArrowheads="1" noChangeShapeType="1" noTextEdit="1"/>
              </p:cNvSpPr>
              <p:nvPr/>
            </p:nvSpPr>
            <p:spPr>
              <a:xfrm>
                <a:off x="2361438" y="1968878"/>
                <a:ext cx="7075170" cy="2189830"/>
              </a:xfrm>
              <a:prstGeom prst="rect">
                <a:avLst/>
              </a:prstGeom>
              <a:blipFill>
                <a:blip r:embed="rId4"/>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7" name="CasetăText 6">
                <a:extLst>
                  <a:ext uri="{FF2B5EF4-FFF2-40B4-BE49-F238E27FC236}">
                    <a16:creationId xmlns:a16="http://schemas.microsoft.com/office/drawing/2014/main" xmlns="" id="{ADE4D7E2-2369-4016-7C18-1284540BB150}"/>
                  </a:ext>
                </a:extLst>
              </p:cNvPr>
              <p:cNvSpPr txBox="1"/>
              <p:nvPr/>
            </p:nvSpPr>
            <p:spPr>
              <a:xfrm>
                <a:off x="576072" y="269673"/>
                <a:ext cx="11228832" cy="369332"/>
              </a:xfrm>
              <a:prstGeom prst="rect">
                <a:avLst/>
              </a:prstGeom>
              <a:noFill/>
            </p:spPr>
            <p:txBody>
              <a:bodyPr wrap="square">
                <a:spAutoFit/>
              </a:bodyPr>
              <a:lstStyle/>
              <a:p>
                <a:pPr indent="180340" algn="just">
                  <a:spcBef>
                    <a:spcPts val="900"/>
                  </a:spcBef>
                  <a:spcAft>
                    <a:spcPts val="900"/>
                  </a:spcAft>
                </a:pP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V</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olumului tetraedrului în funcție de coordonatele </a:t>
                </a:r>
                <a14:m>
                  <m:oMath xmlns:m="http://schemas.openxmlformats.org/officeDocument/2006/math">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e>
                    </m:d>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se obține prin integrare numerică cu relația:</a:t>
                </a:r>
              </a:p>
            </p:txBody>
          </p:sp>
        </mc:Choice>
        <mc:Fallback xmlns="">
          <p:sp>
            <p:nvSpPr>
              <p:cNvPr id="7" name="CasetăText 6">
                <a:extLst>
                  <a:ext uri="{FF2B5EF4-FFF2-40B4-BE49-F238E27FC236}">
                    <a16:creationId xmlns:a16="http://schemas.microsoft.com/office/drawing/2014/main" id="{ADE4D7E2-2369-4016-7C18-1284540BB150}"/>
                  </a:ext>
                </a:extLst>
              </p:cNvPr>
              <p:cNvSpPr txBox="1">
                <a:spLocks noRot="1" noChangeAspect="1" noMove="1" noResize="1" noEditPoints="1" noAdjustHandles="1" noChangeArrowheads="1" noChangeShapeType="1" noTextEdit="1"/>
              </p:cNvSpPr>
              <p:nvPr/>
            </p:nvSpPr>
            <p:spPr>
              <a:xfrm>
                <a:off x="576072" y="269673"/>
                <a:ext cx="11228832" cy="369332"/>
              </a:xfrm>
              <a:prstGeom prst="rect">
                <a:avLst/>
              </a:prstGeom>
              <a:blipFill>
                <a:blip r:embed="rId5"/>
                <a:stretch>
                  <a:fillRect t="-8197" b="-24590"/>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9" name="CasetăText 8">
                <a:extLst>
                  <a:ext uri="{FF2B5EF4-FFF2-40B4-BE49-F238E27FC236}">
                    <a16:creationId xmlns:a16="http://schemas.microsoft.com/office/drawing/2014/main" xmlns="" id="{B7F235E2-5C36-498C-A044-3B9A2FD10D84}"/>
                  </a:ext>
                </a:extLst>
              </p:cNvPr>
              <p:cNvSpPr txBox="1"/>
              <p:nvPr/>
            </p:nvSpPr>
            <p:spPr>
              <a:xfrm>
                <a:off x="2580894" y="939086"/>
                <a:ext cx="6094476" cy="71455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ro-RO" i="1" smtClean="0">
                          <a:latin typeface="Cambria Math" panose="02040503050406030204" pitchFamily="18" charset="0"/>
                        </a:rPr>
                        <m:t>𝑉</m:t>
                      </m:r>
                      <m:r>
                        <a:rPr lang="ro-RO" i="0">
                          <a:latin typeface="Cambria Math" panose="02040503050406030204" pitchFamily="18" charset="0"/>
                        </a:rPr>
                        <m:t>=</m:t>
                      </m:r>
                      <m:nary>
                        <m:naryPr>
                          <m:limLoc m:val="subSup"/>
                          <m:supHide m:val="on"/>
                          <m:ctrlPr>
                            <a:rPr lang="ro-RO" i="1">
                              <a:latin typeface="Cambria Math"/>
                            </a:rPr>
                          </m:ctrlPr>
                        </m:naryPr>
                        <m:sub>
                          <m:r>
                            <a:rPr lang="ro-RO" i="1">
                              <a:latin typeface="Cambria Math" panose="02040503050406030204" pitchFamily="18" charset="0"/>
                            </a:rPr>
                            <m:t>𝐴</m:t>
                          </m:r>
                        </m:sub>
                        <m:sup/>
                        <m:e>
                          <m:r>
                            <a:rPr lang="ro-RO" i="1">
                              <a:latin typeface="Cambria Math" panose="02040503050406030204" pitchFamily="18" charset="0"/>
                            </a:rPr>
                            <m:t>𝑑𝑉</m:t>
                          </m:r>
                        </m:e>
                      </m:nary>
                      <m:r>
                        <a:rPr lang="ro-RO" i="0">
                          <a:latin typeface="Cambria Math" panose="02040503050406030204" pitchFamily="18" charset="0"/>
                        </a:rPr>
                        <m:t>=</m:t>
                      </m:r>
                      <m:r>
                        <a:rPr lang="ro-RO" i="1">
                          <a:latin typeface="Cambria Math" panose="02040503050406030204" pitchFamily="18" charset="0"/>
                        </a:rPr>
                        <m:t>𝑑𝑒𝑡</m:t>
                      </m:r>
                      <m:d>
                        <m:dPr>
                          <m:ctrlPr>
                            <a:rPr lang="ro-RO" i="1">
                              <a:solidFill>
                                <a:srgbClr val="836967"/>
                              </a:solidFill>
                              <a:latin typeface="Cambria Math"/>
                            </a:rPr>
                          </m:ctrlPr>
                        </m:dPr>
                        <m:e>
                          <m:r>
                            <a:rPr lang="ro-RO" i="1">
                              <a:latin typeface="Cambria Math" panose="02040503050406030204" pitchFamily="18" charset="0"/>
                            </a:rPr>
                            <m:t>𝐽</m:t>
                          </m:r>
                        </m:e>
                      </m:d>
                      <m:r>
                        <a:rPr lang="ro-RO" i="0">
                          <a:latin typeface="Cambria Math" panose="02040503050406030204" pitchFamily="18" charset="0"/>
                        </a:rPr>
                        <m:t>⋅</m:t>
                      </m:r>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up>
                        <m:e>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sup>
                            <m:e>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sup>
                                <m:e>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𝑛</m:t>
                                      </m:r>
                                    </m:sub>
                                  </m:sSub>
                                </m:e>
                              </m:nary>
                            </m:e>
                          </m:nary>
                        </m:e>
                      </m:nary>
                      <m:r>
                        <a:rPr lang="ro-RO" i="0">
                          <a:latin typeface="Cambria Math" panose="02040503050406030204" pitchFamily="18" charset="0"/>
                        </a:rPr>
                        <m:t>;</m:t>
                      </m:r>
                    </m:oMath>
                  </m:oMathPara>
                </a14:m>
                <a:endParaRPr lang="ro-RO" dirty="0"/>
              </a:p>
            </p:txBody>
          </p:sp>
        </mc:Choice>
        <mc:Fallback xmlns="">
          <p:sp>
            <p:nvSpPr>
              <p:cNvPr id="9" name="CasetăText 8">
                <a:extLst>
                  <a:ext uri="{FF2B5EF4-FFF2-40B4-BE49-F238E27FC236}">
                    <a16:creationId xmlns:a16="http://schemas.microsoft.com/office/drawing/2014/main" id="{B7F235E2-5C36-498C-A044-3B9A2FD10D84}"/>
                  </a:ext>
                </a:extLst>
              </p:cNvPr>
              <p:cNvSpPr txBox="1">
                <a:spLocks noRot="1" noChangeAspect="1" noMove="1" noResize="1" noEditPoints="1" noAdjustHandles="1" noChangeArrowheads="1" noChangeShapeType="1" noTextEdit="1"/>
              </p:cNvSpPr>
              <p:nvPr/>
            </p:nvSpPr>
            <p:spPr>
              <a:xfrm>
                <a:off x="2580894" y="939086"/>
                <a:ext cx="6094476" cy="714555"/>
              </a:xfrm>
              <a:prstGeom prst="rect">
                <a:avLst/>
              </a:prstGeom>
              <a:blipFill>
                <a:blip r:embed="rId6"/>
                <a:stretch>
                  <a:fillRect/>
                </a:stretch>
              </a:blipFill>
            </p:spPr>
            <p:txBody>
              <a:bodyPr/>
              <a:lstStyle/>
              <a:p>
                <a:r>
                  <a:rPr lang="ro-RO">
                    <a:noFill/>
                  </a:rPr>
                  <a:t> </a:t>
                </a:r>
              </a:p>
            </p:txBody>
          </p:sp>
        </mc:Fallback>
      </mc:AlternateContent>
      <p:sp>
        <p:nvSpPr>
          <p:cNvPr id="11" name="CasetăText 10">
            <a:extLst>
              <a:ext uri="{FF2B5EF4-FFF2-40B4-BE49-F238E27FC236}">
                <a16:creationId xmlns:a16="http://schemas.microsoft.com/office/drawing/2014/main" xmlns="" id="{28042C6B-14C0-C06E-81AC-40E16638536D}"/>
              </a:ext>
            </a:extLst>
          </p:cNvPr>
          <p:cNvSpPr txBox="1"/>
          <p:nvPr/>
        </p:nvSpPr>
        <p:spPr>
          <a:xfrm>
            <a:off x="458343" y="4116667"/>
            <a:ext cx="10339578"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Coordonatele centrului de masă se obțin prin integrare numerică cu relațiile:</a:t>
            </a:r>
          </a:p>
        </p:txBody>
      </p:sp>
      <mc:AlternateContent xmlns:mc="http://schemas.openxmlformats.org/markup-compatibility/2006" xmlns:a14="http://schemas.microsoft.com/office/drawing/2010/main">
        <mc:Choice Requires="a14">
          <p:sp>
            <p:nvSpPr>
              <p:cNvPr id="13" name="CasetăText 12">
                <a:extLst>
                  <a:ext uri="{FF2B5EF4-FFF2-40B4-BE49-F238E27FC236}">
                    <a16:creationId xmlns:a16="http://schemas.microsoft.com/office/drawing/2014/main" xmlns="" id="{7B572C21-5381-3790-31E9-00CD8BCF2471}"/>
                  </a:ext>
                </a:extLst>
              </p:cNvPr>
              <p:cNvSpPr txBox="1"/>
              <p:nvPr/>
            </p:nvSpPr>
            <p:spPr>
              <a:xfrm>
                <a:off x="458343" y="4548856"/>
                <a:ext cx="6094476" cy="88338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𝐶</m:t>
                          </m:r>
                        </m:sub>
                      </m:sSub>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𝑑𝑒𝑡</m:t>
                          </m:r>
                          <m:d>
                            <m:dPr>
                              <m:ctrlPr>
                                <a:rPr lang="ro-RO" i="1">
                                  <a:solidFill>
                                    <a:srgbClr val="836967"/>
                                  </a:solidFill>
                                  <a:latin typeface="Cambria Math"/>
                                </a:rPr>
                              </m:ctrlPr>
                            </m:dPr>
                            <m:e>
                              <m:r>
                                <a:rPr lang="ro-RO" i="1">
                                  <a:latin typeface="Cambria Math" panose="02040503050406030204" pitchFamily="18" charset="0"/>
                                </a:rPr>
                                <m:t>𝐽</m:t>
                              </m:r>
                            </m:e>
                          </m:d>
                          <m:r>
                            <a:rPr lang="ro-RO" i="0">
                              <a:latin typeface="Cambria Math" panose="02040503050406030204" pitchFamily="18" charset="0"/>
                            </a:rPr>
                            <m:t>⋅</m:t>
                          </m:r>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up>
                            <m:e>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sup>
                                <m:e>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sup>
                                    <m:e>
                                      <m:r>
                                        <a:rPr lang="ro-RO" i="1">
                                          <a:latin typeface="Cambria Math" panose="02040503050406030204" pitchFamily="18" charset="0"/>
                                        </a:rPr>
                                        <m:t>𝑥</m:t>
                                      </m:r>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𝑛</m:t>
                                              </m:r>
                                            </m:sub>
                                          </m:sSub>
                                        </m:e>
                                      </m:d>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𝑛</m:t>
                                          </m:r>
                                        </m:sub>
                                      </m:sSub>
                                    </m:e>
                                  </m:nary>
                                </m:e>
                              </m:nary>
                            </m:e>
                          </m:nary>
                        </m:num>
                        <m:den>
                          <m:r>
                            <a:rPr lang="ro-RO" i="1">
                              <a:latin typeface="Cambria Math" panose="02040503050406030204" pitchFamily="18" charset="0"/>
                            </a:rPr>
                            <m:t>𝑑𝑒𝑡</m:t>
                          </m:r>
                          <m:d>
                            <m:dPr>
                              <m:ctrlPr>
                                <a:rPr lang="ro-RO" i="1">
                                  <a:solidFill>
                                    <a:srgbClr val="836967"/>
                                  </a:solidFill>
                                  <a:latin typeface="Cambria Math"/>
                                </a:rPr>
                              </m:ctrlPr>
                            </m:dPr>
                            <m:e>
                              <m:r>
                                <a:rPr lang="ro-RO" i="1">
                                  <a:latin typeface="Cambria Math" panose="02040503050406030204" pitchFamily="18" charset="0"/>
                                </a:rPr>
                                <m:t>𝐽</m:t>
                              </m:r>
                            </m:e>
                          </m:d>
                          <m:r>
                            <a:rPr lang="ro-RO" i="0">
                              <a:latin typeface="Cambria Math" panose="02040503050406030204" pitchFamily="18" charset="0"/>
                            </a:rPr>
                            <m:t>⋅</m:t>
                          </m:r>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up>
                            <m:e>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sup>
                                <m:e>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sup>
                                    <m:e>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𝑛</m:t>
                                          </m:r>
                                        </m:sub>
                                      </m:sSub>
                                    </m:e>
                                  </m:nary>
                                </m:e>
                              </m:nary>
                            </m:e>
                          </m:nary>
                        </m:den>
                      </m:f>
                      <m:r>
                        <a:rPr lang="ro-RO" i="0">
                          <a:latin typeface="Cambria Math" panose="02040503050406030204" pitchFamily="18" charset="0"/>
                        </a:rPr>
                        <m:t>;</m:t>
                      </m:r>
                    </m:oMath>
                  </m:oMathPara>
                </a14:m>
                <a:endParaRPr lang="ro-RO" dirty="0"/>
              </a:p>
            </p:txBody>
          </p:sp>
        </mc:Choice>
        <mc:Fallback xmlns="">
          <p:sp>
            <p:nvSpPr>
              <p:cNvPr id="13" name="CasetăText 12">
                <a:extLst>
                  <a:ext uri="{FF2B5EF4-FFF2-40B4-BE49-F238E27FC236}">
                    <a16:creationId xmlns:a16="http://schemas.microsoft.com/office/drawing/2014/main" id="{7B572C21-5381-3790-31E9-00CD8BCF2471}"/>
                  </a:ext>
                </a:extLst>
              </p:cNvPr>
              <p:cNvSpPr txBox="1">
                <a:spLocks noRot="1" noChangeAspect="1" noMove="1" noResize="1" noEditPoints="1" noAdjustHandles="1" noChangeArrowheads="1" noChangeShapeType="1" noTextEdit="1"/>
              </p:cNvSpPr>
              <p:nvPr/>
            </p:nvSpPr>
            <p:spPr>
              <a:xfrm>
                <a:off x="458343" y="4548856"/>
                <a:ext cx="6094476" cy="883383"/>
              </a:xfrm>
              <a:prstGeom prst="rect">
                <a:avLst/>
              </a:prstGeom>
              <a:blipFill>
                <a:blip r:embed="rId7"/>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5" name="CasetăText 14">
                <a:extLst>
                  <a:ext uri="{FF2B5EF4-FFF2-40B4-BE49-F238E27FC236}">
                    <a16:creationId xmlns:a16="http://schemas.microsoft.com/office/drawing/2014/main" xmlns="" id="{8D864AA2-AAEF-6B5F-463A-95CD65993EFC}"/>
                  </a:ext>
                </a:extLst>
              </p:cNvPr>
              <p:cNvSpPr txBox="1"/>
              <p:nvPr/>
            </p:nvSpPr>
            <p:spPr>
              <a:xfrm>
                <a:off x="6097524" y="4548857"/>
                <a:ext cx="6094476" cy="88338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𝐶</m:t>
                          </m:r>
                        </m:sub>
                      </m:sSub>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𝑑𝑒𝑡</m:t>
                          </m:r>
                          <m:d>
                            <m:dPr>
                              <m:ctrlPr>
                                <a:rPr lang="ro-RO" i="1">
                                  <a:solidFill>
                                    <a:srgbClr val="836967"/>
                                  </a:solidFill>
                                  <a:latin typeface="Cambria Math"/>
                                </a:rPr>
                              </m:ctrlPr>
                            </m:dPr>
                            <m:e>
                              <m:r>
                                <a:rPr lang="ro-RO" i="1">
                                  <a:latin typeface="Cambria Math" panose="02040503050406030204" pitchFamily="18" charset="0"/>
                                </a:rPr>
                                <m:t>𝐽</m:t>
                              </m:r>
                            </m:e>
                          </m:d>
                          <m:r>
                            <a:rPr lang="ro-RO" i="0">
                              <a:latin typeface="Cambria Math" panose="02040503050406030204" pitchFamily="18" charset="0"/>
                            </a:rPr>
                            <m:t>⋅</m:t>
                          </m:r>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up>
                            <m:e>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sup>
                                <m:e>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sup>
                                    <m:e>
                                      <m:r>
                                        <a:rPr lang="ro-RO" i="1">
                                          <a:latin typeface="Cambria Math" panose="02040503050406030204" pitchFamily="18" charset="0"/>
                                        </a:rPr>
                                        <m:t>𝑦</m:t>
                                      </m:r>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𝑛</m:t>
                                              </m:r>
                                            </m:sub>
                                          </m:sSub>
                                        </m:e>
                                      </m:d>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𝑛</m:t>
                                          </m:r>
                                        </m:sub>
                                      </m:sSub>
                                    </m:e>
                                  </m:nary>
                                </m:e>
                              </m:nary>
                            </m:e>
                          </m:nary>
                        </m:num>
                        <m:den>
                          <m:r>
                            <a:rPr lang="ro-RO" i="1">
                              <a:latin typeface="Cambria Math" panose="02040503050406030204" pitchFamily="18" charset="0"/>
                            </a:rPr>
                            <m:t>𝑑𝑒𝑡</m:t>
                          </m:r>
                          <m:d>
                            <m:dPr>
                              <m:ctrlPr>
                                <a:rPr lang="ro-RO" i="1">
                                  <a:solidFill>
                                    <a:srgbClr val="836967"/>
                                  </a:solidFill>
                                  <a:latin typeface="Cambria Math"/>
                                </a:rPr>
                              </m:ctrlPr>
                            </m:dPr>
                            <m:e>
                              <m:r>
                                <a:rPr lang="ro-RO" i="1">
                                  <a:latin typeface="Cambria Math" panose="02040503050406030204" pitchFamily="18" charset="0"/>
                                </a:rPr>
                                <m:t>𝐽</m:t>
                              </m:r>
                            </m:e>
                          </m:d>
                          <m:r>
                            <a:rPr lang="ro-RO" i="0">
                              <a:latin typeface="Cambria Math" panose="02040503050406030204" pitchFamily="18" charset="0"/>
                            </a:rPr>
                            <m:t>⋅</m:t>
                          </m:r>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up>
                            <m:e>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sup>
                                <m:e>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sup>
                                    <m:e>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𝑛</m:t>
                                          </m:r>
                                        </m:sub>
                                      </m:sSub>
                                    </m:e>
                                  </m:nary>
                                </m:e>
                              </m:nary>
                            </m:e>
                          </m:nary>
                        </m:den>
                      </m:f>
                      <m:r>
                        <a:rPr lang="ro-RO" i="0">
                          <a:latin typeface="Cambria Math" panose="02040503050406030204" pitchFamily="18" charset="0"/>
                        </a:rPr>
                        <m:t>;</m:t>
                      </m:r>
                    </m:oMath>
                  </m:oMathPara>
                </a14:m>
                <a:endParaRPr lang="ro-RO" dirty="0"/>
              </a:p>
            </p:txBody>
          </p:sp>
        </mc:Choice>
        <mc:Fallback xmlns="">
          <p:sp>
            <p:nvSpPr>
              <p:cNvPr id="15" name="CasetăText 14">
                <a:extLst>
                  <a:ext uri="{FF2B5EF4-FFF2-40B4-BE49-F238E27FC236}">
                    <a16:creationId xmlns:a16="http://schemas.microsoft.com/office/drawing/2014/main" id="{8D864AA2-AAEF-6B5F-463A-95CD65993EFC}"/>
                  </a:ext>
                </a:extLst>
              </p:cNvPr>
              <p:cNvSpPr txBox="1">
                <a:spLocks noRot="1" noChangeAspect="1" noMove="1" noResize="1" noEditPoints="1" noAdjustHandles="1" noChangeArrowheads="1" noChangeShapeType="1" noTextEdit="1"/>
              </p:cNvSpPr>
              <p:nvPr/>
            </p:nvSpPr>
            <p:spPr>
              <a:xfrm>
                <a:off x="6097524" y="4548857"/>
                <a:ext cx="6094476" cy="883383"/>
              </a:xfrm>
              <a:prstGeom prst="rect">
                <a:avLst/>
              </a:prstGeom>
              <a:blipFill>
                <a:blip r:embed="rId8"/>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7" name="CasetăText 16">
                <a:extLst>
                  <a:ext uri="{FF2B5EF4-FFF2-40B4-BE49-F238E27FC236}">
                    <a16:creationId xmlns:a16="http://schemas.microsoft.com/office/drawing/2014/main" xmlns="" id="{809ED96F-2619-5642-9832-2AEEA2DDA47D}"/>
                  </a:ext>
                </a:extLst>
              </p:cNvPr>
              <p:cNvSpPr txBox="1"/>
              <p:nvPr/>
            </p:nvSpPr>
            <p:spPr>
              <a:xfrm>
                <a:off x="2851785" y="5696673"/>
                <a:ext cx="6094476" cy="88338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𝐶</m:t>
                          </m:r>
                        </m:sub>
                      </m:sSub>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𝑑𝑒𝑡</m:t>
                          </m:r>
                          <m:d>
                            <m:dPr>
                              <m:ctrlPr>
                                <a:rPr lang="ro-RO" i="1">
                                  <a:solidFill>
                                    <a:srgbClr val="836967"/>
                                  </a:solidFill>
                                  <a:latin typeface="Cambria Math"/>
                                </a:rPr>
                              </m:ctrlPr>
                            </m:dPr>
                            <m:e>
                              <m:r>
                                <a:rPr lang="ro-RO" i="1">
                                  <a:latin typeface="Cambria Math" panose="02040503050406030204" pitchFamily="18" charset="0"/>
                                </a:rPr>
                                <m:t>𝐽</m:t>
                              </m:r>
                            </m:e>
                          </m:d>
                          <m:r>
                            <a:rPr lang="ro-RO" i="0">
                              <a:latin typeface="Cambria Math" panose="02040503050406030204" pitchFamily="18" charset="0"/>
                            </a:rPr>
                            <m:t>⋅</m:t>
                          </m:r>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up>
                            <m:e>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sup>
                                <m:e>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sup>
                                    <m:e>
                                      <m:r>
                                        <a:rPr lang="ro-RO" i="1">
                                          <a:latin typeface="Cambria Math" panose="02040503050406030204" pitchFamily="18" charset="0"/>
                                        </a:rPr>
                                        <m:t>𝑧</m:t>
                                      </m:r>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𝑛</m:t>
                                              </m:r>
                                            </m:sub>
                                          </m:sSub>
                                        </m:e>
                                      </m:d>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𝑛</m:t>
                                          </m:r>
                                        </m:sub>
                                      </m:sSub>
                                    </m:e>
                                  </m:nary>
                                </m:e>
                              </m:nary>
                            </m:e>
                          </m:nary>
                        </m:num>
                        <m:den>
                          <m:r>
                            <a:rPr lang="ro-RO" i="1">
                              <a:latin typeface="Cambria Math" panose="02040503050406030204" pitchFamily="18" charset="0"/>
                            </a:rPr>
                            <m:t>𝑑𝑒𝑡</m:t>
                          </m:r>
                          <m:d>
                            <m:dPr>
                              <m:ctrlPr>
                                <a:rPr lang="ro-RO" i="1">
                                  <a:solidFill>
                                    <a:srgbClr val="836967"/>
                                  </a:solidFill>
                                  <a:latin typeface="Cambria Math"/>
                                </a:rPr>
                              </m:ctrlPr>
                            </m:dPr>
                            <m:e>
                              <m:r>
                                <a:rPr lang="ro-RO" i="1">
                                  <a:latin typeface="Cambria Math" panose="02040503050406030204" pitchFamily="18" charset="0"/>
                                </a:rPr>
                                <m:t>𝐽</m:t>
                              </m:r>
                            </m:e>
                          </m:d>
                          <m:r>
                            <a:rPr lang="ro-RO" i="0">
                              <a:latin typeface="Cambria Math" panose="02040503050406030204" pitchFamily="18" charset="0"/>
                            </a:rPr>
                            <m:t>⋅</m:t>
                          </m:r>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up>
                            <m:e>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sup>
                                <m:e>
                                  <m:nary>
                                    <m:naryPr>
                                      <m:limLoc m:val="subSup"/>
                                      <m:ctrlPr>
                                        <a:rPr lang="ro-RO" i="1">
                                          <a:latin typeface="Cambria Math"/>
                                        </a:rPr>
                                      </m:ctrlPr>
                                    </m:naryPr>
                                    <m:sub>
                                      <m:r>
                                        <a:rPr lang="ro-RO" i="0">
                                          <a:latin typeface="Cambria Math" panose="02040503050406030204" pitchFamily="18" charset="0"/>
                                        </a:rPr>
                                        <m:t>0</m:t>
                                      </m:r>
                                    </m:sub>
                                    <m:sup>
                                      <m:r>
                                        <a:rPr lang="ro-RO" i="0">
                                          <a:latin typeface="Cambria Math" panose="02040503050406030204" pitchFamily="18" charset="0"/>
                                        </a:rPr>
                                        <m:t>1−</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sup>
                                    <m:e>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𝑛</m:t>
                                          </m:r>
                                        </m:sub>
                                      </m:sSub>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𝑛</m:t>
                                          </m:r>
                                        </m:sub>
                                      </m:sSub>
                                      <m:r>
                                        <a:rPr lang="ro-RO" i="1">
                                          <a:latin typeface="Cambria Math" panose="02040503050406030204" pitchFamily="18" charset="0"/>
                                        </a:rPr>
                                        <m:t>𝑑</m:t>
                                      </m:r>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𝑛</m:t>
                                          </m:r>
                                        </m:sub>
                                      </m:sSub>
                                    </m:e>
                                  </m:nary>
                                </m:e>
                              </m:nary>
                            </m:e>
                          </m:nary>
                        </m:den>
                      </m:f>
                      <m:r>
                        <a:rPr lang="ro-RO" i="0">
                          <a:latin typeface="Cambria Math" panose="02040503050406030204" pitchFamily="18" charset="0"/>
                        </a:rPr>
                        <m:t>.</m:t>
                      </m:r>
                    </m:oMath>
                  </m:oMathPara>
                </a14:m>
                <a:endParaRPr lang="ro-RO" dirty="0"/>
              </a:p>
            </p:txBody>
          </p:sp>
        </mc:Choice>
        <mc:Fallback xmlns="">
          <p:sp>
            <p:nvSpPr>
              <p:cNvPr id="17" name="CasetăText 16">
                <a:extLst>
                  <a:ext uri="{FF2B5EF4-FFF2-40B4-BE49-F238E27FC236}">
                    <a16:creationId xmlns:a16="http://schemas.microsoft.com/office/drawing/2014/main" id="{809ED96F-2619-5642-9832-2AEEA2DDA47D}"/>
                  </a:ext>
                </a:extLst>
              </p:cNvPr>
              <p:cNvSpPr txBox="1">
                <a:spLocks noRot="1" noChangeAspect="1" noMove="1" noResize="1" noEditPoints="1" noAdjustHandles="1" noChangeArrowheads="1" noChangeShapeType="1" noTextEdit="1"/>
              </p:cNvSpPr>
              <p:nvPr/>
            </p:nvSpPr>
            <p:spPr>
              <a:xfrm>
                <a:off x="2851785" y="5696673"/>
                <a:ext cx="6094476" cy="883383"/>
              </a:xfrm>
              <a:prstGeom prst="rect">
                <a:avLst/>
              </a:prstGeom>
              <a:blipFill>
                <a:blip r:embed="rId9"/>
                <a:stretch>
                  <a:fillRect/>
                </a:stretch>
              </a:blipFill>
            </p:spPr>
            <p:txBody>
              <a:bodyPr/>
              <a:lstStyle/>
              <a:p>
                <a:r>
                  <a:rPr lang="ro-RO">
                    <a:noFill/>
                  </a:rPr>
                  <a:t> </a:t>
                </a:r>
              </a:p>
            </p:txBody>
          </p:sp>
        </mc:Fallback>
      </mc:AlternateContent>
    </p:spTree>
    <p:extLst>
      <p:ext uri="{BB962C8B-B14F-4D97-AF65-F5344CB8AC3E}">
        <p14:creationId xmlns:p14="http://schemas.microsoft.com/office/powerpoint/2010/main" val="12837180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asetăText 2">
                <a:extLst>
                  <a:ext uri="{FF2B5EF4-FFF2-40B4-BE49-F238E27FC236}">
                    <a16:creationId xmlns:a16="http://schemas.microsoft.com/office/drawing/2014/main" xmlns="" id="{DE033DC4-B888-C36B-6F46-359DFBD8E45D}"/>
                  </a:ext>
                </a:extLst>
              </p:cNvPr>
              <p:cNvSpPr txBox="1"/>
              <p:nvPr/>
            </p:nvSpPr>
            <p:spPr>
              <a:xfrm>
                <a:off x="615696" y="629926"/>
                <a:ext cx="11576304" cy="260328"/>
              </a:xfrm>
              <a:prstGeom prst="rect">
                <a:avLst/>
              </a:prstGeom>
              <a:noFill/>
            </p:spPr>
            <p:txBody>
              <a:bodyPr wrap="square">
                <a:spAutoFit/>
              </a:bodyPr>
              <a:lstStyle/>
              <a:p>
                <a:pPr algn="just">
                  <a:lnSpc>
                    <a:spcPts val="1200"/>
                  </a:lnSpc>
                  <a:spcBef>
                    <a:spcPts val="800"/>
                  </a:spcBef>
                  <a:spcAft>
                    <a:spcPts val="800"/>
                  </a:spcAft>
                </a:pPr>
                <a:r>
                  <a:rPr lang="ro-RO"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Tensorul de inerție al unui tetraedru în raport cu sistemul de referință </a:t>
                </a:r>
                <a14:m>
                  <m:oMath xmlns:m="http://schemas.openxmlformats.org/officeDocument/2006/math">
                    <m:r>
                      <a:rPr lang="ro-RO">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𝑶𝒙𝒚𝒛</m:t>
                    </m:r>
                  </m:oMath>
                </a14:m>
                <a:r>
                  <a:rPr lang="en-US"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rPr>
                  <a:t>.</a:t>
                </a:r>
                <a:endParaRPr lang="ro-RO"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endParaRPr>
              </a:p>
            </p:txBody>
          </p:sp>
        </mc:Choice>
        <mc:Fallback xmlns="">
          <p:sp>
            <p:nvSpPr>
              <p:cNvPr id="3" name="CasetăText 2">
                <a:extLst>
                  <a:ext uri="{FF2B5EF4-FFF2-40B4-BE49-F238E27FC236}">
                    <a16:creationId xmlns:a16="http://schemas.microsoft.com/office/drawing/2014/main" id="{DE033DC4-B888-C36B-6F46-359DFBD8E45D}"/>
                  </a:ext>
                </a:extLst>
              </p:cNvPr>
              <p:cNvSpPr txBox="1">
                <a:spLocks noRot="1" noChangeAspect="1" noMove="1" noResize="1" noEditPoints="1" noAdjustHandles="1" noChangeArrowheads="1" noChangeShapeType="1" noTextEdit="1"/>
              </p:cNvSpPr>
              <p:nvPr/>
            </p:nvSpPr>
            <p:spPr>
              <a:xfrm>
                <a:off x="615696" y="629926"/>
                <a:ext cx="11576304" cy="260328"/>
              </a:xfrm>
              <a:prstGeom prst="rect">
                <a:avLst/>
              </a:prstGeom>
              <a:blipFill>
                <a:blip r:embed="rId2"/>
                <a:stretch>
                  <a:fillRect l="-421" t="-51163" b="-37209"/>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5" name="CasetăText 4">
                <a:extLst>
                  <a:ext uri="{FF2B5EF4-FFF2-40B4-BE49-F238E27FC236}">
                    <a16:creationId xmlns:a16="http://schemas.microsoft.com/office/drawing/2014/main" xmlns="" id="{7E975657-5F2A-8773-FDA5-80C05120A396}"/>
                  </a:ext>
                </a:extLst>
              </p:cNvPr>
              <p:cNvSpPr txBox="1"/>
              <p:nvPr/>
            </p:nvSpPr>
            <p:spPr>
              <a:xfrm>
                <a:off x="1940814" y="1036558"/>
                <a:ext cx="7587234" cy="187589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ro-RO" i="1" smtClean="0">
                              <a:solidFill>
                                <a:srgbClr val="836967"/>
                              </a:solidFill>
                              <a:latin typeface="Cambria Math"/>
                            </a:rPr>
                          </m:ctrlPr>
                        </m:dPr>
                        <m:e>
                          <m:r>
                            <a:rPr lang="ro-RO" i="1">
                              <a:latin typeface="Cambria Math" panose="02040503050406030204" pitchFamily="18" charset="0"/>
                            </a:rPr>
                            <m:t>𝐽</m:t>
                          </m:r>
                        </m:e>
                      </m:d>
                      <m:r>
                        <a:rPr lang="ro-RO" i="0">
                          <a:latin typeface="Cambria Math" panose="02040503050406030204" pitchFamily="18" charset="0"/>
                        </a:rPr>
                        <m:t>=</m:t>
                      </m:r>
                      <m:d>
                        <m:dPr>
                          <m:begChr m:val="["/>
                          <m:endChr m:val="]"/>
                          <m:ctrlPr>
                            <a:rPr lang="ro-RO" i="1">
                              <a:solidFill>
                                <a:srgbClr val="836967"/>
                              </a:solidFill>
                              <a:latin typeface="Cambria Math"/>
                            </a:rPr>
                          </m:ctrlPr>
                        </m:dPr>
                        <m:e>
                          <m:m>
                            <m:mPr>
                              <m:plcHide m:val="on"/>
                              <m:mcs>
                                <m:mc>
                                  <m:mcPr>
                                    <m:count m:val="3"/>
                                    <m:mcJc m:val="center"/>
                                  </m:mcPr>
                                </m:mc>
                              </m:mcs>
                              <m:ctrlPr>
                                <a:rPr lang="ro-RO" i="1">
                                  <a:solidFill>
                                    <a:srgbClr val="836967"/>
                                  </a:solidFill>
                                  <a:latin typeface="Cambria Math"/>
                                </a:rPr>
                              </m:ctrlPr>
                            </m:mPr>
                            <m:mr>
                              <m:e>
                                <m:nary>
                                  <m:naryPr>
                                    <m:limLoc m:val="subSup"/>
                                    <m:supHide m:val="on"/>
                                    <m:ctrlPr>
                                      <a:rPr lang="ro-RO" i="1">
                                        <a:latin typeface="Cambria Math"/>
                                      </a:rPr>
                                    </m:ctrlPr>
                                  </m:naryPr>
                                  <m:sub>
                                    <m:r>
                                      <a:rPr lang="ro-RO" i="1">
                                        <a:latin typeface="Cambria Math" panose="02040503050406030204" pitchFamily="18" charset="0"/>
                                      </a:rPr>
                                      <m:t>𝑉</m:t>
                                    </m:r>
                                  </m:sub>
                                  <m:sup/>
                                  <m:e>
                                    <m:d>
                                      <m:dPr>
                                        <m:ctrlPr>
                                          <a:rPr lang="ro-RO" i="1">
                                            <a:solidFill>
                                              <a:srgbClr val="836967"/>
                                            </a:solidFill>
                                            <a:latin typeface="Cambria Math"/>
                                          </a:rPr>
                                        </m:ctrlPr>
                                      </m:dPr>
                                      <m:e>
                                        <m:sSup>
                                          <m:sSupPr>
                                            <m:ctrlPr>
                                              <a:rPr lang="ro-RO" i="1">
                                                <a:solidFill>
                                                  <a:srgbClr val="836967"/>
                                                </a:solidFill>
                                                <a:latin typeface="Cambria Math"/>
                                              </a:rPr>
                                            </m:ctrlPr>
                                          </m:sSupPr>
                                          <m:e>
                                            <m:r>
                                              <a:rPr lang="ro-RO" i="1">
                                                <a:latin typeface="Cambria Math" panose="02040503050406030204" pitchFamily="18" charset="0"/>
                                              </a:rPr>
                                              <m:t>𝑦</m:t>
                                            </m:r>
                                          </m:e>
                                          <m:sup>
                                            <m:r>
                                              <a:rPr lang="ro-RO" i="0">
                                                <a:latin typeface="Cambria Math" panose="02040503050406030204" pitchFamily="18" charset="0"/>
                                              </a:rPr>
                                              <m:t>2</m:t>
                                            </m:r>
                                          </m:sup>
                                        </m:sSup>
                                        <m:r>
                                          <a:rPr lang="ro-RO" i="0">
                                            <a:latin typeface="Cambria Math" panose="02040503050406030204" pitchFamily="18" charset="0"/>
                                          </a:rPr>
                                          <m:t>+</m:t>
                                        </m:r>
                                        <m:sSup>
                                          <m:sSupPr>
                                            <m:ctrlPr>
                                              <a:rPr lang="ro-RO" i="1">
                                                <a:solidFill>
                                                  <a:srgbClr val="836967"/>
                                                </a:solidFill>
                                                <a:latin typeface="Cambria Math"/>
                                              </a:rPr>
                                            </m:ctrlPr>
                                          </m:sSupPr>
                                          <m:e>
                                            <m:r>
                                              <a:rPr lang="ro-RO" i="1">
                                                <a:latin typeface="Cambria Math" panose="02040503050406030204" pitchFamily="18" charset="0"/>
                                              </a:rPr>
                                              <m:t>𝑧</m:t>
                                            </m:r>
                                          </m:e>
                                          <m:sup>
                                            <m:r>
                                              <a:rPr lang="ro-RO" i="0">
                                                <a:latin typeface="Cambria Math" panose="02040503050406030204" pitchFamily="18" charset="0"/>
                                              </a:rPr>
                                              <m:t>2</m:t>
                                            </m:r>
                                          </m:sup>
                                        </m:sSup>
                                      </m:e>
                                    </m:d>
                                    <m:r>
                                      <a:rPr lang="ro-RO" i="1">
                                        <a:latin typeface="Cambria Math" panose="02040503050406030204" pitchFamily="18" charset="0"/>
                                      </a:rPr>
                                      <m:t>𝜌</m:t>
                                    </m:r>
                                    <m:r>
                                      <a:rPr lang="ro-RO" i="1">
                                        <a:latin typeface="Cambria Math" panose="02040503050406030204" pitchFamily="18" charset="0"/>
                                      </a:rPr>
                                      <m:t>𝑑𝑉</m:t>
                                    </m:r>
                                  </m:e>
                                </m:nary>
                              </m:e>
                              <m:e>
                                <m:r>
                                  <a:rPr lang="ro-RO" i="0">
                                    <a:latin typeface="Cambria Math" panose="02040503050406030204" pitchFamily="18" charset="0"/>
                                  </a:rPr>
                                  <m:t>−</m:t>
                                </m:r>
                                <m:nary>
                                  <m:naryPr>
                                    <m:limLoc m:val="subSup"/>
                                    <m:supHide m:val="on"/>
                                    <m:ctrlPr>
                                      <a:rPr lang="ro-RO" i="1">
                                        <a:latin typeface="Cambria Math"/>
                                      </a:rPr>
                                    </m:ctrlPr>
                                  </m:naryPr>
                                  <m:sub>
                                    <m:r>
                                      <a:rPr lang="ro-RO" i="1">
                                        <a:latin typeface="Cambria Math" panose="02040503050406030204" pitchFamily="18" charset="0"/>
                                      </a:rPr>
                                      <m:t>𝑉</m:t>
                                    </m:r>
                                  </m:sub>
                                  <m:sup/>
                                  <m:e>
                                    <m:r>
                                      <a:rPr lang="ro-RO" i="1">
                                        <a:latin typeface="Cambria Math" panose="02040503050406030204" pitchFamily="18" charset="0"/>
                                      </a:rPr>
                                      <m:t>𝑥𝑦</m:t>
                                    </m:r>
                                    <m:r>
                                      <a:rPr lang="ro-RO" i="1">
                                        <a:latin typeface="Cambria Math" panose="02040503050406030204" pitchFamily="18" charset="0"/>
                                      </a:rPr>
                                      <m:t>𝜌</m:t>
                                    </m:r>
                                    <m:r>
                                      <a:rPr lang="ro-RO" i="1">
                                        <a:latin typeface="Cambria Math" panose="02040503050406030204" pitchFamily="18" charset="0"/>
                                      </a:rPr>
                                      <m:t>𝑑𝑉</m:t>
                                    </m:r>
                                  </m:e>
                                </m:nary>
                              </m:e>
                              <m:e>
                                <m:r>
                                  <a:rPr lang="ro-RO" i="0">
                                    <a:latin typeface="Cambria Math" panose="02040503050406030204" pitchFamily="18" charset="0"/>
                                  </a:rPr>
                                  <m:t>−</m:t>
                                </m:r>
                                <m:nary>
                                  <m:naryPr>
                                    <m:limLoc m:val="subSup"/>
                                    <m:supHide m:val="on"/>
                                    <m:ctrlPr>
                                      <a:rPr lang="ro-RO" i="1">
                                        <a:latin typeface="Cambria Math"/>
                                      </a:rPr>
                                    </m:ctrlPr>
                                  </m:naryPr>
                                  <m:sub>
                                    <m:r>
                                      <a:rPr lang="ro-RO" i="1">
                                        <a:latin typeface="Cambria Math" panose="02040503050406030204" pitchFamily="18" charset="0"/>
                                      </a:rPr>
                                      <m:t>𝑉</m:t>
                                    </m:r>
                                  </m:sub>
                                  <m:sup/>
                                  <m:e>
                                    <m:r>
                                      <a:rPr lang="ro-RO" i="1">
                                        <a:latin typeface="Cambria Math" panose="02040503050406030204" pitchFamily="18" charset="0"/>
                                      </a:rPr>
                                      <m:t>𝑥𝑧</m:t>
                                    </m:r>
                                    <m:r>
                                      <a:rPr lang="ro-RO" i="1">
                                        <a:latin typeface="Cambria Math" panose="02040503050406030204" pitchFamily="18" charset="0"/>
                                      </a:rPr>
                                      <m:t>𝜌</m:t>
                                    </m:r>
                                    <m:r>
                                      <a:rPr lang="ro-RO" i="1">
                                        <a:latin typeface="Cambria Math" panose="02040503050406030204" pitchFamily="18" charset="0"/>
                                      </a:rPr>
                                      <m:t>𝑑𝑉</m:t>
                                    </m:r>
                                  </m:e>
                                </m:nary>
                              </m:e>
                            </m:mr>
                            <m:mr>
                              <m:e>
                                <m:r>
                                  <a:rPr lang="ro-RO" i="0">
                                    <a:latin typeface="Cambria Math" panose="02040503050406030204" pitchFamily="18" charset="0"/>
                                  </a:rPr>
                                  <m:t>−</m:t>
                                </m:r>
                                <m:nary>
                                  <m:naryPr>
                                    <m:limLoc m:val="subSup"/>
                                    <m:supHide m:val="on"/>
                                    <m:ctrlPr>
                                      <a:rPr lang="ro-RO" i="1">
                                        <a:latin typeface="Cambria Math"/>
                                      </a:rPr>
                                    </m:ctrlPr>
                                  </m:naryPr>
                                  <m:sub>
                                    <m:r>
                                      <a:rPr lang="ro-RO" i="1">
                                        <a:latin typeface="Cambria Math" panose="02040503050406030204" pitchFamily="18" charset="0"/>
                                      </a:rPr>
                                      <m:t>𝑉</m:t>
                                    </m:r>
                                  </m:sub>
                                  <m:sup/>
                                  <m:e>
                                    <m:r>
                                      <a:rPr lang="ro-RO" i="1">
                                        <a:latin typeface="Cambria Math" panose="02040503050406030204" pitchFamily="18" charset="0"/>
                                      </a:rPr>
                                      <m:t>𝑦𝑥</m:t>
                                    </m:r>
                                    <m:r>
                                      <a:rPr lang="ro-RO" i="1">
                                        <a:latin typeface="Cambria Math" panose="02040503050406030204" pitchFamily="18" charset="0"/>
                                      </a:rPr>
                                      <m:t>𝜌</m:t>
                                    </m:r>
                                    <m:r>
                                      <a:rPr lang="ro-RO" i="1">
                                        <a:latin typeface="Cambria Math" panose="02040503050406030204" pitchFamily="18" charset="0"/>
                                      </a:rPr>
                                      <m:t>𝑑𝑉</m:t>
                                    </m:r>
                                  </m:e>
                                </m:nary>
                              </m:e>
                              <m:e>
                                <m:nary>
                                  <m:naryPr>
                                    <m:limLoc m:val="subSup"/>
                                    <m:supHide m:val="on"/>
                                    <m:ctrlPr>
                                      <a:rPr lang="ro-RO" i="1">
                                        <a:latin typeface="Cambria Math"/>
                                      </a:rPr>
                                    </m:ctrlPr>
                                  </m:naryPr>
                                  <m:sub>
                                    <m:r>
                                      <a:rPr lang="ro-RO" i="1">
                                        <a:latin typeface="Cambria Math" panose="02040503050406030204" pitchFamily="18" charset="0"/>
                                      </a:rPr>
                                      <m:t>𝑉</m:t>
                                    </m:r>
                                  </m:sub>
                                  <m:sup/>
                                  <m:e>
                                    <m:d>
                                      <m:dPr>
                                        <m:ctrlPr>
                                          <a:rPr lang="ro-RO" i="1">
                                            <a:solidFill>
                                              <a:srgbClr val="836967"/>
                                            </a:solidFill>
                                            <a:latin typeface="Cambria Math"/>
                                          </a:rPr>
                                        </m:ctrlPr>
                                      </m:dPr>
                                      <m:e>
                                        <m:sSup>
                                          <m:sSupPr>
                                            <m:ctrlPr>
                                              <a:rPr lang="ro-RO" i="1">
                                                <a:solidFill>
                                                  <a:srgbClr val="836967"/>
                                                </a:solidFill>
                                                <a:latin typeface="Cambria Math"/>
                                              </a:rPr>
                                            </m:ctrlPr>
                                          </m:sSupPr>
                                          <m:e>
                                            <m:r>
                                              <a:rPr lang="ro-RO" i="1">
                                                <a:latin typeface="Cambria Math" panose="02040503050406030204" pitchFamily="18" charset="0"/>
                                              </a:rPr>
                                              <m:t>𝑥</m:t>
                                            </m:r>
                                          </m:e>
                                          <m:sup>
                                            <m:r>
                                              <a:rPr lang="ro-RO" i="0">
                                                <a:latin typeface="Cambria Math" panose="02040503050406030204" pitchFamily="18" charset="0"/>
                                              </a:rPr>
                                              <m:t>2</m:t>
                                            </m:r>
                                          </m:sup>
                                        </m:sSup>
                                        <m:r>
                                          <a:rPr lang="ro-RO" i="0">
                                            <a:latin typeface="Cambria Math" panose="02040503050406030204" pitchFamily="18" charset="0"/>
                                          </a:rPr>
                                          <m:t>+</m:t>
                                        </m:r>
                                        <m:sSup>
                                          <m:sSupPr>
                                            <m:ctrlPr>
                                              <a:rPr lang="ro-RO" i="1">
                                                <a:solidFill>
                                                  <a:srgbClr val="836967"/>
                                                </a:solidFill>
                                                <a:latin typeface="Cambria Math"/>
                                              </a:rPr>
                                            </m:ctrlPr>
                                          </m:sSupPr>
                                          <m:e>
                                            <m:r>
                                              <a:rPr lang="ro-RO" i="1">
                                                <a:latin typeface="Cambria Math" panose="02040503050406030204" pitchFamily="18" charset="0"/>
                                              </a:rPr>
                                              <m:t>𝑧</m:t>
                                            </m:r>
                                          </m:e>
                                          <m:sup>
                                            <m:r>
                                              <a:rPr lang="ro-RO" i="0">
                                                <a:latin typeface="Cambria Math" panose="02040503050406030204" pitchFamily="18" charset="0"/>
                                              </a:rPr>
                                              <m:t>2</m:t>
                                            </m:r>
                                          </m:sup>
                                        </m:sSup>
                                      </m:e>
                                    </m:d>
                                    <m:r>
                                      <a:rPr lang="ro-RO" i="1">
                                        <a:latin typeface="Cambria Math" panose="02040503050406030204" pitchFamily="18" charset="0"/>
                                      </a:rPr>
                                      <m:t>𝜌</m:t>
                                    </m:r>
                                    <m:r>
                                      <a:rPr lang="ro-RO" i="1">
                                        <a:latin typeface="Cambria Math" panose="02040503050406030204" pitchFamily="18" charset="0"/>
                                      </a:rPr>
                                      <m:t>𝑑𝑉</m:t>
                                    </m:r>
                                  </m:e>
                                </m:nary>
                              </m:e>
                              <m:e>
                                <m:r>
                                  <a:rPr lang="ro-RO" i="0">
                                    <a:latin typeface="Cambria Math" panose="02040503050406030204" pitchFamily="18" charset="0"/>
                                  </a:rPr>
                                  <m:t>−</m:t>
                                </m:r>
                                <m:nary>
                                  <m:naryPr>
                                    <m:limLoc m:val="subSup"/>
                                    <m:supHide m:val="on"/>
                                    <m:ctrlPr>
                                      <a:rPr lang="ro-RO" i="1">
                                        <a:latin typeface="Cambria Math"/>
                                      </a:rPr>
                                    </m:ctrlPr>
                                  </m:naryPr>
                                  <m:sub>
                                    <m:r>
                                      <a:rPr lang="ro-RO" i="1">
                                        <a:latin typeface="Cambria Math" panose="02040503050406030204" pitchFamily="18" charset="0"/>
                                      </a:rPr>
                                      <m:t>𝑉</m:t>
                                    </m:r>
                                  </m:sub>
                                  <m:sup/>
                                  <m:e>
                                    <m:r>
                                      <a:rPr lang="ro-RO" i="1">
                                        <a:latin typeface="Cambria Math" panose="02040503050406030204" pitchFamily="18" charset="0"/>
                                      </a:rPr>
                                      <m:t>𝑥𝑧</m:t>
                                    </m:r>
                                    <m:r>
                                      <a:rPr lang="ro-RO" i="1">
                                        <a:latin typeface="Cambria Math" panose="02040503050406030204" pitchFamily="18" charset="0"/>
                                      </a:rPr>
                                      <m:t>𝜌</m:t>
                                    </m:r>
                                    <m:r>
                                      <a:rPr lang="ro-RO" i="1">
                                        <a:latin typeface="Cambria Math" panose="02040503050406030204" pitchFamily="18" charset="0"/>
                                      </a:rPr>
                                      <m:t>𝑑𝑉</m:t>
                                    </m:r>
                                  </m:e>
                                </m:nary>
                              </m:e>
                            </m:mr>
                            <m:mr>
                              <m:e>
                                <m:r>
                                  <a:rPr lang="ro-RO" i="0">
                                    <a:latin typeface="Cambria Math" panose="02040503050406030204" pitchFamily="18" charset="0"/>
                                  </a:rPr>
                                  <m:t>−</m:t>
                                </m:r>
                                <m:nary>
                                  <m:naryPr>
                                    <m:limLoc m:val="subSup"/>
                                    <m:supHide m:val="on"/>
                                    <m:ctrlPr>
                                      <a:rPr lang="ro-RO" i="1">
                                        <a:latin typeface="Cambria Math"/>
                                      </a:rPr>
                                    </m:ctrlPr>
                                  </m:naryPr>
                                  <m:sub>
                                    <m:r>
                                      <a:rPr lang="ro-RO" i="1">
                                        <a:latin typeface="Cambria Math" panose="02040503050406030204" pitchFamily="18" charset="0"/>
                                      </a:rPr>
                                      <m:t>𝑉</m:t>
                                    </m:r>
                                  </m:sub>
                                  <m:sup/>
                                  <m:e>
                                    <m:r>
                                      <a:rPr lang="ro-RO" i="1">
                                        <a:latin typeface="Cambria Math" panose="02040503050406030204" pitchFamily="18" charset="0"/>
                                      </a:rPr>
                                      <m:t>𝑧𝑥</m:t>
                                    </m:r>
                                    <m:r>
                                      <a:rPr lang="ro-RO" i="1">
                                        <a:latin typeface="Cambria Math" panose="02040503050406030204" pitchFamily="18" charset="0"/>
                                      </a:rPr>
                                      <m:t>𝜌</m:t>
                                    </m:r>
                                    <m:r>
                                      <a:rPr lang="ro-RO" i="1">
                                        <a:latin typeface="Cambria Math" panose="02040503050406030204" pitchFamily="18" charset="0"/>
                                      </a:rPr>
                                      <m:t>𝑑𝑉</m:t>
                                    </m:r>
                                  </m:e>
                                </m:nary>
                              </m:e>
                              <m:e>
                                <m:r>
                                  <a:rPr lang="ro-RO" i="0">
                                    <a:latin typeface="Cambria Math" panose="02040503050406030204" pitchFamily="18" charset="0"/>
                                  </a:rPr>
                                  <m:t>−</m:t>
                                </m:r>
                                <m:nary>
                                  <m:naryPr>
                                    <m:limLoc m:val="subSup"/>
                                    <m:supHide m:val="on"/>
                                    <m:ctrlPr>
                                      <a:rPr lang="ro-RO" i="1">
                                        <a:latin typeface="Cambria Math"/>
                                      </a:rPr>
                                    </m:ctrlPr>
                                  </m:naryPr>
                                  <m:sub>
                                    <m:r>
                                      <a:rPr lang="ro-RO" i="1">
                                        <a:latin typeface="Cambria Math" panose="02040503050406030204" pitchFamily="18" charset="0"/>
                                      </a:rPr>
                                      <m:t>𝑉</m:t>
                                    </m:r>
                                  </m:sub>
                                  <m:sup/>
                                  <m:e>
                                    <m:r>
                                      <a:rPr lang="ro-RO" i="1">
                                        <a:latin typeface="Cambria Math" panose="02040503050406030204" pitchFamily="18" charset="0"/>
                                      </a:rPr>
                                      <m:t>𝑧𝑦</m:t>
                                    </m:r>
                                    <m:r>
                                      <a:rPr lang="ro-RO" i="1">
                                        <a:latin typeface="Cambria Math" panose="02040503050406030204" pitchFamily="18" charset="0"/>
                                      </a:rPr>
                                      <m:t>𝜌</m:t>
                                    </m:r>
                                    <m:r>
                                      <a:rPr lang="ro-RO" i="1">
                                        <a:latin typeface="Cambria Math" panose="02040503050406030204" pitchFamily="18" charset="0"/>
                                      </a:rPr>
                                      <m:t>𝑑𝑉</m:t>
                                    </m:r>
                                  </m:e>
                                </m:nary>
                              </m:e>
                              <m:e>
                                <m:nary>
                                  <m:naryPr>
                                    <m:limLoc m:val="subSup"/>
                                    <m:supHide m:val="on"/>
                                    <m:ctrlPr>
                                      <a:rPr lang="ro-RO" i="1">
                                        <a:latin typeface="Cambria Math"/>
                                      </a:rPr>
                                    </m:ctrlPr>
                                  </m:naryPr>
                                  <m:sub>
                                    <m:r>
                                      <a:rPr lang="ro-RO" i="1">
                                        <a:latin typeface="Cambria Math" panose="02040503050406030204" pitchFamily="18" charset="0"/>
                                      </a:rPr>
                                      <m:t>𝑉</m:t>
                                    </m:r>
                                  </m:sub>
                                  <m:sup/>
                                  <m:e>
                                    <m:d>
                                      <m:dPr>
                                        <m:ctrlPr>
                                          <a:rPr lang="ro-RO" i="1">
                                            <a:solidFill>
                                              <a:srgbClr val="836967"/>
                                            </a:solidFill>
                                            <a:latin typeface="Cambria Math"/>
                                          </a:rPr>
                                        </m:ctrlPr>
                                      </m:dPr>
                                      <m:e>
                                        <m:sSup>
                                          <m:sSupPr>
                                            <m:ctrlPr>
                                              <a:rPr lang="ro-RO" i="1">
                                                <a:solidFill>
                                                  <a:srgbClr val="836967"/>
                                                </a:solidFill>
                                                <a:latin typeface="Cambria Math"/>
                                              </a:rPr>
                                            </m:ctrlPr>
                                          </m:sSupPr>
                                          <m:e>
                                            <m:r>
                                              <a:rPr lang="ro-RO" i="1">
                                                <a:latin typeface="Cambria Math" panose="02040503050406030204" pitchFamily="18" charset="0"/>
                                              </a:rPr>
                                              <m:t>𝑥</m:t>
                                            </m:r>
                                          </m:e>
                                          <m:sup>
                                            <m:r>
                                              <a:rPr lang="ro-RO" i="0">
                                                <a:latin typeface="Cambria Math" panose="02040503050406030204" pitchFamily="18" charset="0"/>
                                              </a:rPr>
                                              <m:t>2</m:t>
                                            </m:r>
                                          </m:sup>
                                        </m:sSup>
                                        <m:r>
                                          <a:rPr lang="ro-RO" i="0">
                                            <a:latin typeface="Cambria Math" panose="02040503050406030204" pitchFamily="18" charset="0"/>
                                          </a:rPr>
                                          <m:t>+</m:t>
                                        </m:r>
                                        <m:sSup>
                                          <m:sSupPr>
                                            <m:ctrlPr>
                                              <a:rPr lang="ro-RO" i="1">
                                                <a:solidFill>
                                                  <a:srgbClr val="836967"/>
                                                </a:solidFill>
                                                <a:latin typeface="Cambria Math"/>
                                              </a:rPr>
                                            </m:ctrlPr>
                                          </m:sSupPr>
                                          <m:e>
                                            <m:r>
                                              <a:rPr lang="ro-RO" i="1">
                                                <a:latin typeface="Cambria Math" panose="02040503050406030204" pitchFamily="18" charset="0"/>
                                              </a:rPr>
                                              <m:t>𝑦</m:t>
                                            </m:r>
                                          </m:e>
                                          <m:sup>
                                            <m:r>
                                              <a:rPr lang="ro-RO" i="0">
                                                <a:latin typeface="Cambria Math" panose="02040503050406030204" pitchFamily="18" charset="0"/>
                                              </a:rPr>
                                              <m:t>2</m:t>
                                            </m:r>
                                          </m:sup>
                                        </m:sSup>
                                      </m:e>
                                    </m:d>
                                    <m:r>
                                      <a:rPr lang="ro-RO" i="1">
                                        <a:latin typeface="Cambria Math" panose="02040503050406030204" pitchFamily="18" charset="0"/>
                                      </a:rPr>
                                      <m:t>𝜌</m:t>
                                    </m:r>
                                    <m:r>
                                      <a:rPr lang="ro-RO" i="1">
                                        <a:latin typeface="Cambria Math" panose="02040503050406030204" pitchFamily="18" charset="0"/>
                                      </a:rPr>
                                      <m:t>𝑑𝑉</m:t>
                                    </m:r>
                                  </m:e>
                                </m:nary>
                              </m:e>
                            </m:mr>
                          </m:m>
                        </m:e>
                      </m:d>
                      <m:r>
                        <a:rPr lang="ro-RO" i="0">
                          <a:latin typeface="Cambria Math" panose="02040503050406030204" pitchFamily="18" charset="0"/>
                        </a:rPr>
                        <m:t> </m:t>
                      </m:r>
                    </m:oMath>
                  </m:oMathPara>
                </a14:m>
                <a:endParaRPr lang="ro-RO" dirty="0"/>
              </a:p>
            </p:txBody>
          </p:sp>
        </mc:Choice>
        <mc:Fallback xmlns="">
          <p:sp>
            <p:nvSpPr>
              <p:cNvPr id="5" name="CasetăText 4">
                <a:extLst>
                  <a:ext uri="{FF2B5EF4-FFF2-40B4-BE49-F238E27FC236}">
                    <a16:creationId xmlns:a16="http://schemas.microsoft.com/office/drawing/2014/main" id="{7E975657-5F2A-8773-FDA5-80C05120A396}"/>
                  </a:ext>
                </a:extLst>
              </p:cNvPr>
              <p:cNvSpPr txBox="1">
                <a:spLocks noRot="1" noChangeAspect="1" noMove="1" noResize="1" noEditPoints="1" noAdjustHandles="1" noChangeArrowheads="1" noChangeShapeType="1" noTextEdit="1"/>
              </p:cNvSpPr>
              <p:nvPr/>
            </p:nvSpPr>
            <p:spPr>
              <a:xfrm>
                <a:off x="1940814" y="1036558"/>
                <a:ext cx="7587234" cy="1875898"/>
              </a:xfrm>
              <a:prstGeom prst="rect">
                <a:avLst/>
              </a:prstGeom>
              <a:blipFill>
                <a:blip r:embed="rId3"/>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5" name="CasetăText 14">
                <a:extLst>
                  <a:ext uri="{FF2B5EF4-FFF2-40B4-BE49-F238E27FC236}">
                    <a16:creationId xmlns:a16="http://schemas.microsoft.com/office/drawing/2014/main" xmlns="" id="{6D95F3D7-0798-F416-F990-D60DA894EAEF}"/>
                  </a:ext>
                </a:extLst>
              </p:cNvPr>
              <p:cNvSpPr txBox="1"/>
              <p:nvPr/>
            </p:nvSpPr>
            <p:spPr>
              <a:xfrm>
                <a:off x="2791206" y="2912456"/>
                <a:ext cx="6094476" cy="3961854"/>
              </a:xfrm>
              <a:prstGeom prst="rect">
                <a:avLst/>
              </a:prstGeom>
              <a:noFill/>
            </p:spPr>
            <p:txBody>
              <a:bodyPr wrap="square">
                <a:spAutoFit/>
              </a:bodyPr>
              <a:lstStyle/>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smtClean="0">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𝑥𝑥</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𝜌</m:t>
                      </m:r>
                      <m:nary>
                        <m:naryPr>
                          <m:supHide m:val="on"/>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𝑉</m:t>
                          </m:r>
                        </m:sub>
                        <m:sup/>
                        <m:e>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e>
                          </m:d>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𝑑𝑉</m:t>
                          </m:r>
                        </m:e>
                      </m:nary>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𝑦𝑦</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𝜌</m:t>
                      </m:r>
                      <m:nary>
                        <m:naryPr>
                          <m:supHide m:val="on"/>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𝑉</m:t>
                          </m:r>
                        </m:sub>
                        <m:sup/>
                        <m:e>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e>
                          </m:d>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𝑑𝑉</m:t>
                          </m:r>
                        </m:e>
                      </m:nary>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𝑧𝑧</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𝜌</m:t>
                      </m:r>
                      <m:nary>
                        <m:naryPr>
                          <m:supHide m:val="on"/>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𝑉</m:t>
                          </m:r>
                        </m:sub>
                        <m:sup/>
                        <m:e>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e>
                          </m:d>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𝑑𝑉</m:t>
                          </m:r>
                        </m:e>
                      </m:nary>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𝑥𝑦</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𝑦𝑥</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𝜌</m:t>
                      </m:r>
                      <m:nary>
                        <m:naryPr>
                          <m:supHide m:val="on"/>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𝑉</m:t>
                          </m:r>
                        </m:sub>
                        <m:sup/>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𝑦𝑥𝑑𝑉</m:t>
                          </m:r>
                        </m:e>
                      </m:nary>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𝑥𝑧</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𝑧𝑥</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𝜌</m:t>
                      </m:r>
                      <m:nary>
                        <m:naryPr>
                          <m:supHide m:val="on"/>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𝑉</m:t>
                          </m:r>
                        </m:sub>
                        <m:sup/>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𝑥𝑧𝑑𝑉</m:t>
                          </m:r>
                        </m:e>
                      </m:nary>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𝐽</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𝑦𝑧</m:t>
                          </m:r>
                        </m:sub>
                      </m:sSub>
                      <m:r>
                        <a:rPr lang="ro-RO" sz="1800">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𝐽</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𝑧𝑦</m:t>
                          </m:r>
                        </m:sub>
                      </m:sSub>
                      <m:r>
                        <a:rPr lang="ro-RO" sz="1800">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𝜌</m:t>
                      </m:r>
                      <m:nary>
                        <m:naryPr>
                          <m:supHide m:val="on"/>
                          <m:ctrlPr>
                            <a:rPr lang="ro-RO" i="1">
                              <a:effectLst/>
                              <a:latin typeface="Cambria Math"/>
                            </a:rPr>
                          </m:ctrlPr>
                        </m:naryPr>
                        <m:sub>
                          <m:r>
                            <a:rPr lang="ro-RO" sz="1800" i="1">
                              <a:effectLst/>
                              <a:latin typeface="Cambria Math" panose="02040503050406030204" pitchFamily="18" charset="0"/>
                              <a:ea typeface="Calibri" panose="020F0502020204030204" pitchFamily="34" charset="0"/>
                              <a:cs typeface="Calibri" panose="020F0502020204030204" pitchFamily="34" charset="0"/>
                            </a:rPr>
                            <m:t>𝑉</m:t>
                          </m:r>
                        </m:sub>
                        <m:sup/>
                        <m:e>
                          <m:r>
                            <a:rPr lang="ro-RO" sz="1800" i="1">
                              <a:effectLst/>
                              <a:latin typeface="Cambria Math" panose="02040503050406030204" pitchFamily="18" charset="0"/>
                              <a:ea typeface="Calibri" panose="020F0502020204030204" pitchFamily="34" charset="0"/>
                              <a:cs typeface="Calibri" panose="020F0502020204030204" pitchFamily="34" charset="0"/>
                            </a:rPr>
                            <m:t>𝑦𝑧𝑑𝑉</m:t>
                          </m:r>
                        </m:e>
                      </m:nary>
                      <m:r>
                        <a:rPr lang="ro-RO" sz="1800">
                          <a:effectLst/>
                          <a:latin typeface="Cambria Math" panose="02040503050406030204" pitchFamily="18" charset="0"/>
                          <a:ea typeface="Calibri" panose="020F0502020204030204" pitchFamily="34" charset="0"/>
                          <a:cs typeface="Calibri" panose="020F0502020204030204" pitchFamily="34" charset="0"/>
                        </a:rPr>
                        <m:t>.</m:t>
                      </m:r>
                    </m:oMath>
                  </m:oMathPara>
                </a14:m>
                <a:endParaRPr lang="ro-RO" dirty="0"/>
              </a:p>
            </p:txBody>
          </p:sp>
        </mc:Choice>
        <mc:Fallback xmlns="">
          <p:sp>
            <p:nvSpPr>
              <p:cNvPr id="15" name="CasetăText 14">
                <a:extLst>
                  <a:ext uri="{FF2B5EF4-FFF2-40B4-BE49-F238E27FC236}">
                    <a16:creationId xmlns:a16="http://schemas.microsoft.com/office/drawing/2014/main" id="{6D95F3D7-0798-F416-F990-D60DA894EAEF}"/>
                  </a:ext>
                </a:extLst>
              </p:cNvPr>
              <p:cNvSpPr txBox="1">
                <a:spLocks noRot="1" noChangeAspect="1" noMove="1" noResize="1" noEditPoints="1" noAdjustHandles="1" noChangeArrowheads="1" noChangeShapeType="1" noTextEdit="1"/>
              </p:cNvSpPr>
              <p:nvPr/>
            </p:nvSpPr>
            <p:spPr>
              <a:xfrm>
                <a:off x="2791206" y="2912456"/>
                <a:ext cx="6094476" cy="3961854"/>
              </a:xfrm>
              <a:prstGeom prst="rect">
                <a:avLst/>
              </a:prstGeom>
              <a:blipFill>
                <a:blip r:embed="rId4"/>
                <a:stretch>
                  <a:fillRect/>
                </a:stretch>
              </a:blipFill>
            </p:spPr>
            <p:txBody>
              <a:bodyPr/>
              <a:lstStyle/>
              <a:p>
                <a:r>
                  <a:rPr lang="ro-RO">
                    <a:noFill/>
                  </a:rPr>
                  <a:t> </a:t>
                </a:r>
              </a:p>
            </p:txBody>
          </p:sp>
        </mc:Fallback>
      </mc:AlternateContent>
    </p:spTree>
    <p:extLst>
      <p:ext uri="{BB962C8B-B14F-4D97-AF65-F5344CB8AC3E}">
        <p14:creationId xmlns:p14="http://schemas.microsoft.com/office/powerpoint/2010/main" val="8263368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asetăText 1">
                <a:extLst>
                  <a:ext uri="{FF2B5EF4-FFF2-40B4-BE49-F238E27FC236}">
                    <a16:creationId xmlns:a16="http://schemas.microsoft.com/office/drawing/2014/main" xmlns="" id="{49709BD9-9208-DA32-7C94-4FC949F9E7AE}"/>
                  </a:ext>
                </a:extLst>
              </p:cNvPr>
              <p:cNvSpPr txBox="1"/>
              <p:nvPr/>
            </p:nvSpPr>
            <p:spPr>
              <a:xfrm>
                <a:off x="1197864" y="1678016"/>
                <a:ext cx="9390888" cy="4402744"/>
              </a:xfrm>
              <a:prstGeom prst="rect">
                <a:avLst/>
              </a:prstGeom>
              <a:noFill/>
            </p:spPr>
            <p:txBody>
              <a:bodyPr wrap="square">
                <a:spAutoFit/>
              </a:bodyPr>
              <a:lstStyle/>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smtClean="0">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𝑥𝑥</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𝜌</m:t>
                      </m:r>
                      <m:func>
                        <m:func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uncPr>
                        <m:fNa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𝑑𝑒𝑡</m:t>
                          </m:r>
                        </m:fName>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e>
                      </m:func>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p>
                        <m:e>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up>
                            <m:e>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up>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e>
                                  </m:d>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e>
                              </m:nary>
                            </m:e>
                          </m:nary>
                        </m:e>
                      </m:nary>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𝑦𝑦</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𝜌</m:t>
                      </m:r>
                      <m:func>
                        <m:func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uncPr>
                        <m:fNa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𝑑𝑒𝑡</m:t>
                          </m:r>
                        </m:fName>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e>
                      </m:func>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p>
                        <m:e>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up>
                            <m:e>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up>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e>
                              </m:nary>
                            </m:e>
                          </m:nary>
                        </m:e>
                      </m:nary>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func>
                        <m:func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uncPr>
                        <m:fNa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𝑧𝑧</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𝜌</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𝑑𝑒𝑡</m:t>
                          </m:r>
                        </m:fName>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e>
                      </m:func>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p>
                        <m:e>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up>
                            <m:e>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up>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e>
                                  </m:d>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e>
                              </m:nary>
                            </m:e>
                          </m:nary>
                        </m:e>
                      </m:nary>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𝑥𝑦</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𝜌</m:t>
                      </m:r>
                      <m:func>
                        <m:func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uncPr>
                        <m:fNa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𝑑𝑒𝑡</m:t>
                          </m:r>
                        </m:fName>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e>
                      </m:func>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p>
                        <m:e>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up>
                            <m:e>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up>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e>
                              </m:nary>
                            </m:e>
                          </m:nary>
                        </m:e>
                      </m:nary>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𝑥𝑧</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𝜌</m:t>
                      </m:r>
                      <m:func>
                        <m:func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uncPr>
                        <m:fNa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𝑑𝑒𝑡</m:t>
                          </m:r>
                        </m:fName>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e>
                      </m:func>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𝐽</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p>
                        <m:e>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up>
                            <m:e>
                              <m:nary>
                                <m:nary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sub>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sup>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e>
                                  </m:d>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e>
                                  </m:d>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e>
                              </m:nary>
                            </m:e>
                          </m:nary>
                        </m:e>
                      </m:nary>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𝐽</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𝑦𝑧</m:t>
                          </m:r>
                        </m:sub>
                      </m:sSub>
                      <m:r>
                        <a:rPr lang="ro-RO" sz="1800">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𝜌</m:t>
                      </m:r>
                      <m:func>
                        <m:funcPr>
                          <m:ctrlPr>
                            <a:rPr lang="ro-RO" i="1">
                              <a:effectLst/>
                              <a:latin typeface="Cambria Math"/>
                            </a:rPr>
                          </m:ctrlPr>
                        </m:funcPr>
                        <m:fName>
                          <m:r>
                            <a:rPr lang="ro-RO" sz="1800" i="1">
                              <a:effectLst/>
                              <a:latin typeface="Cambria Math" panose="02040503050406030204" pitchFamily="18" charset="0"/>
                              <a:ea typeface="Calibri" panose="020F0502020204030204" pitchFamily="34" charset="0"/>
                              <a:cs typeface="Calibri" panose="020F0502020204030204" pitchFamily="34" charset="0"/>
                            </a:rPr>
                            <m:t>𝑑𝑒𝑡</m:t>
                          </m:r>
                        </m:fName>
                        <m:e>
                          <m:r>
                            <a:rPr lang="ro-RO" sz="1800">
                              <a:effectLst/>
                              <a:latin typeface="Cambria Math" panose="02040503050406030204" pitchFamily="18" charset="0"/>
                              <a:ea typeface="Calibri" panose="020F0502020204030204" pitchFamily="34" charset="0"/>
                              <a:cs typeface="Calibri" panose="020F0502020204030204" pitchFamily="34" charset="0"/>
                            </a:rPr>
                            <m:t>(</m:t>
                          </m:r>
                        </m:e>
                      </m:func>
                      <m:r>
                        <a:rPr lang="ro-RO" sz="1800" i="1">
                          <a:effectLst/>
                          <a:latin typeface="Cambria Math" panose="02040503050406030204" pitchFamily="18" charset="0"/>
                          <a:ea typeface="Calibri" panose="020F0502020204030204" pitchFamily="34" charset="0"/>
                          <a:cs typeface="Calibri" panose="020F0502020204030204" pitchFamily="34" charset="0"/>
                        </a:rPr>
                        <m:t>𝐽</m:t>
                      </m:r>
                      <m:r>
                        <a:rPr lang="ro-RO" sz="1800">
                          <a:effectLst/>
                          <a:latin typeface="Cambria Math" panose="02040503050406030204" pitchFamily="18" charset="0"/>
                          <a:ea typeface="Calibri" panose="020F0502020204030204" pitchFamily="34" charset="0"/>
                          <a:cs typeface="Calibri" panose="020F0502020204030204" pitchFamily="34" charset="0"/>
                        </a:rPr>
                        <m:t>)⋅</m:t>
                      </m:r>
                      <m:nary>
                        <m:naryPr>
                          <m:ctrlPr>
                            <a:rPr lang="ro-RO" i="1">
                              <a:effectLst/>
                              <a:latin typeface="Cambria Math"/>
                            </a:rPr>
                          </m:ctrlPr>
                        </m:naryPr>
                        <m:sub>
                          <m:r>
                            <a:rPr lang="ro-RO" sz="1800">
                              <a:effectLst/>
                              <a:latin typeface="Cambria Math" panose="02040503050406030204" pitchFamily="18" charset="0"/>
                              <a:ea typeface="Calibri" panose="020F0502020204030204" pitchFamily="34" charset="0"/>
                              <a:cs typeface="Calibri" panose="020F0502020204030204" pitchFamily="34" charset="0"/>
                            </a:rPr>
                            <m:t>0</m:t>
                          </m:r>
                        </m:sub>
                        <m:sup>
                          <m:r>
                            <a:rPr lang="ro-RO" sz="1800">
                              <a:effectLst/>
                              <a:latin typeface="Cambria Math" panose="02040503050406030204" pitchFamily="18" charset="0"/>
                              <a:ea typeface="Calibri" panose="020F0502020204030204" pitchFamily="34" charset="0"/>
                              <a:cs typeface="Calibri" panose="020F0502020204030204" pitchFamily="34" charset="0"/>
                            </a:rPr>
                            <m:t>1</m:t>
                          </m:r>
                        </m:sup>
                        <m:e>
                          <m:nary>
                            <m:naryPr>
                              <m:ctrlPr>
                                <a:rPr lang="ro-RO" i="1">
                                  <a:effectLst/>
                                  <a:latin typeface="Cambria Math"/>
                                </a:rPr>
                              </m:ctrlPr>
                            </m:naryPr>
                            <m:sub>
                              <m:r>
                                <a:rPr lang="ro-RO" sz="1800">
                                  <a:effectLst/>
                                  <a:latin typeface="Cambria Math" panose="02040503050406030204" pitchFamily="18" charset="0"/>
                                  <a:ea typeface="Calibri" panose="020F0502020204030204" pitchFamily="34" charset="0"/>
                                  <a:cs typeface="Calibri" panose="020F0502020204030204" pitchFamily="34" charset="0"/>
                                </a:rPr>
                                <m:t>0</m:t>
                              </m:r>
                            </m:sub>
                            <m:sup>
                              <m:r>
                                <a:rPr lang="ro-RO" sz="1800">
                                  <a:effectLst/>
                                  <a:latin typeface="Cambria Math" panose="02040503050406030204" pitchFamily="18" charset="0"/>
                                  <a:ea typeface="Calibri" panose="020F0502020204030204" pitchFamily="34" charset="0"/>
                                  <a:cs typeface="Calibri" panose="020F0502020204030204" pitchFamily="34" charset="0"/>
                                </a:rPr>
                                <m:t>1</m:t>
                              </m:r>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sup>
                            <m:e>
                              <m:nary>
                                <m:naryPr>
                                  <m:ctrlPr>
                                    <a:rPr lang="ro-RO" i="1">
                                      <a:effectLst/>
                                      <a:latin typeface="Cambria Math"/>
                                    </a:rPr>
                                  </m:ctrlPr>
                                </m:naryPr>
                                <m:sub>
                                  <m:r>
                                    <a:rPr lang="ro-RO" sz="1800">
                                      <a:effectLst/>
                                      <a:latin typeface="Cambria Math" panose="02040503050406030204" pitchFamily="18" charset="0"/>
                                      <a:ea typeface="Calibri" panose="020F0502020204030204" pitchFamily="34" charset="0"/>
                                      <a:cs typeface="Calibri" panose="020F0502020204030204" pitchFamily="34" charset="0"/>
                                    </a:rPr>
                                    <m:t>0</m:t>
                                  </m:r>
                                </m:sub>
                                <m:sup>
                                  <m:r>
                                    <a:rPr lang="ro-RO" sz="1800">
                                      <a:effectLst/>
                                      <a:latin typeface="Cambria Math" panose="02040503050406030204" pitchFamily="18" charset="0"/>
                                      <a:ea typeface="Calibri" panose="020F0502020204030204" pitchFamily="34" charset="0"/>
                                      <a:cs typeface="Calibri" panose="020F0502020204030204" pitchFamily="34" charset="0"/>
                                    </a:rPr>
                                    <m:t>1</m:t>
                                  </m:r>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sup>
                                <m:e>
                                  <m:r>
                                    <a:rPr lang="ro-RO" sz="1800" i="1">
                                      <a:effectLst/>
                                      <a:latin typeface="Cambria Math" panose="02040503050406030204" pitchFamily="18" charset="0"/>
                                      <a:ea typeface="Calibri" panose="020F0502020204030204" pitchFamily="34" charset="0"/>
                                      <a:cs typeface="Calibri" panose="020F0502020204030204" pitchFamily="34" charset="0"/>
                                    </a:rPr>
                                    <m:t>𝑦</m:t>
                                  </m:r>
                                  <m:d>
                                    <m:dPr>
                                      <m:ctrlPr>
                                        <a:rPr lang="ro-RO" i="1">
                                          <a:effectLst/>
                                          <a:latin typeface="Cambria Math"/>
                                        </a:rPr>
                                      </m:ctrlPr>
                                    </m:dPr>
                                    <m:e>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r>
                                        <a:rPr lang="ro-RO" sz="1800">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r>
                                        <a:rPr lang="ro-RO" sz="1800">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𝑧</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e>
                                  </m:d>
                                  <m:r>
                                    <a:rPr lang="ro-RO" sz="1800">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𝑧</m:t>
                                  </m:r>
                                  <m:d>
                                    <m:dPr>
                                      <m:ctrlPr>
                                        <a:rPr lang="ro-RO" i="1">
                                          <a:effectLst/>
                                          <a:latin typeface="Cambria Math"/>
                                        </a:rPr>
                                      </m:ctrlPr>
                                    </m:dPr>
                                    <m:e>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r>
                                        <a:rPr lang="ro-RO" sz="1800">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r>
                                        <a:rPr lang="ro-RO" sz="1800">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𝑧</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e>
                                  </m:d>
                                  <m:r>
                                    <a:rPr lang="ro-RO" sz="1800" i="1">
                                      <a:effectLst/>
                                      <a:latin typeface="Cambria Math" panose="02040503050406030204" pitchFamily="18" charset="0"/>
                                      <a:ea typeface="Calibri" panose="020F0502020204030204" pitchFamily="34" charset="0"/>
                                      <a:cs typeface="Calibri" panose="020F0502020204030204" pitchFamily="34" charset="0"/>
                                    </a:rPr>
                                    <m:t>𝑑</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𝑑</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𝑑</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𝑧</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𝑛</m:t>
                                      </m:r>
                                    </m:sub>
                                  </m:sSub>
                                  <m:r>
                                    <a:rPr lang="ro-RO" sz="1800">
                                      <a:effectLst/>
                                      <a:latin typeface="Cambria Math" panose="02040503050406030204" pitchFamily="18" charset="0"/>
                                      <a:ea typeface="Calibri" panose="020F0502020204030204" pitchFamily="34" charset="0"/>
                                      <a:cs typeface="Calibri" panose="020F0502020204030204" pitchFamily="34" charset="0"/>
                                    </a:rPr>
                                    <m:t>;</m:t>
                                  </m:r>
                                </m:e>
                              </m:nary>
                            </m:e>
                          </m:nary>
                        </m:e>
                      </m:nary>
                    </m:oMath>
                  </m:oMathPara>
                </a14:m>
                <a:endParaRPr lang="ro-RO" dirty="0"/>
              </a:p>
            </p:txBody>
          </p:sp>
        </mc:Choice>
        <mc:Fallback xmlns="">
          <p:sp>
            <p:nvSpPr>
              <p:cNvPr id="2" name="CasetăText 1">
                <a:extLst>
                  <a:ext uri="{FF2B5EF4-FFF2-40B4-BE49-F238E27FC236}">
                    <a16:creationId xmlns:a16="http://schemas.microsoft.com/office/drawing/2014/main" id="{49709BD9-9208-DA32-7C94-4FC949F9E7AE}"/>
                  </a:ext>
                </a:extLst>
              </p:cNvPr>
              <p:cNvSpPr txBox="1">
                <a:spLocks noRot="1" noChangeAspect="1" noMove="1" noResize="1" noEditPoints="1" noAdjustHandles="1" noChangeArrowheads="1" noChangeShapeType="1" noTextEdit="1"/>
              </p:cNvSpPr>
              <p:nvPr/>
            </p:nvSpPr>
            <p:spPr>
              <a:xfrm>
                <a:off x="1197864" y="1678016"/>
                <a:ext cx="9390888" cy="4402744"/>
              </a:xfrm>
              <a:prstGeom prst="rect">
                <a:avLst/>
              </a:prstGeom>
              <a:blipFill>
                <a:blip r:embed="rId2"/>
                <a:stretch>
                  <a:fillRect/>
                </a:stretch>
              </a:blipFill>
            </p:spPr>
            <p:txBody>
              <a:bodyPr/>
              <a:lstStyle/>
              <a:p>
                <a:r>
                  <a:rPr lang="ro-RO">
                    <a:noFill/>
                  </a:rPr>
                  <a:t> </a:t>
                </a:r>
              </a:p>
            </p:txBody>
          </p:sp>
        </mc:Fallback>
      </mc:AlternateContent>
      <p:sp>
        <p:nvSpPr>
          <p:cNvPr id="3" name="CasetăText 2">
            <a:extLst>
              <a:ext uri="{FF2B5EF4-FFF2-40B4-BE49-F238E27FC236}">
                <a16:creationId xmlns:a16="http://schemas.microsoft.com/office/drawing/2014/main" xmlns="" id="{989EB97C-EFCE-D110-1669-81110C0ED713}"/>
              </a:ext>
            </a:extLst>
          </p:cNvPr>
          <p:cNvSpPr txBox="1"/>
          <p:nvPr/>
        </p:nvSpPr>
        <p:spPr>
          <a:xfrm>
            <a:off x="430911" y="895152"/>
            <a:ext cx="10789920"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După integrarea numerică termenii tensorului de inerție mecanică pentru tetraedru sunt:</a:t>
            </a:r>
          </a:p>
        </p:txBody>
      </p:sp>
    </p:spTree>
    <p:extLst>
      <p:ext uri="{BB962C8B-B14F-4D97-AF65-F5344CB8AC3E}">
        <p14:creationId xmlns:p14="http://schemas.microsoft.com/office/powerpoint/2010/main" val="31678618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CasetăText 2">
            <a:extLst>
              <a:ext uri="{FF2B5EF4-FFF2-40B4-BE49-F238E27FC236}">
                <a16:creationId xmlns:a16="http://schemas.microsoft.com/office/drawing/2014/main" xmlns="" id="{E99B84E0-8A1D-A2DD-C30B-14F3763663F8}"/>
              </a:ext>
            </a:extLst>
          </p:cNvPr>
          <p:cNvSpPr txBox="1"/>
          <p:nvPr/>
        </p:nvSpPr>
        <p:spPr>
          <a:xfrm>
            <a:off x="386715" y="415740"/>
            <a:ext cx="11418570" cy="646331"/>
          </a:xfrm>
          <a:prstGeom prst="rect">
            <a:avLst/>
          </a:prstGeom>
          <a:noFill/>
        </p:spPr>
        <p:txBody>
          <a:bodyPr wrap="square">
            <a:spAutoFit/>
          </a:bodyPr>
          <a:lstStyle/>
          <a:p>
            <a:r>
              <a:rPr lang="ro-RO"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Determinarea numerică a caracteristicilor geometrice statice și inerțiale ale corpurilor cu configurație complexă</a:t>
            </a: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endParaRPr lang="ro-RO" dirty="0"/>
          </a:p>
        </p:txBody>
      </p:sp>
      <mc:AlternateContent xmlns:mc="http://schemas.openxmlformats.org/markup-compatibility/2006" xmlns:a14="http://schemas.microsoft.com/office/drawing/2010/main">
        <mc:Choice Requires="a14">
          <p:sp>
            <p:nvSpPr>
              <p:cNvPr id="5" name="CasetăText 4">
                <a:extLst>
                  <a:ext uri="{FF2B5EF4-FFF2-40B4-BE49-F238E27FC236}">
                    <a16:creationId xmlns:a16="http://schemas.microsoft.com/office/drawing/2014/main" xmlns="" id="{F2950C39-C55E-4A24-7844-557D3582C62C}"/>
                  </a:ext>
                </a:extLst>
              </p:cNvPr>
              <p:cNvSpPr txBox="1"/>
              <p:nvPr/>
            </p:nvSpPr>
            <p:spPr>
              <a:xfrm>
                <a:off x="5214366" y="1588543"/>
                <a:ext cx="6334506" cy="2607893"/>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 consideră corpul tridimensional cu configurație complexă din fi</a:t>
                </a:r>
                <a:r>
                  <a:rPr lang="ro-RO"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gură</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pentru care se vor determina numeric caracteristicile geometrice statice și inerțiale. Corpul se discretizează în n elemente finite de tip tetraedru. Se determină caracteristicile pentru fiecare tetraedru în funcție de coordonatele vârfurilor față de un sistem de referință global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𝑂𝑥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𝑔</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𝑔</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𝑔</m:t>
                        </m:r>
                      </m:sub>
                    </m:sSub>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cu relațiile. Vârfurile tetraedrului sunt definite de punctele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și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Choice>
        <mc:Fallback xmlns="">
          <p:sp>
            <p:nvSpPr>
              <p:cNvPr id="5" name="CasetăText 4">
                <a:extLst>
                  <a:ext uri="{FF2B5EF4-FFF2-40B4-BE49-F238E27FC236}">
                    <a16:creationId xmlns:a16="http://schemas.microsoft.com/office/drawing/2014/main" id="{F2950C39-C55E-4A24-7844-557D3582C62C}"/>
                  </a:ext>
                </a:extLst>
              </p:cNvPr>
              <p:cNvSpPr txBox="1">
                <a:spLocks noRot="1" noChangeAspect="1" noMove="1" noResize="1" noEditPoints="1" noAdjustHandles="1" noChangeArrowheads="1" noChangeShapeType="1" noTextEdit="1"/>
              </p:cNvSpPr>
              <p:nvPr/>
            </p:nvSpPr>
            <p:spPr>
              <a:xfrm>
                <a:off x="5214366" y="1588543"/>
                <a:ext cx="6334506" cy="2607893"/>
              </a:xfrm>
              <a:prstGeom prst="rect">
                <a:avLst/>
              </a:prstGeom>
              <a:blipFill>
                <a:blip r:embed="rId2"/>
                <a:stretch>
                  <a:fillRect l="-769" t="-1405" r="-769" b="-1405"/>
                </a:stretch>
              </a:blipFill>
            </p:spPr>
            <p:txBody>
              <a:bodyPr/>
              <a:lstStyle/>
              <a:p>
                <a:r>
                  <a:rPr lang="ro-RO">
                    <a:noFill/>
                  </a:rPr>
                  <a:t> </a:t>
                </a:r>
              </a:p>
            </p:txBody>
          </p:sp>
        </mc:Fallback>
      </mc:AlternateContent>
      <p:pic>
        <p:nvPicPr>
          <p:cNvPr id="6" name="Imagine 5">
            <a:extLst>
              <a:ext uri="{FF2B5EF4-FFF2-40B4-BE49-F238E27FC236}">
                <a16:creationId xmlns:a16="http://schemas.microsoft.com/office/drawing/2014/main" xmlns="" id="{898EDEDA-E0DF-5656-4936-500FEE6F0F7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506" r="16141" b="11019"/>
          <a:stretch/>
        </p:blipFill>
        <p:spPr bwMode="auto">
          <a:xfrm>
            <a:off x="432054" y="1173559"/>
            <a:ext cx="4670298" cy="3549350"/>
          </a:xfrm>
          <a:prstGeom prst="rect">
            <a:avLst/>
          </a:prstGeom>
          <a:ln>
            <a:noFill/>
          </a:ln>
          <a:extLst>
            <a:ext uri="{53640926-AAD7-44D8-BBD7-CCE9431645EC}">
              <a14:shadowObscured xmlns:a14="http://schemas.microsoft.com/office/drawing/2010/main"/>
            </a:ext>
          </a:extLst>
        </p:spPr>
      </p:pic>
      <mc:AlternateContent xmlns:mc="http://schemas.openxmlformats.org/markup-compatibility/2006" xmlns:a14="http://schemas.microsoft.com/office/drawing/2010/main">
        <mc:Choice Requires="a14">
          <p:sp>
            <p:nvSpPr>
              <p:cNvPr id="8" name="CasetăText 7">
                <a:extLst>
                  <a:ext uri="{FF2B5EF4-FFF2-40B4-BE49-F238E27FC236}">
                    <a16:creationId xmlns:a16="http://schemas.microsoft.com/office/drawing/2014/main" xmlns="" id="{9860B6CF-1C64-351F-4805-E05EB81E05A6}"/>
                  </a:ext>
                </a:extLst>
              </p:cNvPr>
              <p:cNvSpPr txBox="1"/>
              <p:nvPr/>
            </p:nvSpPr>
            <p:spPr>
              <a:xfrm>
                <a:off x="210312" y="4722909"/>
                <a:ext cx="11009376"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Volumul și coordonatele centrului de masă pentru un tetraedru generic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se determină cu relațiile:</a:t>
                </a:r>
              </a:p>
            </p:txBody>
          </p:sp>
        </mc:Choice>
        <mc:Fallback xmlns="">
          <p:sp>
            <p:nvSpPr>
              <p:cNvPr id="8" name="CasetăText 7">
                <a:extLst>
                  <a:ext uri="{FF2B5EF4-FFF2-40B4-BE49-F238E27FC236}">
                    <a16:creationId xmlns:a16="http://schemas.microsoft.com/office/drawing/2014/main" id="{9860B6CF-1C64-351F-4805-E05EB81E05A6}"/>
                  </a:ext>
                </a:extLst>
              </p:cNvPr>
              <p:cNvSpPr txBox="1">
                <a:spLocks noRot="1" noChangeAspect="1" noMove="1" noResize="1" noEditPoints="1" noAdjustHandles="1" noChangeArrowheads="1" noChangeShapeType="1" noTextEdit="1"/>
              </p:cNvSpPr>
              <p:nvPr/>
            </p:nvSpPr>
            <p:spPr>
              <a:xfrm>
                <a:off x="210312" y="4722909"/>
                <a:ext cx="11009376" cy="369332"/>
              </a:xfrm>
              <a:prstGeom prst="rect">
                <a:avLst/>
              </a:prstGeom>
              <a:blipFill>
                <a:blip r:embed="rId4"/>
                <a:stretch>
                  <a:fillRect t="-10000" b="-26667"/>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2" name="CasetăText 11">
                <a:extLst>
                  <a:ext uri="{FF2B5EF4-FFF2-40B4-BE49-F238E27FC236}">
                    <a16:creationId xmlns:a16="http://schemas.microsoft.com/office/drawing/2014/main" xmlns="" id="{8E52F2D6-A071-9339-8CEC-1DA13977F701}"/>
                  </a:ext>
                </a:extLst>
              </p:cNvPr>
              <p:cNvSpPr txBox="1"/>
              <p:nvPr/>
            </p:nvSpPr>
            <p:spPr>
              <a:xfrm>
                <a:off x="-1408176" y="5166590"/>
                <a:ext cx="6094476" cy="116615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𝑉</m:t>
                          </m:r>
                        </m:e>
                        <m:sub>
                          <m:r>
                            <a:rPr lang="ro-RO" i="1">
                              <a:latin typeface="Cambria Math" panose="02040503050406030204" pitchFamily="18" charset="0"/>
                            </a:rPr>
                            <m:t>𝑖</m:t>
                          </m:r>
                        </m:sub>
                      </m:sSub>
                      <m:r>
                        <a:rPr lang="ro-RO" i="0">
                          <a:latin typeface="Cambria Math" panose="02040503050406030204" pitchFamily="18" charset="0"/>
                        </a:rPr>
                        <m:t>=</m:t>
                      </m:r>
                      <m:f>
                        <m:fPr>
                          <m:ctrlPr>
                            <a:rPr lang="ro-RO" i="1">
                              <a:solidFill>
                                <a:srgbClr val="836967"/>
                              </a:solidFill>
                              <a:latin typeface="Cambria Math"/>
                            </a:rPr>
                          </m:ctrlPr>
                        </m:fPr>
                        <m:num>
                          <m:r>
                            <a:rPr lang="ro-RO" i="0">
                              <a:latin typeface="Cambria Math" panose="02040503050406030204" pitchFamily="18" charset="0"/>
                            </a:rPr>
                            <m:t>1</m:t>
                          </m:r>
                        </m:num>
                        <m:den>
                          <m:r>
                            <a:rPr lang="ro-RO" i="0">
                              <a:latin typeface="Cambria Math" panose="02040503050406030204" pitchFamily="18" charset="0"/>
                            </a:rPr>
                            <m:t>6</m:t>
                          </m:r>
                        </m:den>
                      </m:f>
                      <m:d>
                        <m:dPr>
                          <m:begChr m:val="|"/>
                          <m:endChr m:val="|"/>
                          <m:ctrlPr>
                            <a:rPr lang="ro-RO" i="1">
                              <a:solidFill>
                                <a:srgbClr val="836967"/>
                              </a:solidFill>
                              <a:latin typeface="Cambria Math"/>
                            </a:rPr>
                          </m:ctrlPr>
                        </m:dPr>
                        <m:e>
                          <m:m>
                            <m:mPr>
                              <m:plcHide m:val="on"/>
                              <m:mcs>
                                <m:mc>
                                  <m:mcPr>
                                    <m:count m:val="4"/>
                                    <m:mcJc m:val="center"/>
                                  </m:mcPr>
                                </m:mc>
                              </m:mcs>
                              <m:ctrlPr>
                                <a:rPr lang="ro-RO" i="1">
                                  <a:solidFill>
                                    <a:srgbClr val="836967"/>
                                  </a:solidFill>
                                  <a:latin typeface="Cambria Math"/>
                                </a:rPr>
                              </m:ctrlPr>
                            </m:mPr>
                            <m:mr>
                              <m:e>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𝑖</m:t>
                                    </m:r>
                                    <m:r>
                                      <a:rPr lang="ro-RO" i="0">
                                        <a:latin typeface="Cambria Math" panose="02040503050406030204" pitchFamily="18" charset="0"/>
                                      </a:rPr>
                                      <m:t>1</m:t>
                                    </m:r>
                                  </m:sub>
                                </m:sSub>
                              </m:e>
                              <m:e>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𝑖</m:t>
                                    </m:r>
                                    <m:r>
                                      <a:rPr lang="ro-RO" i="0">
                                        <a:latin typeface="Cambria Math" panose="02040503050406030204" pitchFamily="18" charset="0"/>
                                      </a:rPr>
                                      <m:t>1</m:t>
                                    </m:r>
                                  </m:sub>
                                </m:sSub>
                              </m:e>
                              <m:e>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𝑖</m:t>
                                    </m:r>
                                    <m:r>
                                      <a:rPr lang="ro-RO" i="0">
                                        <a:latin typeface="Cambria Math" panose="02040503050406030204" pitchFamily="18" charset="0"/>
                                      </a:rPr>
                                      <m:t>1</m:t>
                                    </m:r>
                                  </m:sub>
                                </m:sSub>
                              </m:e>
                              <m:e>
                                <m:r>
                                  <a:rPr lang="ro-RO" i="0">
                                    <a:latin typeface="Cambria Math" panose="02040503050406030204" pitchFamily="18" charset="0"/>
                                  </a:rPr>
                                  <m:t>1</m:t>
                                </m:r>
                              </m:e>
                            </m:mr>
                            <m:mr>
                              <m:e>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𝑖</m:t>
                                    </m:r>
                                    <m:r>
                                      <a:rPr lang="ro-RO" i="0">
                                        <a:latin typeface="Cambria Math" panose="02040503050406030204" pitchFamily="18" charset="0"/>
                                      </a:rPr>
                                      <m:t>2</m:t>
                                    </m:r>
                                  </m:sub>
                                </m:sSub>
                              </m:e>
                              <m:e>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𝑖</m:t>
                                    </m:r>
                                    <m:r>
                                      <a:rPr lang="ro-RO" i="0">
                                        <a:latin typeface="Cambria Math" panose="02040503050406030204" pitchFamily="18" charset="0"/>
                                      </a:rPr>
                                      <m:t>2</m:t>
                                    </m:r>
                                  </m:sub>
                                </m:sSub>
                              </m:e>
                              <m:e>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𝑖</m:t>
                                    </m:r>
                                    <m:r>
                                      <a:rPr lang="ro-RO" i="0">
                                        <a:latin typeface="Cambria Math" panose="02040503050406030204" pitchFamily="18" charset="0"/>
                                      </a:rPr>
                                      <m:t>2</m:t>
                                    </m:r>
                                  </m:sub>
                                </m:sSub>
                              </m:e>
                              <m:e>
                                <m:r>
                                  <a:rPr lang="ro-RO" i="0">
                                    <a:latin typeface="Cambria Math" panose="02040503050406030204" pitchFamily="18" charset="0"/>
                                  </a:rPr>
                                  <m:t>1</m:t>
                                </m:r>
                              </m:e>
                            </m:mr>
                            <m:mr>
                              <m:e>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𝑖</m:t>
                                    </m:r>
                                    <m:r>
                                      <a:rPr lang="ro-RO" i="0">
                                        <a:latin typeface="Cambria Math" panose="02040503050406030204" pitchFamily="18" charset="0"/>
                                      </a:rPr>
                                      <m:t>3</m:t>
                                    </m:r>
                                  </m:sub>
                                </m:sSub>
                              </m:e>
                              <m:e>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𝑖</m:t>
                                    </m:r>
                                    <m:r>
                                      <a:rPr lang="ro-RO" i="0">
                                        <a:latin typeface="Cambria Math" panose="02040503050406030204" pitchFamily="18" charset="0"/>
                                      </a:rPr>
                                      <m:t>3</m:t>
                                    </m:r>
                                  </m:sub>
                                </m:sSub>
                              </m:e>
                              <m:e>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𝑖</m:t>
                                    </m:r>
                                    <m:r>
                                      <a:rPr lang="ro-RO" i="0">
                                        <a:latin typeface="Cambria Math" panose="02040503050406030204" pitchFamily="18" charset="0"/>
                                      </a:rPr>
                                      <m:t>3</m:t>
                                    </m:r>
                                  </m:sub>
                                </m:sSub>
                              </m:e>
                              <m:e>
                                <m:r>
                                  <a:rPr lang="ro-RO" i="0">
                                    <a:latin typeface="Cambria Math" panose="02040503050406030204" pitchFamily="18" charset="0"/>
                                  </a:rPr>
                                  <m:t>1</m:t>
                                </m:r>
                              </m:e>
                            </m:mr>
                            <m:mr>
                              <m:e>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4</m:t>
                                    </m:r>
                                  </m:sub>
                                </m:sSub>
                              </m:e>
                              <m:e>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4</m:t>
                                    </m:r>
                                  </m:sub>
                                </m:sSub>
                              </m:e>
                              <m:e>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4</m:t>
                                    </m:r>
                                  </m:sub>
                                </m:sSub>
                              </m:e>
                              <m:e>
                                <m:r>
                                  <a:rPr lang="ro-RO" i="0">
                                    <a:latin typeface="Cambria Math" panose="02040503050406030204" pitchFamily="18" charset="0"/>
                                  </a:rPr>
                                  <m:t>1</m:t>
                                </m:r>
                              </m:e>
                            </m:mr>
                          </m:m>
                        </m:e>
                      </m:d>
                      <m:r>
                        <a:rPr lang="ro-RO" i="0">
                          <a:latin typeface="Cambria Math" panose="02040503050406030204" pitchFamily="18" charset="0"/>
                        </a:rPr>
                        <m:t>;</m:t>
                      </m:r>
                    </m:oMath>
                  </m:oMathPara>
                </a14:m>
                <a:endParaRPr lang="ro-RO" dirty="0"/>
              </a:p>
            </p:txBody>
          </p:sp>
        </mc:Choice>
        <mc:Fallback xmlns="">
          <p:sp>
            <p:nvSpPr>
              <p:cNvPr id="12" name="CasetăText 11">
                <a:extLst>
                  <a:ext uri="{FF2B5EF4-FFF2-40B4-BE49-F238E27FC236}">
                    <a16:creationId xmlns:a16="http://schemas.microsoft.com/office/drawing/2014/main" id="{8E52F2D6-A071-9339-8CEC-1DA13977F701}"/>
                  </a:ext>
                </a:extLst>
              </p:cNvPr>
              <p:cNvSpPr txBox="1">
                <a:spLocks noRot="1" noChangeAspect="1" noMove="1" noResize="1" noEditPoints="1" noAdjustHandles="1" noChangeArrowheads="1" noChangeShapeType="1" noTextEdit="1"/>
              </p:cNvSpPr>
              <p:nvPr/>
            </p:nvSpPr>
            <p:spPr>
              <a:xfrm>
                <a:off x="-1408176" y="5166590"/>
                <a:ext cx="6094476" cy="1166153"/>
              </a:xfrm>
              <a:prstGeom prst="rect">
                <a:avLst/>
              </a:prstGeom>
              <a:blipFill>
                <a:blip r:embed="rId5"/>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4" name="CasetăText 13">
                <a:extLst>
                  <a:ext uri="{FF2B5EF4-FFF2-40B4-BE49-F238E27FC236}">
                    <a16:creationId xmlns:a16="http://schemas.microsoft.com/office/drawing/2014/main" xmlns="" id="{4F41F44A-29DF-6675-BCF7-617CE4232E02}"/>
                  </a:ext>
                </a:extLst>
              </p:cNvPr>
              <p:cNvSpPr txBox="1"/>
              <p:nvPr/>
            </p:nvSpPr>
            <p:spPr>
              <a:xfrm>
                <a:off x="930402" y="5406891"/>
                <a:ext cx="6725412" cy="59368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𝐶𝑖</m:t>
                          </m:r>
                        </m:sub>
                      </m:sSub>
                      <m:r>
                        <a:rPr lang="ro-RO" i="0">
                          <a:latin typeface="Cambria Math" panose="02040503050406030204" pitchFamily="18" charset="0"/>
                        </a:rPr>
                        <m:t>=</m:t>
                      </m:r>
                      <m:f>
                        <m:fPr>
                          <m:ctrlPr>
                            <a:rPr lang="ro-RO" i="1">
                              <a:solidFill>
                                <a:srgbClr val="836967"/>
                              </a:solidFill>
                              <a:latin typeface="Cambria Math"/>
                            </a:rPr>
                          </m:ctrlPr>
                        </m:fPr>
                        <m:num>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1</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2</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3</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4</m:t>
                              </m:r>
                              <m:r>
                                <a:rPr lang="ro-RO" i="1">
                                  <a:latin typeface="Cambria Math" panose="02040503050406030204" pitchFamily="18" charset="0"/>
                                </a:rPr>
                                <m:t>𝑖</m:t>
                              </m:r>
                            </m:sub>
                          </m:sSub>
                        </m:num>
                        <m:den>
                          <m:r>
                            <a:rPr lang="ro-RO" i="0">
                              <a:latin typeface="Cambria Math" panose="02040503050406030204" pitchFamily="18" charset="0"/>
                            </a:rPr>
                            <m:t>4</m:t>
                          </m:r>
                        </m:den>
                      </m:f>
                      <m:r>
                        <a:rPr lang="ro-RO" i="0">
                          <a:latin typeface="Cambria Math" panose="02040503050406030204" pitchFamily="18" charset="0"/>
                        </a:rPr>
                        <m:t>;</m:t>
                      </m:r>
                    </m:oMath>
                  </m:oMathPara>
                </a14:m>
                <a:endParaRPr lang="ro-RO" dirty="0"/>
              </a:p>
            </p:txBody>
          </p:sp>
        </mc:Choice>
        <mc:Fallback xmlns="">
          <p:sp>
            <p:nvSpPr>
              <p:cNvPr id="14" name="CasetăText 13">
                <a:extLst>
                  <a:ext uri="{FF2B5EF4-FFF2-40B4-BE49-F238E27FC236}">
                    <a16:creationId xmlns:a16="http://schemas.microsoft.com/office/drawing/2014/main" id="{4F41F44A-29DF-6675-BCF7-617CE4232E02}"/>
                  </a:ext>
                </a:extLst>
              </p:cNvPr>
              <p:cNvSpPr txBox="1">
                <a:spLocks noRot="1" noChangeAspect="1" noMove="1" noResize="1" noEditPoints="1" noAdjustHandles="1" noChangeArrowheads="1" noChangeShapeType="1" noTextEdit="1"/>
              </p:cNvSpPr>
              <p:nvPr/>
            </p:nvSpPr>
            <p:spPr>
              <a:xfrm>
                <a:off x="930402" y="5406891"/>
                <a:ext cx="6725412" cy="593689"/>
              </a:xfrm>
              <a:prstGeom prst="rect">
                <a:avLst/>
              </a:prstGeom>
              <a:blipFill>
                <a:blip r:embed="rId6"/>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6" name="CasetăText 15">
                <a:extLst>
                  <a:ext uri="{FF2B5EF4-FFF2-40B4-BE49-F238E27FC236}">
                    <a16:creationId xmlns:a16="http://schemas.microsoft.com/office/drawing/2014/main" xmlns="" id="{251CDF61-571F-40E7-6D4A-46D498C7BC7F}"/>
                  </a:ext>
                </a:extLst>
              </p:cNvPr>
              <p:cNvSpPr txBox="1"/>
              <p:nvPr/>
            </p:nvSpPr>
            <p:spPr>
              <a:xfrm>
                <a:off x="3680460" y="5387596"/>
                <a:ext cx="6725412" cy="59368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𝐶𝑖</m:t>
                          </m:r>
                        </m:sub>
                      </m:sSub>
                      <m:r>
                        <a:rPr lang="ro-RO" i="0">
                          <a:latin typeface="Cambria Math" panose="02040503050406030204" pitchFamily="18" charset="0"/>
                        </a:rPr>
                        <m:t>=</m:t>
                      </m:r>
                      <m:f>
                        <m:fPr>
                          <m:ctrlPr>
                            <a:rPr lang="ro-RO" i="1">
                              <a:solidFill>
                                <a:srgbClr val="836967"/>
                              </a:solidFill>
                              <a:latin typeface="Cambria Math"/>
                            </a:rPr>
                          </m:ctrlPr>
                        </m:fPr>
                        <m:num>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1</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2</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3</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4</m:t>
                              </m:r>
                              <m:r>
                                <a:rPr lang="ro-RO" i="1">
                                  <a:latin typeface="Cambria Math" panose="02040503050406030204" pitchFamily="18" charset="0"/>
                                </a:rPr>
                                <m:t>𝑖</m:t>
                              </m:r>
                            </m:sub>
                          </m:sSub>
                        </m:num>
                        <m:den>
                          <m:r>
                            <a:rPr lang="ro-RO" i="0">
                              <a:latin typeface="Cambria Math" panose="02040503050406030204" pitchFamily="18" charset="0"/>
                            </a:rPr>
                            <m:t>4</m:t>
                          </m:r>
                        </m:den>
                      </m:f>
                      <m:r>
                        <a:rPr lang="ro-RO" i="0">
                          <a:latin typeface="Cambria Math" panose="02040503050406030204" pitchFamily="18" charset="0"/>
                        </a:rPr>
                        <m:t>;</m:t>
                      </m:r>
                    </m:oMath>
                  </m:oMathPara>
                </a14:m>
                <a:endParaRPr lang="ro-RO" dirty="0"/>
              </a:p>
            </p:txBody>
          </p:sp>
        </mc:Choice>
        <mc:Fallback xmlns="">
          <p:sp>
            <p:nvSpPr>
              <p:cNvPr id="16" name="CasetăText 15">
                <a:extLst>
                  <a:ext uri="{FF2B5EF4-FFF2-40B4-BE49-F238E27FC236}">
                    <a16:creationId xmlns:a16="http://schemas.microsoft.com/office/drawing/2014/main" id="{251CDF61-571F-40E7-6D4A-46D498C7BC7F}"/>
                  </a:ext>
                </a:extLst>
              </p:cNvPr>
              <p:cNvSpPr txBox="1">
                <a:spLocks noRot="1" noChangeAspect="1" noMove="1" noResize="1" noEditPoints="1" noAdjustHandles="1" noChangeArrowheads="1" noChangeShapeType="1" noTextEdit="1"/>
              </p:cNvSpPr>
              <p:nvPr/>
            </p:nvSpPr>
            <p:spPr>
              <a:xfrm>
                <a:off x="3680460" y="5387596"/>
                <a:ext cx="6725412" cy="593689"/>
              </a:xfrm>
              <a:prstGeom prst="rect">
                <a:avLst/>
              </a:prstGeom>
              <a:blipFill>
                <a:blip r:embed="rId7"/>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8" name="CasetăText 17">
                <a:extLst>
                  <a:ext uri="{FF2B5EF4-FFF2-40B4-BE49-F238E27FC236}">
                    <a16:creationId xmlns:a16="http://schemas.microsoft.com/office/drawing/2014/main" xmlns="" id="{48305924-9795-CC3B-18C0-68EF6C7BB65F}"/>
                  </a:ext>
                </a:extLst>
              </p:cNvPr>
              <p:cNvSpPr txBox="1"/>
              <p:nvPr/>
            </p:nvSpPr>
            <p:spPr>
              <a:xfrm>
                <a:off x="6867144" y="5387596"/>
                <a:ext cx="6725412" cy="59368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𝐶𝑖</m:t>
                          </m:r>
                        </m:sub>
                      </m:sSub>
                      <m:r>
                        <a:rPr lang="ro-RO" i="0">
                          <a:latin typeface="Cambria Math" panose="02040503050406030204" pitchFamily="18" charset="0"/>
                        </a:rPr>
                        <m:t>=</m:t>
                      </m:r>
                      <m:f>
                        <m:fPr>
                          <m:ctrlPr>
                            <a:rPr lang="ro-RO" i="1">
                              <a:solidFill>
                                <a:srgbClr val="836967"/>
                              </a:solidFill>
                              <a:latin typeface="Cambria Math"/>
                            </a:rPr>
                          </m:ctrlPr>
                        </m:fPr>
                        <m:num>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1</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2</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3</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4</m:t>
                              </m:r>
                              <m:r>
                                <a:rPr lang="ro-RO" i="1">
                                  <a:latin typeface="Cambria Math" panose="02040503050406030204" pitchFamily="18" charset="0"/>
                                </a:rPr>
                                <m:t>𝑖</m:t>
                              </m:r>
                            </m:sub>
                          </m:sSub>
                        </m:num>
                        <m:den>
                          <m:r>
                            <a:rPr lang="ro-RO" i="0">
                              <a:latin typeface="Cambria Math" panose="02040503050406030204" pitchFamily="18" charset="0"/>
                            </a:rPr>
                            <m:t>4</m:t>
                          </m:r>
                        </m:den>
                      </m:f>
                      <m:r>
                        <a:rPr lang="ro-RO" i="0">
                          <a:latin typeface="Cambria Math" panose="02040503050406030204" pitchFamily="18" charset="0"/>
                        </a:rPr>
                        <m:t>;</m:t>
                      </m:r>
                      <m:r>
                        <a:rPr lang="ro-RO" i="1">
                          <a:latin typeface="Cambria Math" panose="02040503050406030204" pitchFamily="18" charset="0"/>
                        </a:rPr>
                        <m:t>𝑖</m:t>
                      </m:r>
                      <m:r>
                        <a:rPr lang="ro-RO" i="0">
                          <a:latin typeface="Cambria Math" panose="02040503050406030204" pitchFamily="18" charset="0"/>
                        </a:rPr>
                        <m:t>=1...</m:t>
                      </m:r>
                      <m:r>
                        <a:rPr lang="ro-RO" i="1">
                          <a:latin typeface="Cambria Math" panose="02040503050406030204" pitchFamily="18" charset="0"/>
                        </a:rPr>
                        <m:t>𝑛</m:t>
                      </m:r>
                      <m:r>
                        <a:rPr lang="ro-RO" i="0">
                          <a:latin typeface="Cambria Math" panose="02040503050406030204" pitchFamily="18" charset="0"/>
                        </a:rPr>
                        <m:t>.</m:t>
                      </m:r>
                    </m:oMath>
                  </m:oMathPara>
                </a14:m>
                <a:endParaRPr lang="ro-RO" dirty="0"/>
              </a:p>
            </p:txBody>
          </p:sp>
        </mc:Choice>
        <mc:Fallback xmlns="">
          <p:sp>
            <p:nvSpPr>
              <p:cNvPr id="18" name="CasetăText 17">
                <a:extLst>
                  <a:ext uri="{FF2B5EF4-FFF2-40B4-BE49-F238E27FC236}">
                    <a16:creationId xmlns:a16="http://schemas.microsoft.com/office/drawing/2014/main" id="{48305924-9795-CC3B-18C0-68EF6C7BB65F}"/>
                  </a:ext>
                </a:extLst>
              </p:cNvPr>
              <p:cNvSpPr txBox="1">
                <a:spLocks noRot="1" noChangeAspect="1" noMove="1" noResize="1" noEditPoints="1" noAdjustHandles="1" noChangeArrowheads="1" noChangeShapeType="1" noTextEdit="1"/>
              </p:cNvSpPr>
              <p:nvPr/>
            </p:nvSpPr>
            <p:spPr>
              <a:xfrm>
                <a:off x="6867144" y="5387596"/>
                <a:ext cx="6725412" cy="593689"/>
              </a:xfrm>
              <a:prstGeom prst="rect">
                <a:avLst/>
              </a:prstGeom>
              <a:blipFill>
                <a:blip r:embed="rId8"/>
                <a:stretch>
                  <a:fillRect/>
                </a:stretch>
              </a:blipFill>
            </p:spPr>
            <p:txBody>
              <a:bodyPr/>
              <a:lstStyle/>
              <a:p>
                <a:r>
                  <a:rPr lang="ro-RO">
                    <a:noFill/>
                  </a:rPr>
                  <a:t> </a:t>
                </a:r>
              </a:p>
            </p:txBody>
          </p:sp>
        </mc:Fallback>
      </mc:AlternateContent>
    </p:spTree>
    <p:extLst>
      <p:ext uri="{BB962C8B-B14F-4D97-AF65-F5344CB8AC3E}">
        <p14:creationId xmlns:p14="http://schemas.microsoft.com/office/powerpoint/2010/main" val="34503810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asetăText 2">
                <a:extLst>
                  <a:ext uri="{FF2B5EF4-FFF2-40B4-BE49-F238E27FC236}">
                    <a16:creationId xmlns:a16="http://schemas.microsoft.com/office/drawing/2014/main" xmlns="" id="{E67DEFA0-B221-2F38-4A49-36F490DA4209}"/>
                  </a:ext>
                </a:extLst>
              </p:cNvPr>
              <p:cNvSpPr txBox="1"/>
              <p:nvPr/>
            </p:nvSpPr>
            <p:spPr>
              <a:xfrm>
                <a:off x="237744" y="508939"/>
                <a:ext cx="11411712"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Momentele statice în raport cu planele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𝑥𝑂𝑦</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𝑥𝑂𝑧</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și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𝑦𝑂𝑧</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ale tetraedrului generic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sunt:</a:t>
                </a:r>
              </a:p>
            </p:txBody>
          </p:sp>
        </mc:Choice>
        <mc:Fallback xmlns="">
          <p:sp>
            <p:nvSpPr>
              <p:cNvPr id="3" name="CasetăText 2">
                <a:extLst>
                  <a:ext uri="{FF2B5EF4-FFF2-40B4-BE49-F238E27FC236}">
                    <a16:creationId xmlns:a16="http://schemas.microsoft.com/office/drawing/2014/main" id="{E67DEFA0-B221-2F38-4A49-36F490DA4209}"/>
                  </a:ext>
                </a:extLst>
              </p:cNvPr>
              <p:cNvSpPr txBox="1">
                <a:spLocks noRot="1" noChangeAspect="1" noMove="1" noResize="1" noEditPoints="1" noAdjustHandles="1" noChangeArrowheads="1" noChangeShapeType="1" noTextEdit="1"/>
              </p:cNvSpPr>
              <p:nvPr/>
            </p:nvSpPr>
            <p:spPr>
              <a:xfrm>
                <a:off x="237744" y="508939"/>
                <a:ext cx="11411712" cy="369332"/>
              </a:xfrm>
              <a:prstGeom prst="rect">
                <a:avLst/>
              </a:prstGeom>
              <a:blipFill>
                <a:blip r:embed="rId2"/>
                <a:stretch>
                  <a:fillRect t="-8197" b="-24590"/>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5" name="CasetăText 4">
                <a:extLst>
                  <a:ext uri="{FF2B5EF4-FFF2-40B4-BE49-F238E27FC236}">
                    <a16:creationId xmlns:a16="http://schemas.microsoft.com/office/drawing/2014/main" xmlns="" id="{720039E7-0655-5B7D-3FD1-CF20637E462A}"/>
                  </a:ext>
                </a:extLst>
              </p:cNvPr>
              <p:cNvSpPr txBox="1"/>
              <p:nvPr/>
            </p:nvSpPr>
            <p:spPr>
              <a:xfrm>
                <a:off x="2352294" y="957462"/>
                <a:ext cx="6094476" cy="61093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𝑆</m:t>
                          </m:r>
                        </m:e>
                        <m:sub>
                          <m:r>
                            <a:rPr lang="ro-RO" i="1">
                              <a:latin typeface="Cambria Math" panose="02040503050406030204" pitchFamily="18" charset="0"/>
                            </a:rPr>
                            <m:t>𝑥𝑂𝑦</m:t>
                          </m:r>
                        </m:sub>
                      </m:sSub>
                      <m:r>
                        <a:rPr lang="ro-RO" i="0">
                          <a:latin typeface="Cambria Math" panose="02040503050406030204" pitchFamily="18" charset="0"/>
                        </a:rPr>
                        <m:t>=</m:t>
                      </m:r>
                      <m:f>
                        <m:fPr>
                          <m:ctrlPr>
                            <a:rPr lang="ro-RO" i="1">
                              <a:solidFill>
                                <a:srgbClr val="836967"/>
                              </a:solidFill>
                              <a:latin typeface="Cambria Math"/>
                            </a:rPr>
                          </m:ctrlPr>
                        </m:fPr>
                        <m:num>
                          <m:sSub>
                            <m:sSubPr>
                              <m:ctrlPr>
                                <a:rPr lang="ro-RO" i="1">
                                  <a:solidFill>
                                    <a:srgbClr val="836967"/>
                                  </a:solidFill>
                                  <a:latin typeface="Cambria Math"/>
                                </a:rPr>
                              </m:ctrlPr>
                            </m:sSubPr>
                            <m:e>
                              <m:r>
                                <a:rPr lang="ro-RO" i="0">
                                  <a:latin typeface="Cambria Math" panose="02040503050406030204" pitchFamily="18" charset="0"/>
                                </a:rPr>
                                <m:t>6</m:t>
                              </m:r>
                              <m:r>
                                <a:rPr lang="ro-RO" i="1">
                                  <a:latin typeface="Cambria Math" panose="02040503050406030204" pitchFamily="18" charset="0"/>
                                </a:rPr>
                                <m:t>𝑉</m:t>
                              </m:r>
                            </m:e>
                            <m:sub>
                              <m:r>
                                <a:rPr lang="ro-RO" i="1">
                                  <a:latin typeface="Cambria Math" panose="02040503050406030204" pitchFamily="18" charset="0"/>
                                </a:rPr>
                                <m:t>𝑖</m:t>
                              </m:r>
                            </m:sub>
                          </m:sSub>
                        </m:num>
                        <m:den>
                          <m:r>
                            <a:rPr lang="ro-RO" i="0">
                              <a:latin typeface="Cambria Math" panose="02040503050406030204" pitchFamily="18" charset="0"/>
                            </a:rPr>
                            <m:t>24</m:t>
                          </m:r>
                        </m:den>
                      </m:f>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1</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2</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3</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𝑧</m:t>
                              </m:r>
                            </m:e>
                            <m:sub>
                              <m:r>
                                <a:rPr lang="ro-RO" i="0">
                                  <a:latin typeface="Cambria Math" panose="02040503050406030204" pitchFamily="18" charset="0"/>
                                </a:rPr>
                                <m:t>4</m:t>
                              </m:r>
                              <m:r>
                                <a:rPr lang="ro-RO" i="1">
                                  <a:latin typeface="Cambria Math" panose="02040503050406030204" pitchFamily="18" charset="0"/>
                                </a:rPr>
                                <m:t>𝑖</m:t>
                              </m:r>
                            </m:sub>
                          </m:sSub>
                        </m:e>
                      </m:d>
                      <m:r>
                        <a:rPr lang="ro-RO" i="0">
                          <a:latin typeface="Cambria Math" panose="02040503050406030204" pitchFamily="18" charset="0"/>
                        </a:rPr>
                        <m:t>;</m:t>
                      </m:r>
                    </m:oMath>
                  </m:oMathPara>
                </a14:m>
                <a:endParaRPr lang="ro-RO" dirty="0"/>
              </a:p>
            </p:txBody>
          </p:sp>
        </mc:Choice>
        <mc:Fallback xmlns="">
          <p:sp>
            <p:nvSpPr>
              <p:cNvPr id="5" name="CasetăText 4">
                <a:extLst>
                  <a:ext uri="{FF2B5EF4-FFF2-40B4-BE49-F238E27FC236}">
                    <a16:creationId xmlns:a16="http://schemas.microsoft.com/office/drawing/2014/main" id="{720039E7-0655-5B7D-3FD1-CF20637E462A}"/>
                  </a:ext>
                </a:extLst>
              </p:cNvPr>
              <p:cNvSpPr txBox="1">
                <a:spLocks noRot="1" noChangeAspect="1" noMove="1" noResize="1" noEditPoints="1" noAdjustHandles="1" noChangeArrowheads="1" noChangeShapeType="1" noTextEdit="1"/>
              </p:cNvSpPr>
              <p:nvPr/>
            </p:nvSpPr>
            <p:spPr>
              <a:xfrm>
                <a:off x="2352294" y="957462"/>
                <a:ext cx="6094476" cy="610936"/>
              </a:xfrm>
              <a:prstGeom prst="rect">
                <a:avLst/>
              </a:prstGeom>
              <a:blipFill>
                <a:blip r:embed="rId3"/>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7" name="CasetăText 6">
                <a:extLst>
                  <a:ext uri="{FF2B5EF4-FFF2-40B4-BE49-F238E27FC236}">
                    <a16:creationId xmlns:a16="http://schemas.microsoft.com/office/drawing/2014/main" xmlns="" id="{79AB14B9-1B13-8D31-ECAF-4BDA573D15C3}"/>
                  </a:ext>
                </a:extLst>
              </p:cNvPr>
              <p:cNvSpPr txBox="1"/>
              <p:nvPr/>
            </p:nvSpPr>
            <p:spPr>
              <a:xfrm>
                <a:off x="2352294" y="1568398"/>
                <a:ext cx="6094476" cy="61093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𝑆</m:t>
                          </m:r>
                        </m:e>
                        <m:sub>
                          <m:r>
                            <a:rPr lang="ro-RO" i="1">
                              <a:latin typeface="Cambria Math" panose="02040503050406030204" pitchFamily="18" charset="0"/>
                            </a:rPr>
                            <m:t>𝑥𝑂𝑧</m:t>
                          </m:r>
                        </m:sub>
                      </m:sSub>
                      <m:r>
                        <a:rPr lang="ro-RO" i="0">
                          <a:latin typeface="Cambria Math" panose="02040503050406030204" pitchFamily="18" charset="0"/>
                        </a:rPr>
                        <m:t>=</m:t>
                      </m:r>
                      <m:f>
                        <m:fPr>
                          <m:ctrlPr>
                            <a:rPr lang="ro-RO" i="1">
                              <a:solidFill>
                                <a:srgbClr val="836967"/>
                              </a:solidFill>
                              <a:latin typeface="Cambria Math"/>
                            </a:rPr>
                          </m:ctrlPr>
                        </m:fPr>
                        <m:num>
                          <m:sSub>
                            <m:sSubPr>
                              <m:ctrlPr>
                                <a:rPr lang="ro-RO" i="1">
                                  <a:solidFill>
                                    <a:srgbClr val="836967"/>
                                  </a:solidFill>
                                  <a:latin typeface="Cambria Math"/>
                                </a:rPr>
                              </m:ctrlPr>
                            </m:sSubPr>
                            <m:e>
                              <m:r>
                                <a:rPr lang="ro-RO" i="0">
                                  <a:latin typeface="Cambria Math" panose="02040503050406030204" pitchFamily="18" charset="0"/>
                                </a:rPr>
                                <m:t>6</m:t>
                              </m:r>
                              <m:r>
                                <a:rPr lang="ro-RO" i="1">
                                  <a:latin typeface="Cambria Math" panose="02040503050406030204" pitchFamily="18" charset="0"/>
                                </a:rPr>
                                <m:t>𝑉</m:t>
                              </m:r>
                            </m:e>
                            <m:sub>
                              <m:r>
                                <a:rPr lang="ro-RO" i="1">
                                  <a:latin typeface="Cambria Math" panose="02040503050406030204" pitchFamily="18" charset="0"/>
                                </a:rPr>
                                <m:t>𝑖</m:t>
                              </m:r>
                            </m:sub>
                          </m:sSub>
                        </m:num>
                        <m:den>
                          <m:r>
                            <a:rPr lang="ro-RO" i="0">
                              <a:latin typeface="Cambria Math" panose="02040503050406030204" pitchFamily="18" charset="0"/>
                            </a:rPr>
                            <m:t>24</m:t>
                          </m:r>
                        </m:den>
                      </m:f>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1</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2</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3</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0">
                                  <a:latin typeface="Cambria Math" panose="02040503050406030204" pitchFamily="18" charset="0"/>
                                </a:rPr>
                                <m:t>4</m:t>
                              </m:r>
                              <m:r>
                                <a:rPr lang="ro-RO" i="1">
                                  <a:latin typeface="Cambria Math" panose="02040503050406030204" pitchFamily="18" charset="0"/>
                                </a:rPr>
                                <m:t>𝑖</m:t>
                              </m:r>
                            </m:sub>
                          </m:sSub>
                        </m:e>
                      </m:d>
                      <m:r>
                        <a:rPr lang="ro-RO" i="0">
                          <a:latin typeface="Cambria Math" panose="02040503050406030204" pitchFamily="18" charset="0"/>
                        </a:rPr>
                        <m:t>;</m:t>
                      </m:r>
                    </m:oMath>
                  </m:oMathPara>
                </a14:m>
                <a:endParaRPr lang="ro-RO" dirty="0"/>
              </a:p>
            </p:txBody>
          </p:sp>
        </mc:Choice>
        <mc:Fallback xmlns="">
          <p:sp>
            <p:nvSpPr>
              <p:cNvPr id="7" name="CasetăText 6">
                <a:extLst>
                  <a:ext uri="{FF2B5EF4-FFF2-40B4-BE49-F238E27FC236}">
                    <a16:creationId xmlns:a16="http://schemas.microsoft.com/office/drawing/2014/main" id="{79AB14B9-1B13-8D31-ECAF-4BDA573D15C3}"/>
                  </a:ext>
                </a:extLst>
              </p:cNvPr>
              <p:cNvSpPr txBox="1">
                <a:spLocks noRot="1" noChangeAspect="1" noMove="1" noResize="1" noEditPoints="1" noAdjustHandles="1" noChangeArrowheads="1" noChangeShapeType="1" noTextEdit="1"/>
              </p:cNvSpPr>
              <p:nvPr/>
            </p:nvSpPr>
            <p:spPr>
              <a:xfrm>
                <a:off x="2352294" y="1568398"/>
                <a:ext cx="6094476" cy="610936"/>
              </a:xfrm>
              <a:prstGeom prst="rect">
                <a:avLst/>
              </a:prstGeom>
              <a:blipFill>
                <a:blip r:embed="rId4"/>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9" name="CasetăText 8">
                <a:extLst>
                  <a:ext uri="{FF2B5EF4-FFF2-40B4-BE49-F238E27FC236}">
                    <a16:creationId xmlns:a16="http://schemas.microsoft.com/office/drawing/2014/main" xmlns="" id="{B138B152-10AE-9719-AF54-3EE66F5F13C9}"/>
                  </a:ext>
                </a:extLst>
              </p:cNvPr>
              <p:cNvSpPr txBox="1"/>
              <p:nvPr/>
            </p:nvSpPr>
            <p:spPr>
              <a:xfrm>
                <a:off x="2896362" y="2221896"/>
                <a:ext cx="6094476" cy="61093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𝑆</m:t>
                          </m:r>
                        </m:e>
                        <m:sub>
                          <m:r>
                            <a:rPr lang="ro-RO" i="1">
                              <a:latin typeface="Cambria Math" panose="02040503050406030204" pitchFamily="18" charset="0"/>
                            </a:rPr>
                            <m:t>𝑦𝑂𝑧</m:t>
                          </m:r>
                        </m:sub>
                      </m:sSub>
                      <m:r>
                        <a:rPr lang="ro-RO" i="0">
                          <a:latin typeface="Cambria Math" panose="02040503050406030204" pitchFamily="18" charset="0"/>
                        </a:rPr>
                        <m:t>=</m:t>
                      </m:r>
                      <m:f>
                        <m:fPr>
                          <m:ctrlPr>
                            <a:rPr lang="ro-RO" i="1">
                              <a:solidFill>
                                <a:srgbClr val="836967"/>
                              </a:solidFill>
                              <a:latin typeface="Cambria Math"/>
                            </a:rPr>
                          </m:ctrlPr>
                        </m:fPr>
                        <m:num>
                          <m:sSub>
                            <m:sSubPr>
                              <m:ctrlPr>
                                <a:rPr lang="ro-RO" i="1">
                                  <a:solidFill>
                                    <a:srgbClr val="836967"/>
                                  </a:solidFill>
                                  <a:latin typeface="Cambria Math"/>
                                </a:rPr>
                              </m:ctrlPr>
                            </m:sSubPr>
                            <m:e>
                              <m:r>
                                <a:rPr lang="ro-RO" i="0">
                                  <a:latin typeface="Cambria Math" panose="02040503050406030204" pitchFamily="18" charset="0"/>
                                </a:rPr>
                                <m:t>6</m:t>
                              </m:r>
                              <m:r>
                                <a:rPr lang="ro-RO" i="1">
                                  <a:latin typeface="Cambria Math" panose="02040503050406030204" pitchFamily="18" charset="0"/>
                                </a:rPr>
                                <m:t>𝑉</m:t>
                              </m:r>
                            </m:e>
                            <m:sub>
                              <m:r>
                                <a:rPr lang="ro-RO" i="1">
                                  <a:latin typeface="Cambria Math" panose="02040503050406030204" pitchFamily="18" charset="0"/>
                                </a:rPr>
                                <m:t>𝑖</m:t>
                              </m:r>
                            </m:sub>
                          </m:sSub>
                        </m:num>
                        <m:den>
                          <m:r>
                            <a:rPr lang="ro-RO" i="0">
                              <a:latin typeface="Cambria Math" panose="02040503050406030204" pitchFamily="18" charset="0"/>
                            </a:rPr>
                            <m:t>24</m:t>
                          </m:r>
                        </m:den>
                      </m:f>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1</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2</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3</m:t>
                              </m:r>
                              <m:r>
                                <a:rPr lang="ro-RO" i="1">
                                  <a:latin typeface="Cambria Math" panose="02040503050406030204" pitchFamily="18" charset="0"/>
                                </a:rPr>
                                <m:t>𝑖</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𝑥</m:t>
                              </m:r>
                            </m:e>
                            <m:sub>
                              <m:r>
                                <a:rPr lang="ro-RO" i="0">
                                  <a:latin typeface="Cambria Math" panose="02040503050406030204" pitchFamily="18" charset="0"/>
                                </a:rPr>
                                <m:t>4</m:t>
                              </m:r>
                              <m:r>
                                <a:rPr lang="ro-RO" i="1">
                                  <a:latin typeface="Cambria Math" panose="02040503050406030204" pitchFamily="18" charset="0"/>
                                </a:rPr>
                                <m:t>𝑖</m:t>
                              </m:r>
                            </m:sub>
                          </m:sSub>
                        </m:e>
                      </m:d>
                      <m:r>
                        <a:rPr lang="ro-RO" i="0">
                          <a:latin typeface="Cambria Math" panose="02040503050406030204" pitchFamily="18" charset="0"/>
                        </a:rPr>
                        <m:t>; </m:t>
                      </m:r>
                      <m:r>
                        <a:rPr lang="ro-RO" i="1">
                          <a:latin typeface="Cambria Math" panose="02040503050406030204" pitchFamily="18" charset="0"/>
                        </a:rPr>
                        <m:t>𝑖</m:t>
                      </m:r>
                      <m:r>
                        <a:rPr lang="ro-RO" i="0">
                          <a:latin typeface="Cambria Math" panose="02040503050406030204" pitchFamily="18" charset="0"/>
                        </a:rPr>
                        <m:t>=1...</m:t>
                      </m:r>
                      <m:r>
                        <a:rPr lang="ro-RO" i="1">
                          <a:latin typeface="Cambria Math" panose="02040503050406030204" pitchFamily="18" charset="0"/>
                        </a:rPr>
                        <m:t>𝑛</m:t>
                      </m:r>
                      <m:r>
                        <a:rPr lang="ro-RO" i="0">
                          <a:latin typeface="Cambria Math" panose="02040503050406030204" pitchFamily="18" charset="0"/>
                        </a:rPr>
                        <m:t>.</m:t>
                      </m:r>
                    </m:oMath>
                  </m:oMathPara>
                </a14:m>
                <a:endParaRPr lang="ro-RO" dirty="0"/>
              </a:p>
            </p:txBody>
          </p:sp>
        </mc:Choice>
        <mc:Fallback xmlns="">
          <p:sp>
            <p:nvSpPr>
              <p:cNvPr id="9" name="CasetăText 8">
                <a:extLst>
                  <a:ext uri="{FF2B5EF4-FFF2-40B4-BE49-F238E27FC236}">
                    <a16:creationId xmlns:a16="http://schemas.microsoft.com/office/drawing/2014/main" id="{B138B152-10AE-9719-AF54-3EE66F5F13C9}"/>
                  </a:ext>
                </a:extLst>
              </p:cNvPr>
              <p:cNvSpPr txBox="1">
                <a:spLocks noRot="1" noChangeAspect="1" noMove="1" noResize="1" noEditPoints="1" noAdjustHandles="1" noChangeArrowheads="1" noChangeShapeType="1" noTextEdit="1"/>
              </p:cNvSpPr>
              <p:nvPr/>
            </p:nvSpPr>
            <p:spPr>
              <a:xfrm>
                <a:off x="2896362" y="2221896"/>
                <a:ext cx="6094476" cy="610936"/>
              </a:xfrm>
              <a:prstGeom prst="rect">
                <a:avLst/>
              </a:prstGeom>
              <a:blipFill>
                <a:blip r:embed="rId5"/>
                <a:stretch>
                  <a:fillRect/>
                </a:stretch>
              </a:blipFill>
            </p:spPr>
            <p:txBody>
              <a:bodyPr/>
              <a:lstStyle/>
              <a:p>
                <a:r>
                  <a:rPr lang="ro-RO">
                    <a:noFill/>
                  </a:rPr>
                  <a:t> </a:t>
                </a:r>
              </a:p>
            </p:txBody>
          </p:sp>
        </mc:Fallback>
      </mc:AlternateContent>
      <p:sp>
        <p:nvSpPr>
          <p:cNvPr id="11" name="CasetăText 10">
            <a:extLst>
              <a:ext uri="{FF2B5EF4-FFF2-40B4-BE49-F238E27FC236}">
                <a16:creationId xmlns:a16="http://schemas.microsoft.com/office/drawing/2014/main" xmlns="" id="{A8F9925F-A54F-B84C-187A-2DE235C528D8}"/>
              </a:ext>
            </a:extLst>
          </p:cNvPr>
          <p:cNvSpPr txBox="1"/>
          <p:nvPr/>
        </p:nvSpPr>
        <p:spPr>
          <a:xfrm>
            <a:off x="329184" y="2863382"/>
            <a:ext cx="11228832"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Volumul total, centrul de masă și momentele statice al corpului tridimensional discretizat în n tetraedre este:</a:t>
            </a:r>
          </a:p>
        </p:txBody>
      </p:sp>
      <mc:AlternateContent xmlns:mc="http://schemas.openxmlformats.org/markup-compatibility/2006" xmlns:a14="http://schemas.microsoft.com/office/drawing/2010/main">
        <mc:Choice Requires="a14">
          <p:sp>
            <p:nvSpPr>
              <p:cNvPr id="13" name="CasetăText 12">
                <a:extLst>
                  <a:ext uri="{FF2B5EF4-FFF2-40B4-BE49-F238E27FC236}">
                    <a16:creationId xmlns:a16="http://schemas.microsoft.com/office/drawing/2014/main" xmlns="" id="{20996BE3-EDCF-D227-7925-FB77C110D3FA}"/>
                  </a:ext>
                </a:extLst>
              </p:cNvPr>
              <p:cNvSpPr txBox="1"/>
              <p:nvPr/>
            </p:nvSpPr>
            <p:spPr>
              <a:xfrm>
                <a:off x="2004822" y="3158810"/>
                <a:ext cx="6094476" cy="84856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ro-RO" i="1" smtClean="0">
                          <a:latin typeface="Cambria Math" panose="02040503050406030204" pitchFamily="18" charset="0"/>
                        </a:rPr>
                        <m:t>𝑉</m:t>
                      </m:r>
                      <m:r>
                        <a:rPr lang="ro-RO" i="0">
                          <a:latin typeface="Cambria Math" panose="02040503050406030204" pitchFamily="18" charset="0"/>
                        </a:rPr>
                        <m:t>=</m:t>
                      </m:r>
                      <m:nary>
                        <m:naryPr>
                          <m:chr m:val="∑"/>
                          <m:limLoc m:val="undOvr"/>
                          <m:ctrlPr>
                            <a:rPr lang="ro-RO" i="1">
                              <a:latin typeface="Cambria Math"/>
                            </a:rPr>
                          </m:ctrlPr>
                        </m:naryPr>
                        <m:sub>
                          <m:r>
                            <a:rPr lang="ro-RO" i="1">
                              <a:latin typeface="Cambria Math" panose="02040503050406030204" pitchFamily="18" charset="0"/>
                            </a:rPr>
                            <m:t>𝑖</m:t>
                          </m:r>
                          <m:r>
                            <a:rPr lang="ro-RO" i="0">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r>
                                <a:rPr lang="ro-RO" i="1">
                                  <a:latin typeface="Cambria Math" panose="02040503050406030204" pitchFamily="18" charset="0"/>
                                </a:rPr>
                                <m:t>𝑉</m:t>
                              </m:r>
                            </m:e>
                            <m:sub>
                              <m:r>
                                <a:rPr lang="ro-RO" i="1">
                                  <a:latin typeface="Cambria Math" panose="02040503050406030204" pitchFamily="18" charset="0"/>
                                </a:rPr>
                                <m:t>𝑖</m:t>
                              </m:r>
                            </m:sub>
                          </m:sSub>
                        </m:e>
                      </m:nary>
                      <m:r>
                        <a:rPr lang="ro-RO" i="0">
                          <a:latin typeface="Cambria Math" panose="02040503050406030204" pitchFamily="18" charset="0"/>
                        </a:rPr>
                        <m:t>;</m:t>
                      </m:r>
                    </m:oMath>
                  </m:oMathPara>
                </a14:m>
                <a:endParaRPr lang="ro-RO" dirty="0"/>
              </a:p>
            </p:txBody>
          </p:sp>
        </mc:Choice>
        <mc:Fallback xmlns="">
          <p:sp>
            <p:nvSpPr>
              <p:cNvPr id="13" name="CasetăText 12">
                <a:extLst>
                  <a:ext uri="{FF2B5EF4-FFF2-40B4-BE49-F238E27FC236}">
                    <a16:creationId xmlns:a16="http://schemas.microsoft.com/office/drawing/2014/main" id="{20996BE3-EDCF-D227-7925-FB77C110D3FA}"/>
                  </a:ext>
                </a:extLst>
              </p:cNvPr>
              <p:cNvSpPr txBox="1">
                <a:spLocks noRot="1" noChangeAspect="1" noMove="1" noResize="1" noEditPoints="1" noAdjustHandles="1" noChangeArrowheads="1" noChangeShapeType="1" noTextEdit="1"/>
              </p:cNvSpPr>
              <p:nvPr/>
            </p:nvSpPr>
            <p:spPr>
              <a:xfrm>
                <a:off x="2004822" y="3158810"/>
                <a:ext cx="6094476" cy="848566"/>
              </a:xfrm>
              <a:prstGeom prst="rect">
                <a:avLst/>
              </a:prstGeom>
              <a:blipFill>
                <a:blip r:embed="rId6"/>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5" name="CasetăText 14">
                <a:extLst>
                  <a:ext uri="{FF2B5EF4-FFF2-40B4-BE49-F238E27FC236}">
                    <a16:creationId xmlns:a16="http://schemas.microsoft.com/office/drawing/2014/main" xmlns="" id="{4667A8D1-C451-9CD1-E605-B31D0A45D4DC}"/>
                  </a:ext>
                </a:extLst>
              </p:cNvPr>
              <p:cNvSpPr txBox="1"/>
              <p:nvPr/>
            </p:nvSpPr>
            <p:spPr>
              <a:xfrm>
                <a:off x="2169414" y="3891634"/>
                <a:ext cx="6094476" cy="103816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𝐶</m:t>
                          </m:r>
                        </m:sub>
                      </m:sSub>
                      <m:r>
                        <a:rPr lang="ro-RO" i="0">
                          <a:latin typeface="Cambria Math" panose="02040503050406030204" pitchFamily="18" charset="0"/>
                        </a:rPr>
                        <m:t>=</m:t>
                      </m:r>
                      <m:nary>
                        <m:naryPr>
                          <m:chr m:val="∑"/>
                          <m:limLoc m:val="undOvr"/>
                          <m:ctrlPr>
                            <a:rPr lang="ro-RO" i="1">
                              <a:latin typeface="Cambria Math"/>
                            </a:rPr>
                          </m:ctrlPr>
                        </m:naryPr>
                        <m:sub>
                          <m:r>
                            <a:rPr lang="ro-RO" i="1">
                              <a:latin typeface="Cambria Math" panose="02040503050406030204" pitchFamily="18" charset="0"/>
                            </a:rPr>
                            <m:t>𝑖</m:t>
                          </m:r>
                          <m:r>
                            <a:rPr lang="ro-RO" i="0">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𝐶𝑖</m:t>
                                  </m:r>
                                </m:sub>
                              </m:sSub>
                              <m:r>
                                <a:rPr lang="ro-RO" i="1">
                                  <a:latin typeface="Cambria Math" panose="02040503050406030204" pitchFamily="18" charset="0"/>
                                </a:rPr>
                                <m:t>𝑉</m:t>
                              </m:r>
                            </m:e>
                            <m:sub>
                              <m:r>
                                <a:rPr lang="ro-RO" i="1">
                                  <a:latin typeface="Cambria Math" panose="02040503050406030204" pitchFamily="18" charset="0"/>
                                </a:rPr>
                                <m:t>𝑖</m:t>
                              </m:r>
                            </m:sub>
                          </m:sSub>
                          <m:sSup>
                            <m:sSupPr>
                              <m:ctrlPr>
                                <a:rPr lang="ro-RO" i="1">
                                  <a:solidFill>
                                    <a:srgbClr val="836967"/>
                                  </a:solidFill>
                                  <a:latin typeface="Cambria Math"/>
                                </a:rPr>
                              </m:ctrlPr>
                            </m:sSupPr>
                            <m:e>
                              <m:d>
                                <m:dPr>
                                  <m:ctrlPr>
                                    <a:rPr lang="ro-RO" i="1">
                                      <a:solidFill>
                                        <a:srgbClr val="836967"/>
                                      </a:solidFill>
                                      <a:latin typeface="Cambria Math"/>
                                    </a:rPr>
                                  </m:ctrlPr>
                                </m:dPr>
                                <m:e>
                                  <m:nary>
                                    <m:naryPr>
                                      <m:chr m:val="∑"/>
                                      <m:limLoc m:val="undOvr"/>
                                      <m:ctrlPr>
                                        <a:rPr lang="ro-RO" i="1">
                                          <a:latin typeface="Cambria Math"/>
                                        </a:rPr>
                                      </m:ctrlPr>
                                    </m:naryPr>
                                    <m:sub>
                                      <m:r>
                                        <a:rPr lang="ro-RO" i="1">
                                          <a:latin typeface="Cambria Math" panose="02040503050406030204" pitchFamily="18" charset="0"/>
                                        </a:rPr>
                                        <m:t>𝑖</m:t>
                                      </m:r>
                                      <m:r>
                                        <a:rPr lang="ro-RO" i="0">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r>
                                            <a:rPr lang="ro-RO" i="1">
                                              <a:latin typeface="Cambria Math" panose="02040503050406030204" pitchFamily="18" charset="0"/>
                                            </a:rPr>
                                            <m:t>𝑉</m:t>
                                          </m:r>
                                        </m:e>
                                        <m:sub>
                                          <m:r>
                                            <a:rPr lang="ro-RO" i="1">
                                              <a:latin typeface="Cambria Math" panose="02040503050406030204" pitchFamily="18" charset="0"/>
                                            </a:rPr>
                                            <m:t>𝑖</m:t>
                                          </m:r>
                                        </m:sub>
                                      </m:sSub>
                                    </m:e>
                                  </m:nary>
                                </m:e>
                              </m:d>
                            </m:e>
                            <m:sup>
                              <m:r>
                                <a:rPr lang="ro-RO" i="0">
                                  <a:latin typeface="Cambria Math" panose="02040503050406030204" pitchFamily="18" charset="0"/>
                                </a:rPr>
                                <m:t>−1</m:t>
                              </m:r>
                            </m:sup>
                          </m:sSup>
                        </m:e>
                      </m:nary>
                      <m:r>
                        <a:rPr lang="ro-RO" i="0">
                          <a:latin typeface="Cambria Math" panose="02040503050406030204" pitchFamily="18" charset="0"/>
                        </a:rPr>
                        <m:t>;</m:t>
                      </m:r>
                    </m:oMath>
                  </m:oMathPara>
                </a14:m>
                <a:endParaRPr lang="ro-RO" dirty="0"/>
              </a:p>
            </p:txBody>
          </p:sp>
        </mc:Choice>
        <mc:Fallback xmlns="">
          <p:sp>
            <p:nvSpPr>
              <p:cNvPr id="15" name="CasetăText 14">
                <a:extLst>
                  <a:ext uri="{FF2B5EF4-FFF2-40B4-BE49-F238E27FC236}">
                    <a16:creationId xmlns:a16="http://schemas.microsoft.com/office/drawing/2014/main" id="{4667A8D1-C451-9CD1-E605-B31D0A45D4DC}"/>
                  </a:ext>
                </a:extLst>
              </p:cNvPr>
              <p:cNvSpPr txBox="1">
                <a:spLocks noRot="1" noChangeAspect="1" noMove="1" noResize="1" noEditPoints="1" noAdjustHandles="1" noChangeArrowheads="1" noChangeShapeType="1" noTextEdit="1"/>
              </p:cNvSpPr>
              <p:nvPr/>
            </p:nvSpPr>
            <p:spPr>
              <a:xfrm>
                <a:off x="2169414" y="3891634"/>
                <a:ext cx="6094476" cy="1038169"/>
              </a:xfrm>
              <a:prstGeom prst="rect">
                <a:avLst/>
              </a:prstGeom>
              <a:blipFill>
                <a:blip r:embed="rId7"/>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7" name="CasetăText 16">
                <a:extLst>
                  <a:ext uri="{FF2B5EF4-FFF2-40B4-BE49-F238E27FC236}">
                    <a16:creationId xmlns:a16="http://schemas.microsoft.com/office/drawing/2014/main" xmlns="" id="{18C295F3-1CA1-ED6C-F3BC-AA63ABC2B90A}"/>
                  </a:ext>
                </a:extLst>
              </p:cNvPr>
              <p:cNvSpPr txBox="1"/>
              <p:nvPr/>
            </p:nvSpPr>
            <p:spPr>
              <a:xfrm>
                <a:off x="2169414" y="4817943"/>
                <a:ext cx="6094476" cy="103816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𝐶</m:t>
                          </m:r>
                        </m:sub>
                      </m:sSub>
                      <m:r>
                        <a:rPr lang="ro-RO" i="0">
                          <a:latin typeface="Cambria Math" panose="02040503050406030204" pitchFamily="18" charset="0"/>
                        </a:rPr>
                        <m:t>=</m:t>
                      </m:r>
                      <m:nary>
                        <m:naryPr>
                          <m:chr m:val="∑"/>
                          <m:limLoc m:val="undOvr"/>
                          <m:ctrlPr>
                            <a:rPr lang="ro-RO" i="1">
                              <a:latin typeface="Cambria Math"/>
                            </a:rPr>
                          </m:ctrlPr>
                        </m:naryPr>
                        <m:sub>
                          <m:r>
                            <a:rPr lang="ro-RO" i="1">
                              <a:latin typeface="Cambria Math" panose="02040503050406030204" pitchFamily="18" charset="0"/>
                            </a:rPr>
                            <m:t>𝑖</m:t>
                          </m:r>
                          <m:r>
                            <a:rPr lang="ro-RO" i="0">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𝐶𝑖</m:t>
                                  </m:r>
                                </m:sub>
                              </m:sSub>
                              <m:r>
                                <a:rPr lang="ro-RO" i="1">
                                  <a:latin typeface="Cambria Math" panose="02040503050406030204" pitchFamily="18" charset="0"/>
                                </a:rPr>
                                <m:t>𝑉</m:t>
                              </m:r>
                            </m:e>
                            <m:sub>
                              <m:r>
                                <a:rPr lang="ro-RO" i="1">
                                  <a:latin typeface="Cambria Math" panose="02040503050406030204" pitchFamily="18" charset="0"/>
                                </a:rPr>
                                <m:t>𝑖</m:t>
                              </m:r>
                            </m:sub>
                          </m:sSub>
                          <m:sSup>
                            <m:sSupPr>
                              <m:ctrlPr>
                                <a:rPr lang="ro-RO" i="1">
                                  <a:solidFill>
                                    <a:srgbClr val="836967"/>
                                  </a:solidFill>
                                  <a:latin typeface="Cambria Math"/>
                                </a:rPr>
                              </m:ctrlPr>
                            </m:sSupPr>
                            <m:e>
                              <m:d>
                                <m:dPr>
                                  <m:ctrlPr>
                                    <a:rPr lang="ro-RO" i="1">
                                      <a:solidFill>
                                        <a:srgbClr val="836967"/>
                                      </a:solidFill>
                                      <a:latin typeface="Cambria Math"/>
                                    </a:rPr>
                                  </m:ctrlPr>
                                </m:dPr>
                                <m:e>
                                  <m:nary>
                                    <m:naryPr>
                                      <m:chr m:val="∑"/>
                                      <m:limLoc m:val="undOvr"/>
                                      <m:ctrlPr>
                                        <a:rPr lang="ro-RO" i="1">
                                          <a:latin typeface="Cambria Math"/>
                                        </a:rPr>
                                      </m:ctrlPr>
                                    </m:naryPr>
                                    <m:sub>
                                      <m:r>
                                        <a:rPr lang="ro-RO" i="1">
                                          <a:latin typeface="Cambria Math" panose="02040503050406030204" pitchFamily="18" charset="0"/>
                                        </a:rPr>
                                        <m:t>𝑖</m:t>
                                      </m:r>
                                      <m:r>
                                        <a:rPr lang="ro-RO" i="0">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r>
                                            <a:rPr lang="ro-RO" i="1">
                                              <a:latin typeface="Cambria Math" panose="02040503050406030204" pitchFamily="18" charset="0"/>
                                            </a:rPr>
                                            <m:t>𝑉</m:t>
                                          </m:r>
                                        </m:e>
                                        <m:sub>
                                          <m:r>
                                            <a:rPr lang="ro-RO" i="1">
                                              <a:latin typeface="Cambria Math" panose="02040503050406030204" pitchFamily="18" charset="0"/>
                                            </a:rPr>
                                            <m:t>𝑖</m:t>
                                          </m:r>
                                        </m:sub>
                                      </m:sSub>
                                    </m:e>
                                  </m:nary>
                                </m:e>
                              </m:d>
                            </m:e>
                            <m:sup>
                              <m:r>
                                <a:rPr lang="ro-RO" i="0">
                                  <a:latin typeface="Cambria Math" panose="02040503050406030204" pitchFamily="18" charset="0"/>
                                </a:rPr>
                                <m:t>−1</m:t>
                              </m:r>
                            </m:sup>
                          </m:sSup>
                          <m:r>
                            <a:rPr lang="ro-RO" i="0">
                              <a:latin typeface="Cambria Math" panose="02040503050406030204" pitchFamily="18" charset="0"/>
                            </a:rPr>
                            <m:t> ;</m:t>
                          </m:r>
                        </m:e>
                      </m:nary>
                    </m:oMath>
                  </m:oMathPara>
                </a14:m>
                <a:endParaRPr lang="ro-RO" dirty="0"/>
              </a:p>
            </p:txBody>
          </p:sp>
        </mc:Choice>
        <mc:Fallback xmlns="">
          <p:sp>
            <p:nvSpPr>
              <p:cNvPr id="17" name="CasetăText 16">
                <a:extLst>
                  <a:ext uri="{FF2B5EF4-FFF2-40B4-BE49-F238E27FC236}">
                    <a16:creationId xmlns:a16="http://schemas.microsoft.com/office/drawing/2014/main" id="{18C295F3-1CA1-ED6C-F3BC-AA63ABC2B90A}"/>
                  </a:ext>
                </a:extLst>
              </p:cNvPr>
              <p:cNvSpPr txBox="1">
                <a:spLocks noRot="1" noChangeAspect="1" noMove="1" noResize="1" noEditPoints="1" noAdjustHandles="1" noChangeArrowheads="1" noChangeShapeType="1" noTextEdit="1"/>
              </p:cNvSpPr>
              <p:nvPr/>
            </p:nvSpPr>
            <p:spPr>
              <a:xfrm>
                <a:off x="2169414" y="4817943"/>
                <a:ext cx="6094476" cy="1038169"/>
              </a:xfrm>
              <a:prstGeom prst="rect">
                <a:avLst/>
              </a:prstGeom>
              <a:blipFill>
                <a:blip r:embed="rId8"/>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9" name="CasetăText 18">
                <a:extLst>
                  <a:ext uri="{FF2B5EF4-FFF2-40B4-BE49-F238E27FC236}">
                    <a16:creationId xmlns:a16="http://schemas.microsoft.com/office/drawing/2014/main" xmlns="" id="{E6255D10-6C62-B3DA-9A1A-B58BEB5318F8}"/>
                  </a:ext>
                </a:extLst>
              </p:cNvPr>
              <p:cNvSpPr txBox="1"/>
              <p:nvPr/>
            </p:nvSpPr>
            <p:spPr>
              <a:xfrm>
                <a:off x="2654046" y="5757627"/>
                <a:ext cx="6094476" cy="103816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𝐶</m:t>
                          </m:r>
                        </m:sub>
                      </m:sSub>
                      <m:r>
                        <a:rPr lang="ro-RO" i="0">
                          <a:latin typeface="Cambria Math" panose="02040503050406030204" pitchFamily="18" charset="0"/>
                        </a:rPr>
                        <m:t>=</m:t>
                      </m:r>
                      <m:nary>
                        <m:naryPr>
                          <m:chr m:val="∑"/>
                          <m:limLoc m:val="undOvr"/>
                          <m:ctrlPr>
                            <a:rPr lang="ro-RO" i="1">
                              <a:latin typeface="Cambria Math"/>
                            </a:rPr>
                          </m:ctrlPr>
                        </m:naryPr>
                        <m:sub>
                          <m:r>
                            <a:rPr lang="ro-RO" i="1">
                              <a:latin typeface="Cambria Math" panose="02040503050406030204" pitchFamily="18" charset="0"/>
                            </a:rPr>
                            <m:t>𝑖</m:t>
                          </m:r>
                          <m:r>
                            <a:rPr lang="ro-RO" i="0">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sSub>
                                <m:sSubPr>
                                  <m:ctrlPr>
                                    <a:rPr lang="ro-RO" i="1">
                                      <a:solidFill>
                                        <a:srgbClr val="836967"/>
                                      </a:solidFill>
                                      <a:latin typeface="Cambria Math"/>
                                    </a:rPr>
                                  </m:ctrlPr>
                                </m:sSubPr>
                                <m:e>
                                  <m:r>
                                    <a:rPr lang="ro-RO" i="1">
                                      <a:latin typeface="Cambria Math" panose="02040503050406030204" pitchFamily="18" charset="0"/>
                                    </a:rPr>
                                    <m:t>𝑧</m:t>
                                  </m:r>
                                </m:e>
                                <m:sub>
                                  <m:r>
                                    <a:rPr lang="ro-RO" i="1">
                                      <a:latin typeface="Cambria Math" panose="02040503050406030204" pitchFamily="18" charset="0"/>
                                    </a:rPr>
                                    <m:t>𝐶𝑖</m:t>
                                  </m:r>
                                </m:sub>
                              </m:sSub>
                              <m:r>
                                <a:rPr lang="ro-RO" i="1">
                                  <a:latin typeface="Cambria Math" panose="02040503050406030204" pitchFamily="18" charset="0"/>
                                </a:rPr>
                                <m:t>𝑉</m:t>
                              </m:r>
                            </m:e>
                            <m:sub>
                              <m:r>
                                <a:rPr lang="ro-RO" i="1">
                                  <a:latin typeface="Cambria Math" panose="02040503050406030204" pitchFamily="18" charset="0"/>
                                </a:rPr>
                                <m:t>𝑖</m:t>
                              </m:r>
                            </m:sub>
                          </m:sSub>
                          <m:sSup>
                            <m:sSupPr>
                              <m:ctrlPr>
                                <a:rPr lang="ro-RO" i="1">
                                  <a:solidFill>
                                    <a:srgbClr val="836967"/>
                                  </a:solidFill>
                                  <a:latin typeface="Cambria Math"/>
                                </a:rPr>
                              </m:ctrlPr>
                            </m:sSupPr>
                            <m:e>
                              <m:d>
                                <m:dPr>
                                  <m:ctrlPr>
                                    <a:rPr lang="ro-RO" i="1">
                                      <a:solidFill>
                                        <a:srgbClr val="836967"/>
                                      </a:solidFill>
                                      <a:latin typeface="Cambria Math"/>
                                    </a:rPr>
                                  </m:ctrlPr>
                                </m:dPr>
                                <m:e>
                                  <m:nary>
                                    <m:naryPr>
                                      <m:chr m:val="∑"/>
                                      <m:limLoc m:val="undOvr"/>
                                      <m:ctrlPr>
                                        <a:rPr lang="ro-RO" i="1">
                                          <a:latin typeface="Cambria Math"/>
                                        </a:rPr>
                                      </m:ctrlPr>
                                    </m:naryPr>
                                    <m:sub>
                                      <m:r>
                                        <a:rPr lang="ro-RO" i="1">
                                          <a:latin typeface="Cambria Math" panose="02040503050406030204" pitchFamily="18" charset="0"/>
                                        </a:rPr>
                                        <m:t>𝑖</m:t>
                                      </m:r>
                                      <m:r>
                                        <a:rPr lang="ro-RO" i="0">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r>
                                            <a:rPr lang="ro-RO" i="1">
                                              <a:latin typeface="Cambria Math" panose="02040503050406030204" pitchFamily="18" charset="0"/>
                                            </a:rPr>
                                            <m:t>𝑉</m:t>
                                          </m:r>
                                        </m:e>
                                        <m:sub>
                                          <m:r>
                                            <a:rPr lang="ro-RO" i="1">
                                              <a:latin typeface="Cambria Math" panose="02040503050406030204" pitchFamily="18" charset="0"/>
                                            </a:rPr>
                                            <m:t>𝑖</m:t>
                                          </m:r>
                                        </m:sub>
                                      </m:sSub>
                                    </m:e>
                                  </m:nary>
                                </m:e>
                              </m:d>
                            </m:e>
                            <m:sup>
                              <m:r>
                                <a:rPr lang="ro-RO" i="0">
                                  <a:latin typeface="Cambria Math" panose="02040503050406030204" pitchFamily="18" charset="0"/>
                                </a:rPr>
                                <m:t>−1</m:t>
                              </m:r>
                            </m:sup>
                          </m:sSup>
                        </m:e>
                      </m:nary>
                      <m:r>
                        <a:rPr lang="ro-RO" i="0">
                          <a:latin typeface="Cambria Math" panose="02040503050406030204" pitchFamily="18" charset="0"/>
                        </a:rPr>
                        <m:t>; </m:t>
                      </m:r>
                      <m:r>
                        <a:rPr lang="ro-RO" i="1">
                          <a:latin typeface="Cambria Math" panose="02040503050406030204" pitchFamily="18" charset="0"/>
                        </a:rPr>
                        <m:t>𝑖</m:t>
                      </m:r>
                      <m:r>
                        <a:rPr lang="ro-RO" i="0">
                          <a:latin typeface="Cambria Math" panose="02040503050406030204" pitchFamily="18" charset="0"/>
                        </a:rPr>
                        <m:t>=1...</m:t>
                      </m:r>
                      <m:r>
                        <a:rPr lang="ro-RO" i="1">
                          <a:latin typeface="Cambria Math" panose="02040503050406030204" pitchFamily="18" charset="0"/>
                        </a:rPr>
                        <m:t>𝑛</m:t>
                      </m:r>
                      <m:r>
                        <a:rPr lang="ro-RO" i="0">
                          <a:latin typeface="Cambria Math" panose="02040503050406030204" pitchFamily="18" charset="0"/>
                        </a:rPr>
                        <m:t>.</m:t>
                      </m:r>
                    </m:oMath>
                  </m:oMathPara>
                </a14:m>
                <a:endParaRPr lang="ro-RO" dirty="0"/>
              </a:p>
            </p:txBody>
          </p:sp>
        </mc:Choice>
        <mc:Fallback xmlns="">
          <p:sp>
            <p:nvSpPr>
              <p:cNvPr id="19" name="CasetăText 18">
                <a:extLst>
                  <a:ext uri="{FF2B5EF4-FFF2-40B4-BE49-F238E27FC236}">
                    <a16:creationId xmlns:a16="http://schemas.microsoft.com/office/drawing/2014/main" id="{E6255D10-6C62-B3DA-9A1A-B58BEB5318F8}"/>
                  </a:ext>
                </a:extLst>
              </p:cNvPr>
              <p:cNvSpPr txBox="1">
                <a:spLocks noRot="1" noChangeAspect="1" noMove="1" noResize="1" noEditPoints="1" noAdjustHandles="1" noChangeArrowheads="1" noChangeShapeType="1" noTextEdit="1"/>
              </p:cNvSpPr>
              <p:nvPr/>
            </p:nvSpPr>
            <p:spPr>
              <a:xfrm>
                <a:off x="2654046" y="5757627"/>
                <a:ext cx="6094476" cy="1038169"/>
              </a:xfrm>
              <a:prstGeom prst="rect">
                <a:avLst/>
              </a:prstGeom>
              <a:blipFill>
                <a:blip r:embed="rId9"/>
                <a:stretch>
                  <a:fillRect/>
                </a:stretch>
              </a:blipFill>
            </p:spPr>
            <p:txBody>
              <a:bodyPr/>
              <a:lstStyle/>
              <a:p>
                <a:r>
                  <a:rPr lang="ro-RO">
                    <a:noFill/>
                  </a:rPr>
                  <a:t> </a:t>
                </a:r>
              </a:p>
            </p:txBody>
          </p:sp>
        </mc:Fallback>
      </mc:AlternateContent>
    </p:spTree>
    <p:extLst>
      <p:ext uri="{BB962C8B-B14F-4D97-AF65-F5344CB8AC3E}">
        <p14:creationId xmlns:p14="http://schemas.microsoft.com/office/powerpoint/2010/main" val="38777718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asetăText 2">
                <a:extLst>
                  <a:ext uri="{FF2B5EF4-FFF2-40B4-BE49-F238E27FC236}">
                    <a16:creationId xmlns:a16="http://schemas.microsoft.com/office/drawing/2014/main" xmlns="" id="{D264918D-0DD2-7BD9-E3A6-CEF5F4B599FC}"/>
                  </a:ext>
                </a:extLst>
              </p:cNvPr>
              <p:cNvSpPr txBox="1"/>
              <p:nvPr/>
            </p:nvSpPr>
            <p:spPr>
              <a:xfrm>
                <a:off x="134112" y="139118"/>
                <a:ext cx="11686032"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Momentele de inerție mecanice axiale pentru  un tetraedru  generic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extras din discretizarea corpului:</a:t>
                </a:r>
              </a:p>
            </p:txBody>
          </p:sp>
        </mc:Choice>
        <mc:Fallback xmlns="">
          <p:sp>
            <p:nvSpPr>
              <p:cNvPr id="3" name="CasetăText 2">
                <a:extLst>
                  <a:ext uri="{FF2B5EF4-FFF2-40B4-BE49-F238E27FC236}">
                    <a16:creationId xmlns:a16="http://schemas.microsoft.com/office/drawing/2014/main" id="{D264918D-0DD2-7BD9-E3A6-CEF5F4B599FC}"/>
                  </a:ext>
                </a:extLst>
              </p:cNvPr>
              <p:cNvSpPr txBox="1">
                <a:spLocks noRot="1" noChangeAspect="1" noMove="1" noResize="1" noEditPoints="1" noAdjustHandles="1" noChangeArrowheads="1" noChangeShapeType="1" noTextEdit="1"/>
              </p:cNvSpPr>
              <p:nvPr/>
            </p:nvSpPr>
            <p:spPr>
              <a:xfrm>
                <a:off x="134112" y="139118"/>
                <a:ext cx="11686032" cy="369332"/>
              </a:xfrm>
              <a:prstGeom prst="rect">
                <a:avLst/>
              </a:prstGeom>
              <a:blipFill>
                <a:blip r:embed="rId2"/>
                <a:stretch>
                  <a:fillRect t="-10000" b="-26667"/>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7" name="CasetăText 6">
                <a:extLst>
                  <a:ext uri="{FF2B5EF4-FFF2-40B4-BE49-F238E27FC236}">
                    <a16:creationId xmlns:a16="http://schemas.microsoft.com/office/drawing/2014/main" xmlns="" id="{76C6834D-EE04-F1DD-9842-79C22580AECB}"/>
                  </a:ext>
                </a:extLst>
              </p:cNvPr>
              <p:cNvSpPr txBox="1"/>
              <p:nvPr/>
            </p:nvSpPr>
            <p:spPr>
              <a:xfrm>
                <a:off x="686943" y="457828"/>
                <a:ext cx="10692384" cy="879600"/>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𝑥𝑥𝑖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=6</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𝑉</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𝜌</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)/60;</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Choice>
        <mc:Fallback xmlns="">
          <p:sp>
            <p:nvSpPr>
              <p:cNvPr id="7" name="CasetăText 6">
                <a:extLst>
                  <a:ext uri="{FF2B5EF4-FFF2-40B4-BE49-F238E27FC236}">
                    <a16:creationId xmlns:a16="http://schemas.microsoft.com/office/drawing/2014/main" id="{76C6834D-EE04-F1DD-9842-79C22580AECB}"/>
                  </a:ext>
                </a:extLst>
              </p:cNvPr>
              <p:cNvSpPr txBox="1">
                <a:spLocks noRot="1" noChangeAspect="1" noMove="1" noResize="1" noEditPoints="1" noAdjustHandles="1" noChangeArrowheads="1" noChangeShapeType="1" noTextEdit="1"/>
              </p:cNvSpPr>
              <p:nvPr/>
            </p:nvSpPr>
            <p:spPr>
              <a:xfrm>
                <a:off x="686943" y="457828"/>
                <a:ext cx="10692384" cy="879600"/>
              </a:xfrm>
              <a:prstGeom prst="rect">
                <a:avLst/>
              </a:prstGeom>
              <a:blipFill>
                <a:blip r:embed="rId3"/>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9" name="CasetăText 8">
                <a:extLst>
                  <a:ext uri="{FF2B5EF4-FFF2-40B4-BE49-F238E27FC236}">
                    <a16:creationId xmlns:a16="http://schemas.microsoft.com/office/drawing/2014/main" xmlns="" id="{875FC07A-DFD6-281D-6FA9-67C26D8A3BBE}"/>
                  </a:ext>
                </a:extLst>
              </p:cNvPr>
              <p:cNvSpPr txBox="1"/>
              <p:nvPr/>
            </p:nvSpPr>
            <p:spPr>
              <a:xfrm>
                <a:off x="686943" y="1250469"/>
                <a:ext cx="8915400" cy="907877"/>
              </a:xfrm>
              <a:prstGeom prst="rect">
                <a:avLst/>
              </a:prstGeom>
              <a:noFill/>
            </p:spPr>
            <p:txBody>
              <a:bodyPr wrap="square">
                <a:spAutoFit/>
              </a:bodyPr>
              <a:lstStyle/>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smtClean="0">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𝑦𝑦𝑖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=6</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𝑉</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𝜌</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)/60;</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Choice>
        <mc:Fallback xmlns="">
          <p:sp>
            <p:nvSpPr>
              <p:cNvPr id="9" name="CasetăText 8">
                <a:extLst>
                  <a:ext uri="{FF2B5EF4-FFF2-40B4-BE49-F238E27FC236}">
                    <a16:creationId xmlns:a16="http://schemas.microsoft.com/office/drawing/2014/main" id="{875FC07A-DFD6-281D-6FA9-67C26D8A3BBE}"/>
                  </a:ext>
                </a:extLst>
              </p:cNvPr>
              <p:cNvSpPr txBox="1">
                <a:spLocks noRot="1" noChangeAspect="1" noMove="1" noResize="1" noEditPoints="1" noAdjustHandles="1" noChangeArrowheads="1" noChangeShapeType="1" noTextEdit="1"/>
              </p:cNvSpPr>
              <p:nvPr/>
            </p:nvSpPr>
            <p:spPr>
              <a:xfrm>
                <a:off x="686943" y="1250469"/>
                <a:ext cx="8915400" cy="907877"/>
              </a:xfrm>
              <a:prstGeom prst="rect">
                <a:avLst/>
              </a:prstGeom>
              <a:blipFill>
                <a:blip r:embed="rId4"/>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1" name="CasetăText 10">
                <a:extLst>
                  <a:ext uri="{FF2B5EF4-FFF2-40B4-BE49-F238E27FC236}">
                    <a16:creationId xmlns:a16="http://schemas.microsoft.com/office/drawing/2014/main" xmlns="" id="{008D6664-B157-E9BD-C98D-594E000D3FEA}"/>
                  </a:ext>
                </a:extLst>
              </p:cNvPr>
              <p:cNvSpPr txBox="1"/>
              <p:nvPr/>
            </p:nvSpPr>
            <p:spPr>
              <a:xfrm>
                <a:off x="568071" y="2060795"/>
                <a:ext cx="9153144" cy="764184"/>
              </a:xfrm>
              <a:prstGeom prst="rect">
                <a:avLst/>
              </a:prstGeom>
              <a:noFill/>
            </p:spPr>
            <p:txBody>
              <a:bodyPr wrap="square">
                <a:spAutoFit/>
              </a:bodyPr>
              <a:lstStyle/>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smtClean="0">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𝑧𝑧𝑖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=6</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𝑉</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𝜌</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p>
                        <m:sSupPr>
                          <m:ctrlPr>
                            <a:rPr lang="ro-RO" i="1">
                              <a:effectLst/>
                              <a:latin typeface="Cambria Math"/>
                            </a:rPr>
                          </m:ctrlPr>
                        </m:sSupPr>
                        <m:e>
                          <m:r>
                            <a:rPr lang="ro-RO" sz="1800">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a:effectLst/>
                                  <a:latin typeface="Cambria Math" panose="02040503050406030204" pitchFamily="18" charset="0"/>
                                  <a:ea typeface="Calibri" panose="020F0502020204030204" pitchFamily="34" charset="0"/>
                                  <a:cs typeface="Calibri" panose="020F0502020204030204" pitchFamily="34" charset="0"/>
                                </a:rPr>
                                <m:t>4</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r>
                        <a:rPr lang="ro-RO" sz="1800">
                          <a:effectLst/>
                          <a:latin typeface="Cambria Math" panose="02040503050406030204" pitchFamily="18" charset="0"/>
                          <a:ea typeface="Calibri" panose="020F0502020204030204" pitchFamily="34" charset="0"/>
                          <a:cs typeface="Calibri" panose="020F0502020204030204" pitchFamily="34" charset="0"/>
                        </a:rPr>
                        <m:t>+</m:t>
                      </m:r>
                      <m:sSup>
                        <m:sSupPr>
                          <m:ctrlPr>
                            <a:rPr lang="ro-RO" i="1">
                              <a:effectLst/>
                              <a:latin typeface="Cambria Math"/>
                            </a:rPr>
                          </m:ctrlPr>
                        </m:sSupPr>
                        <m:e>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a:effectLst/>
                                  <a:latin typeface="Cambria Math" panose="02040503050406030204" pitchFamily="18" charset="0"/>
                                  <a:ea typeface="Calibri" panose="020F0502020204030204" pitchFamily="34" charset="0"/>
                                  <a:cs typeface="Calibri" panose="020F0502020204030204" pitchFamily="34" charset="0"/>
                                </a:rPr>
                                <m:t>1</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sSub>
                        <m:sSubPr>
                          <m:ctrlPr>
                            <a:rPr lang="ro-RO" i="1">
                              <a:effectLst/>
                              <a:latin typeface="Cambria Math"/>
                            </a:rPr>
                          </m:ctrlPr>
                        </m:sSubPr>
                        <m:e>
                          <m:r>
                            <a:rPr lang="ro-RO" sz="1800">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a:effectLst/>
                              <a:latin typeface="Cambria Math" panose="02040503050406030204" pitchFamily="18" charset="0"/>
                              <a:ea typeface="Calibri" panose="020F0502020204030204" pitchFamily="34" charset="0"/>
                              <a:cs typeface="Calibri" panose="020F0502020204030204" pitchFamily="34" charset="0"/>
                            </a:rPr>
                            <m:t>1</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a:effectLst/>
                              <a:latin typeface="Cambria Math" panose="02040503050406030204" pitchFamily="18" charset="0"/>
                              <a:ea typeface="Calibri" panose="020F0502020204030204" pitchFamily="34" charset="0"/>
                              <a:cs typeface="Calibri" panose="020F0502020204030204" pitchFamily="34" charset="0"/>
                            </a:rPr>
                            <m:t>2</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sSub>
                        <m:sSubPr>
                          <m:ctrlPr>
                            <a:rPr lang="ro-RO" i="1">
                              <a:effectLst/>
                              <a:latin typeface="Cambria Math"/>
                            </a:rPr>
                          </m:ctrlPr>
                        </m:sSubPr>
                        <m:e>
                          <m:r>
                            <a:rPr lang="ro-RO" sz="1800">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a:effectLst/>
                              <a:latin typeface="Cambria Math" panose="02040503050406030204" pitchFamily="18" charset="0"/>
                              <a:ea typeface="Calibri" panose="020F0502020204030204" pitchFamily="34" charset="0"/>
                              <a:cs typeface="Calibri" panose="020F0502020204030204" pitchFamily="34" charset="0"/>
                            </a:rPr>
                            <m:t>1</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a:effectLst/>
                              <a:latin typeface="Cambria Math" panose="02040503050406030204" pitchFamily="18" charset="0"/>
                              <a:ea typeface="Calibri" panose="020F0502020204030204" pitchFamily="34" charset="0"/>
                              <a:cs typeface="Calibri" panose="020F0502020204030204" pitchFamily="34" charset="0"/>
                            </a:rPr>
                            <m:t>3</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sSub>
                        <m:sSubPr>
                          <m:ctrlPr>
                            <a:rPr lang="ro-RO" i="1">
                              <a:effectLst/>
                              <a:latin typeface="Cambria Math"/>
                            </a:rPr>
                          </m:ctrlPr>
                        </m:sSubPr>
                        <m:e>
                          <m:r>
                            <a:rPr lang="ro-RO" sz="1800">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a:effectLst/>
                              <a:latin typeface="Cambria Math" panose="02040503050406030204" pitchFamily="18" charset="0"/>
                              <a:ea typeface="Calibri" panose="020F0502020204030204" pitchFamily="34" charset="0"/>
                              <a:cs typeface="Calibri" panose="020F0502020204030204" pitchFamily="34" charset="0"/>
                            </a:rPr>
                            <m:t>1</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a:effectLst/>
                              <a:latin typeface="Cambria Math" panose="02040503050406030204" pitchFamily="18" charset="0"/>
                              <a:ea typeface="Calibri" panose="020F0502020204030204" pitchFamily="34" charset="0"/>
                              <a:cs typeface="Calibri" panose="020F0502020204030204" pitchFamily="34" charset="0"/>
                            </a:rPr>
                            <m:t>4</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r>
                        <a:rPr lang="ro-RO" sz="1800">
                          <a:effectLst/>
                          <a:latin typeface="Cambria Math" panose="02040503050406030204" pitchFamily="18" charset="0"/>
                          <a:ea typeface="Calibri" panose="020F0502020204030204" pitchFamily="34" charset="0"/>
                          <a:cs typeface="Calibri" panose="020F0502020204030204" pitchFamily="34" charset="0"/>
                        </a:rPr>
                        <m:t>+</m:t>
                      </m:r>
                      <m:sSup>
                        <m:sSupPr>
                          <m:ctrlPr>
                            <a:rPr lang="ro-RO" i="1">
                              <a:effectLst/>
                              <a:latin typeface="Cambria Math"/>
                            </a:rPr>
                          </m:ctrlPr>
                        </m:sSupPr>
                        <m:e>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a:effectLst/>
                                  <a:latin typeface="Cambria Math" panose="02040503050406030204" pitchFamily="18" charset="0"/>
                                  <a:ea typeface="Calibri" panose="020F0502020204030204" pitchFamily="34" charset="0"/>
                                  <a:cs typeface="Calibri" panose="020F0502020204030204" pitchFamily="34" charset="0"/>
                                </a:rPr>
                                <m:t>2</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sSub>
                        <m:sSubPr>
                          <m:ctrlPr>
                            <a:rPr lang="ro-RO" i="1">
                              <a:effectLst/>
                              <a:latin typeface="Cambria Math"/>
                            </a:rPr>
                          </m:ctrlPr>
                        </m:sSubPr>
                        <m:e>
                          <m:r>
                            <a:rPr lang="ro-RO" sz="1800">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a:effectLst/>
                              <a:latin typeface="Cambria Math" panose="02040503050406030204" pitchFamily="18" charset="0"/>
                              <a:ea typeface="Calibri" panose="020F0502020204030204" pitchFamily="34" charset="0"/>
                              <a:cs typeface="Calibri" panose="020F0502020204030204" pitchFamily="34" charset="0"/>
                            </a:rPr>
                            <m:t>2</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a:effectLst/>
                              <a:latin typeface="Cambria Math" panose="02040503050406030204" pitchFamily="18" charset="0"/>
                              <a:ea typeface="Calibri" panose="020F0502020204030204" pitchFamily="34" charset="0"/>
                              <a:cs typeface="Calibri" panose="020F0502020204030204" pitchFamily="34" charset="0"/>
                            </a:rPr>
                            <m:t>3</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sSup>
                        <m:sSupPr>
                          <m:ctrlPr>
                            <a:rPr lang="ro-RO" i="1">
                              <a:effectLst/>
                              <a:latin typeface="Cambria Math"/>
                            </a:rPr>
                          </m:ctrlPr>
                        </m:sSupPr>
                        <m:e>
                          <m:sSub>
                            <m:sSubPr>
                              <m:ctrlPr>
                                <a:rPr lang="ro-RO" i="1">
                                  <a:effectLst/>
                                  <a:latin typeface="Cambria Math"/>
                                </a:rPr>
                              </m:ctrlPr>
                            </m:sSubPr>
                            <m:e>
                              <m:sSub>
                                <m:sSubPr>
                                  <m:ctrlPr>
                                    <a:rPr lang="ro-RO" i="1">
                                      <a:effectLst/>
                                      <a:latin typeface="Cambria Math"/>
                                    </a:rPr>
                                  </m:ctrlPr>
                                </m:sSubPr>
                                <m:e>
                                  <m:r>
                                    <a:rPr lang="ro-RO" sz="1800">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a:effectLst/>
                                      <a:latin typeface="Cambria Math" panose="02040503050406030204" pitchFamily="18" charset="0"/>
                                      <a:ea typeface="Calibri" panose="020F0502020204030204" pitchFamily="34" charset="0"/>
                                      <a:cs typeface="Calibri" panose="020F0502020204030204" pitchFamily="34" charset="0"/>
                                    </a:rPr>
                                    <m:t>2</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a:effectLst/>
                                      <a:latin typeface="Cambria Math" panose="02040503050406030204" pitchFamily="18" charset="0"/>
                                      <a:ea typeface="Calibri" panose="020F0502020204030204" pitchFamily="34" charset="0"/>
                                      <a:cs typeface="Calibri" panose="020F0502020204030204" pitchFamily="34" charset="0"/>
                                    </a:rPr>
                                    <m:t>4</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r>
                                <a:rPr lang="ro-RO" sz="1800">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a:effectLst/>
                                  <a:latin typeface="Cambria Math" panose="02040503050406030204" pitchFamily="18" charset="0"/>
                                  <a:ea typeface="Calibri" panose="020F0502020204030204" pitchFamily="34" charset="0"/>
                                  <a:cs typeface="Calibri" panose="020F0502020204030204" pitchFamily="34" charset="0"/>
                                </a:rPr>
                                <m:t>3</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sSub>
                        <m:sSubPr>
                          <m:ctrlPr>
                            <a:rPr lang="ro-RO" i="1">
                              <a:effectLst/>
                              <a:latin typeface="Cambria Math"/>
                            </a:rPr>
                          </m:ctrlPr>
                        </m:sSubPr>
                        <m:e>
                          <m:r>
                            <a:rPr lang="ro-RO" sz="1800">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a:effectLst/>
                              <a:latin typeface="Cambria Math" panose="02040503050406030204" pitchFamily="18" charset="0"/>
                              <a:ea typeface="Calibri" panose="020F0502020204030204" pitchFamily="34" charset="0"/>
                              <a:cs typeface="Calibri" panose="020F0502020204030204" pitchFamily="34" charset="0"/>
                            </a:rPr>
                            <m:t>3</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a:effectLst/>
                              <a:latin typeface="Cambria Math" panose="02040503050406030204" pitchFamily="18" charset="0"/>
                              <a:ea typeface="Calibri" panose="020F0502020204030204" pitchFamily="34" charset="0"/>
                              <a:cs typeface="Calibri" panose="020F0502020204030204" pitchFamily="34" charset="0"/>
                            </a:rPr>
                            <m:t>4</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r>
                        <a:rPr lang="ro-RO" sz="1800">
                          <a:effectLst/>
                          <a:latin typeface="Cambria Math" panose="02040503050406030204" pitchFamily="18" charset="0"/>
                          <a:ea typeface="Calibri" panose="020F0502020204030204" pitchFamily="34" charset="0"/>
                          <a:cs typeface="Calibri" panose="020F0502020204030204" pitchFamily="34" charset="0"/>
                        </a:rPr>
                        <m:t>+</m:t>
                      </m:r>
                      <m:sSup>
                        <m:sSupPr>
                          <m:ctrlPr>
                            <a:rPr lang="ro-RO" i="1">
                              <a:effectLst/>
                              <a:latin typeface="Cambria Math"/>
                            </a:rPr>
                          </m:ctrlPr>
                        </m:sSupPr>
                        <m:e>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a:effectLst/>
                                  <a:latin typeface="Cambria Math" panose="02040503050406030204" pitchFamily="18" charset="0"/>
                                  <a:ea typeface="Calibri" panose="020F0502020204030204" pitchFamily="34" charset="0"/>
                                  <a:cs typeface="Calibri" panose="020F0502020204030204" pitchFamily="34" charset="0"/>
                                </a:rPr>
                                <m:t>4</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r>
                        <a:rPr lang="ro-RO" sz="1800">
                          <a:effectLst/>
                          <a:latin typeface="Cambria Math" panose="02040503050406030204" pitchFamily="18" charset="0"/>
                          <a:ea typeface="Calibri" panose="020F0502020204030204" pitchFamily="34" charset="0"/>
                          <a:cs typeface="Calibri" panose="020F0502020204030204" pitchFamily="34" charset="0"/>
                        </a:rPr>
                        <m:t>)/60.</m:t>
                      </m:r>
                    </m:oMath>
                  </m:oMathPara>
                </a14:m>
                <a:endParaRPr lang="ro-RO" dirty="0"/>
              </a:p>
            </p:txBody>
          </p:sp>
        </mc:Choice>
        <mc:Fallback xmlns="">
          <p:sp>
            <p:nvSpPr>
              <p:cNvPr id="11" name="CasetăText 10">
                <a:extLst>
                  <a:ext uri="{FF2B5EF4-FFF2-40B4-BE49-F238E27FC236}">
                    <a16:creationId xmlns:a16="http://schemas.microsoft.com/office/drawing/2014/main" id="{008D6664-B157-E9BD-C98D-594E000D3FEA}"/>
                  </a:ext>
                </a:extLst>
              </p:cNvPr>
              <p:cNvSpPr txBox="1">
                <a:spLocks noRot="1" noChangeAspect="1" noMove="1" noResize="1" noEditPoints="1" noAdjustHandles="1" noChangeArrowheads="1" noChangeShapeType="1" noTextEdit="1"/>
              </p:cNvSpPr>
              <p:nvPr/>
            </p:nvSpPr>
            <p:spPr>
              <a:xfrm>
                <a:off x="568071" y="2060795"/>
                <a:ext cx="9153144" cy="764184"/>
              </a:xfrm>
              <a:prstGeom prst="rect">
                <a:avLst/>
              </a:prstGeom>
              <a:blipFill>
                <a:blip r:embed="rId5"/>
                <a:stretch>
                  <a:fillRect b="-7200"/>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3" name="CasetăText 12">
                <a:extLst>
                  <a:ext uri="{FF2B5EF4-FFF2-40B4-BE49-F238E27FC236}">
                    <a16:creationId xmlns:a16="http://schemas.microsoft.com/office/drawing/2014/main" xmlns="" id="{F7FBA714-6347-75B2-A230-C0CA56429DC6}"/>
                  </a:ext>
                </a:extLst>
              </p:cNvPr>
              <p:cNvSpPr txBox="1"/>
              <p:nvPr/>
            </p:nvSpPr>
            <p:spPr>
              <a:xfrm>
                <a:off x="0" y="2872434"/>
                <a:ext cx="11686032"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Momentele de inerție mecanice centrifugale pentru  un tetraedru  generic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extras din discretizarea corpului:</a:t>
                </a:r>
              </a:p>
            </p:txBody>
          </p:sp>
        </mc:Choice>
        <mc:Fallback xmlns="">
          <p:sp>
            <p:nvSpPr>
              <p:cNvPr id="13" name="CasetăText 12">
                <a:extLst>
                  <a:ext uri="{FF2B5EF4-FFF2-40B4-BE49-F238E27FC236}">
                    <a16:creationId xmlns:a16="http://schemas.microsoft.com/office/drawing/2014/main" id="{F7FBA714-6347-75B2-A230-C0CA56429DC6}"/>
                  </a:ext>
                </a:extLst>
              </p:cNvPr>
              <p:cNvSpPr txBox="1">
                <a:spLocks noRot="1" noChangeAspect="1" noMove="1" noResize="1" noEditPoints="1" noAdjustHandles="1" noChangeArrowheads="1" noChangeShapeType="1" noTextEdit="1"/>
              </p:cNvSpPr>
              <p:nvPr/>
            </p:nvSpPr>
            <p:spPr>
              <a:xfrm>
                <a:off x="0" y="2872434"/>
                <a:ext cx="11686032" cy="369332"/>
              </a:xfrm>
              <a:prstGeom prst="rect">
                <a:avLst/>
              </a:prstGeom>
              <a:blipFill>
                <a:blip r:embed="rId6"/>
                <a:stretch>
                  <a:fillRect t="-8197" b="-24590"/>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5" name="CasetăText 14">
                <a:extLst>
                  <a:ext uri="{FF2B5EF4-FFF2-40B4-BE49-F238E27FC236}">
                    <a16:creationId xmlns:a16="http://schemas.microsoft.com/office/drawing/2014/main" xmlns="" id="{4D819AA9-92EA-79B0-B3A3-334B361ECB81}"/>
                  </a:ext>
                </a:extLst>
              </p:cNvPr>
              <p:cNvSpPr txBox="1"/>
              <p:nvPr/>
            </p:nvSpPr>
            <p:spPr>
              <a:xfrm>
                <a:off x="1745742" y="3241766"/>
                <a:ext cx="7477506" cy="1291507"/>
              </a:xfrm>
              <a:prstGeom prst="rect">
                <a:avLst/>
              </a:prstGeom>
              <a:noFill/>
            </p:spPr>
            <p:txBody>
              <a:bodyPr wrap="square">
                <a:spAutoFit/>
              </a:bodyPr>
              <a:lstStyle/>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smtClean="0">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𝑥𝑖𝑦𝑖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=6</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𝑉</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𝜌</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)/60+</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)/120) ;</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Choice>
        <mc:Fallback xmlns="">
          <p:sp>
            <p:nvSpPr>
              <p:cNvPr id="15" name="CasetăText 14">
                <a:extLst>
                  <a:ext uri="{FF2B5EF4-FFF2-40B4-BE49-F238E27FC236}">
                    <a16:creationId xmlns:a16="http://schemas.microsoft.com/office/drawing/2014/main" id="{4D819AA9-92EA-79B0-B3A3-334B361ECB81}"/>
                  </a:ext>
                </a:extLst>
              </p:cNvPr>
              <p:cNvSpPr txBox="1">
                <a:spLocks noRot="1" noChangeAspect="1" noMove="1" noResize="1" noEditPoints="1" noAdjustHandles="1" noChangeArrowheads="1" noChangeShapeType="1" noTextEdit="1"/>
              </p:cNvSpPr>
              <p:nvPr/>
            </p:nvSpPr>
            <p:spPr>
              <a:xfrm>
                <a:off x="1745742" y="3241766"/>
                <a:ext cx="7477506" cy="1291507"/>
              </a:xfrm>
              <a:prstGeom prst="rect">
                <a:avLst/>
              </a:prstGeom>
              <a:blipFill>
                <a:blip r:embed="rId7"/>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7" name="CasetăText 16">
                <a:extLst>
                  <a:ext uri="{FF2B5EF4-FFF2-40B4-BE49-F238E27FC236}">
                    <a16:creationId xmlns:a16="http://schemas.microsoft.com/office/drawing/2014/main" xmlns="" id="{BD78BB79-6B6E-0BDD-E888-332D7D16CFF4}"/>
                  </a:ext>
                </a:extLst>
              </p:cNvPr>
              <p:cNvSpPr txBox="1"/>
              <p:nvPr/>
            </p:nvSpPr>
            <p:spPr>
              <a:xfrm>
                <a:off x="1745742" y="4420940"/>
                <a:ext cx="7477506" cy="1269578"/>
              </a:xfrm>
              <a:prstGeom prst="rect">
                <a:avLst/>
              </a:prstGeom>
              <a:noFill/>
            </p:spPr>
            <p:txBody>
              <a:bodyPr wrap="square">
                <a:spAutoFit/>
              </a:bodyPr>
              <a:lstStyle/>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smtClean="0">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𝑥𝑖𝑧𝑖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=6</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𝑉</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𝜌</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)/60+</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)/120) ;</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Choice>
        <mc:Fallback xmlns="">
          <p:sp>
            <p:nvSpPr>
              <p:cNvPr id="17" name="CasetăText 16">
                <a:extLst>
                  <a:ext uri="{FF2B5EF4-FFF2-40B4-BE49-F238E27FC236}">
                    <a16:creationId xmlns:a16="http://schemas.microsoft.com/office/drawing/2014/main" id="{BD78BB79-6B6E-0BDD-E888-332D7D16CFF4}"/>
                  </a:ext>
                </a:extLst>
              </p:cNvPr>
              <p:cNvSpPr txBox="1">
                <a:spLocks noRot="1" noChangeAspect="1" noMove="1" noResize="1" noEditPoints="1" noAdjustHandles="1" noChangeArrowheads="1" noChangeShapeType="1" noTextEdit="1"/>
              </p:cNvSpPr>
              <p:nvPr/>
            </p:nvSpPr>
            <p:spPr>
              <a:xfrm>
                <a:off x="1745742" y="4420940"/>
                <a:ext cx="7477506" cy="1269578"/>
              </a:xfrm>
              <a:prstGeom prst="rect">
                <a:avLst/>
              </a:prstGeom>
              <a:blipFill>
                <a:blip r:embed="rId8"/>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8" name="CasetăText 17">
                <a:extLst>
                  <a:ext uri="{FF2B5EF4-FFF2-40B4-BE49-F238E27FC236}">
                    <a16:creationId xmlns:a16="http://schemas.microsoft.com/office/drawing/2014/main" xmlns="" id="{1D3E9CDA-EB70-643C-5E9D-A96757EA670F}"/>
                  </a:ext>
                </a:extLst>
              </p:cNvPr>
              <p:cNvSpPr txBox="1"/>
              <p:nvPr/>
            </p:nvSpPr>
            <p:spPr>
              <a:xfrm>
                <a:off x="1530477" y="5636132"/>
                <a:ext cx="8071866" cy="1176091"/>
              </a:xfrm>
              <a:prstGeom prst="rect">
                <a:avLst/>
              </a:prstGeom>
              <a:noFill/>
            </p:spPr>
            <p:txBody>
              <a:bodyPr wrap="square">
                <a:spAutoFit/>
              </a:bodyPr>
              <a:lstStyle/>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smtClean="0">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𝑧𝑖𝑦𝑖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=6</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𝑉</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𝜌</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)/60+</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2</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𝑧</m:t>
                          </m:r>
                        </m:e>
                        <m:sub>
                          <m:r>
                            <a:rPr lang="ro-RO" sz="1800" i="1">
                              <a:effectLst/>
                              <a:latin typeface="Cambria Math" panose="02040503050406030204" pitchFamily="18" charset="0"/>
                              <a:ea typeface="Calibri" panose="020F0502020204030204" pitchFamily="34" charset="0"/>
                              <a:cs typeface="Calibri" panose="020F0502020204030204" pitchFamily="34" charset="0"/>
                            </a:rPr>
                            <m:t>4</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4</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𝑧</m:t>
                          </m:r>
                        </m:e>
                        <m:sub>
                          <m:r>
                            <a:rPr lang="ro-RO" sz="1800" i="1">
                              <a:effectLst/>
                              <a:latin typeface="Cambria Math" panose="02040503050406030204" pitchFamily="18" charset="0"/>
                              <a:ea typeface="Calibri" panose="020F0502020204030204" pitchFamily="34" charset="0"/>
                              <a:cs typeface="Calibri" panose="020F0502020204030204" pitchFamily="34" charset="0"/>
                            </a:rPr>
                            <m:t>2</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3</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𝑧</m:t>
                          </m:r>
                        </m:e>
                        <m:sub>
                          <m:r>
                            <a:rPr lang="ro-RO" sz="1800" i="1">
                              <a:effectLst/>
                              <a:latin typeface="Cambria Math" panose="02040503050406030204" pitchFamily="18" charset="0"/>
                              <a:ea typeface="Calibri" panose="020F0502020204030204" pitchFamily="34" charset="0"/>
                              <a:cs typeface="Calibri" panose="020F0502020204030204" pitchFamily="34" charset="0"/>
                            </a:rPr>
                            <m:t>4</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4</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𝑧</m:t>
                          </m:r>
                        </m:e>
                        <m:sub>
                          <m:r>
                            <a:rPr lang="ro-RO" sz="1800" i="1">
                              <a:effectLst/>
                              <a:latin typeface="Cambria Math" panose="02040503050406030204" pitchFamily="18" charset="0"/>
                              <a:ea typeface="Calibri" panose="020F0502020204030204" pitchFamily="34" charset="0"/>
                              <a:cs typeface="Calibri" panose="020F0502020204030204" pitchFamily="34" charset="0"/>
                            </a:rPr>
                            <m:t>3</m:t>
                          </m:r>
                          <m:r>
                            <a:rPr lang="ro-RO" sz="1800" i="1">
                              <a:effectLst/>
                              <a:latin typeface="Cambria Math" panose="02040503050406030204" pitchFamily="18" charset="0"/>
                              <a:ea typeface="Calibri" panose="020F0502020204030204" pitchFamily="34" charset="0"/>
                              <a:cs typeface="Calibri" panose="020F0502020204030204" pitchFamily="34" charset="0"/>
                            </a:rPr>
                            <m:t>𝑖</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)/120) .</m:t>
                      </m:r>
                    </m:oMath>
                  </m:oMathPara>
                </a14:m>
                <a:endParaRPr lang="ro-RO" dirty="0"/>
              </a:p>
            </p:txBody>
          </p:sp>
        </mc:Choice>
        <mc:Fallback xmlns="">
          <p:sp>
            <p:nvSpPr>
              <p:cNvPr id="18" name="CasetăText 17">
                <a:extLst>
                  <a:ext uri="{FF2B5EF4-FFF2-40B4-BE49-F238E27FC236}">
                    <a16:creationId xmlns:a16="http://schemas.microsoft.com/office/drawing/2014/main" id="{1D3E9CDA-EB70-643C-5E9D-A96757EA670F}"/>
                  </a:ext>
                </a:extLst>
              </p:cNvPr>
              <p:cNvSpPr txBox="1">
                <a:spLocks noRot="1" noChangeAspect="1" noMove="1" noResize="1" noEditPoints="1" noAdjustHandles="1" noChangeArrowheads="1" noChangeShapeType="1" noTextEdit="1"/>
              </p:cNvSpPr>
              <p:nvPr/>
            </p:nvSpPr>
            <p:spPr>
              <a:xfrm>
                <a:off x="1530477" y="5636132"/>
                <a:ext cx="8071866" cy="1176091"/>
              </a:xfrm>
              <a:prstGeom prst="rect">
                <a:avLst/>
              </a:prstGeom>
              <a:blipFill>
                <a:blip r:embed="rId9"/>
                <a:stretch>
                  <a:fillRect b="-3646"/>
                </a:stretch>
              </a:blipFill>
            </p:spPr>
            <p:txBody>
              <a:bodyPr/>
              <a:lstStyle/>
              <a:p>
                <a:r>
                  <a:rPr lang="ro-RO">
                    <a:noFill/>
                  </a:rPr>
                  <a:t> </a:t>
                </a:r>
              </a:p>
            </p:txBody>
          </p:sp>
        </mc:Fallback>
      </mc:AlternateContent>
    </p:spTree>
    <p:extLst>
      <p:ext uri="{BB962C8B-B14F-4D97-AF65-F5344CB8AC3E}">
        <p14:creationId xmlns:p14="http://schemas.microsoft.com/office/powerpoint/2010/main" val="18434350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5" name="CasetăText 4">
            <a:extLst>
              <a:ext uri="{FF2B5EF4-FFF2-40B4-BE49-F238E27FC236}">
                <a16:creationId xmlns:a16="http://schemas.microsoft.com/office/drawing/2014/main" xmlns="" id="{1C7B8754-8855-353F-7B65-CC5EF692FFD0}"/>
              </a:ext>
            </a:extLst>
          </p:cNvPr>
          <p:cNvSpPr txBox="1"/>
          <p:nvPr/>
        </p:nvSpPr>
        <p:spPr>
          <a:xfrm>
            <a:off x="102108" y="414063"/>
            <a:ext cx="11603736" cy="646331"/>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Pentru un corp tridimensional discretizat în tetraedre, componentele din tensorul de inerție în raport cu centrul de masă conform relațiilor lui Steiner  sunt:</a:t>
            </a:r>
          </a:p>
        </p:txBody>
      </p:sp>
      <mc:AlternateContent xmlns:mc="http://schemas.openxmlformats.org/markup-compatibility/2006" xmlns:a14="http://schemas.microsoft.com/office/drawing/2010/main">
        <mc:Choice Requires="a14">
          <p:sp>
            <p:nvSpPr>
              <p:cNvPr id="7" name="CasetăText 6">
                <a:extLst>
                  <a:ext uri="{FF2B5EF4-FFF2-40B4-BE49-F238E27FC236}">
                    <a16:creationId xmlns:a16="http://schemas.microsoft.com/office/drawing/2014/main" xmlns="" id="{08A9263C-DA24-9CD0-44A3-1C1866109FAD}"/>
                  </a:ext>
                </a:extLst>
              </p:cNvPr>
              <p:cNvSpPr txBox="1"/>
              <p:nvPr/>
            </p:nvSpPr>
            <p:spPr>
              <a:xfrm>
                <a:off x="-327660" y="1469055"/>
                <a:ext cx="6094476" cy="6365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𝑥𝑥</m:t>
                          </m:r>
                        </m:sub>
                      </m:sSub>
                      <m:r>
                        <a:rPr lang="ro-RO" i="0">
                          <a:latin typeface="Cambria Math" panose="02040503050406030204" pitchFamily="18" charset="0"/>
                        </a:rPr>
                        <m:t>=</m:t>
                      </m:r>
                      <m:nary>
                        <m:naryPr>
                          <m:chr m:val="∑"/>
                          <m:limLoc m:val="subSup"/>
                          <m:ctrlPr>
                            <a:rPr lang="ro-RO" i="1">
                              <a:latin typeface="Cambria Math"/>
                            </a:rPr>
                          </m:ctrlPr>
                        </m:naryPr>
                        <m:sub>
                          <m:r>
                            <a:rPr lang="ro-RO" i="1">
                              <a:latin typeface="Cambria Math" panose="02040503050406030204" pitchFamily="18" charset="0"/>
                            </a:rPr>
                            <m:t>𝑖</m:t>
                          </m:r>
                          <m:r>
                            <a:rPr lang="ro-RO" i="0">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𝑥𝑥𝑖</m:t>
                              </m:r>
                            </m:sub>
                          </m:sSub>
                          <m:r>
                            <a:rPr lang="ro-RO" i="0">
                              <a:latin typeface="Cambria Math" panose="02040503050406030204" pitchFamily="18" charset="0"/>
                            </a:rPr>
                            <m:t>;</m:t>
                          </m:r>
                        </m:e>
                      </m:nary>
                    </m:oMath>
                  </m:oMathPara>
                </a14:m>
                <a:endParaRPr lang="ro-RO" dirty="0"/>
              </a:p>
            </p:txBody>
          </p:sp>
        </mc:Choice>
        <mc:Fallback xmlns="">
          <p:sp>
            <p:nvSpPr>
              <p:cNvPr id="7" name="CasetăText 6">
                <a:extLst>
                  <a:ext uri="{FF2B5EF4-FFF2-40B4-BE49-F238E27FC236}">
                    <a16:creationId xmlns:a16="http://schemas.microsoft.com/office/drawing/2014/main" id="{08A9263C-DA24-9CD0-44A3-1C1866109FAD}"/>
                  </a:ext>
                </a:extLst>
              </p:cNvPr>
              <p:cNvSpPr txBox="1">
                <a:spLocks noRot="1" noChangeAspect="1" noMove="1" noResize="1" noEditPoints="1" noAdjustHandles="1" noChangeArrowheads="1" noChangeShapeType="1" noTextEdit="1"/>
              </p:cNvSpPr>
              <p:nvPr/>
            </p:nvSpPr>
            <p:spPr>
              <a:xfrm>
                <a:off x="-327660" y="1469055"/>
                <a:ext cx="6094476" cy="636585"/>
              </a:xfrm>
              <a:prstGeom prst="rect">
                <a:avLst/>
              </a:prstGeom>
              <a:blipFill>
                <a:blip r:embed="rId2"/>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9" name="CasetăText 8">
                <a:extLst>
                  <a:ext uri="{FF2B5EF4-FFF2-40B4-BE49-F238E27FC236}">
                    <a16:creationId xmlns:a16="http://schemas.microsoft.com/office/drawing/2014/main" xmlns="" id="{AFFD27C6-E79E-BA0B-CD32-A4DEA1051B30}"/>
                  </a:ext>
                </a:extLst>
              </p:cNvPr>
              <p:cNvSpPr txBox="1"/>
              <p:nvPr/>
            </p:nvSpPr>
            <p:spPr>
              <a:xfrm>
                <a:off x="2556510" y="1445238"/>
                <a:ext cx="6094476" cy="6365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𝑦𝑦</m:t>
                          </m:r>
                        </m:sub>
                      </m:sSub>
                      <m:r>
                        <a:rPr lang="ro-RO" i="0">
                          <a:latin typeface="Cambria Math" panose="02040503050406030204" pitchFamily="18" charset="0"/>
                        </a:rPr>
                        <m:t>=</m:t>
                      </m:r>
                      <m:nary>
                        <m:naryPr>
                          <m:chr m:val="∑"/>
                          <m:limLoc m:val="subSup"/>
                          <m:ctrlPr>
                            <a:rPr lang="ro-RO" i="1">
                              <a:latin typeface="Cambria Math"/>
                            </a:rPr>
                          </m:ctrlPr>
                        </m:naryPr>
                        <m:sub>
                          <m:r>
                            <a:rPr lang="ro-RO" i="1">
                              <a:latin typeface="Cambria Math" panose="02040503050406030204" pitchFamily="18" charset="0"/>
                            </a:rPr>
                            <m:t>𝑖</m:t>
                          </m:r>
                          <m:r>
                            <a:rPr lang="ro-RO" i="0">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𝑦𝑦𝑖</m:t>
                              </m:r>
                            </m:sub>
                          </m:sSub>
                          <m:r>
                            <a:rPr lang="ro-RO" i="0">
                              <a:latin typeface="Cambria Math" panose="02040503050406030204" pitchFamily="18" charset="0"/>
                            </a:rPr>
                            <m:t>;</m:t>
                          </m:r>
                          <m:r>
                            <a:rPr lang="ro-RO" i="1" smtClean="0">
                              <a:solidFill>
                                <a:srgbClr val="836967"/>
                              </a:solidFill>
                              <a:latin typeface="Cambria Math" panose="02040503050406030204" pitchFamily="18" charset="0"/>
                            </a:rPr>
                            <m:t> </m:t>
                          </m:r>
                        </m:e>
                      </m:nary>
                    </m:oMath>
                  </m:oMathPara>
                </a14:m>
                <a:endParaRPr lang="ro-RO" dirty="0"/>
              </a:p>
            </p:txBody>
          </p:sp>
        </mc:Choice>
        <mc:Fallback xmlns="">
          <p:sp>
            <p:nvSpPr>
              <p:cNvPr id="9" name="CasetăText 8">
                <a:extLst>
                  <a:ext uri="{FF2B5EF4-FFF2-40B4-BE49-F238E27FC236}">
                    <a16:creationId xmlns:a16="http://schemas.microsoft.com/office/drawing/2014/main" id="{AFFD27C6-E79E-BA0B-CD32-A4DEA1051B30}"/>
                  </a:ext>
                </a:extLst>
              </p:cNvPr>
              <p:cNvSpPr txBox="1">
                <a:spLocks noRot="1" noChangeAspect="1" noMove="1" noResize="1" noEditPoints="1" noAdjustHandles="1" noChangeArrowheads="1" noChangeShapeType="1" noTextEdit="1"/>
              </p:cNvSpPr>
              <p:nvPr/>
            </p:nvSpPr>
            <p:spPr>
              <a:xfrm>
                <a:off x="2556510" y="1445238"/>
                <a:ext cx="6094476" cy="636585"/>
              </a:xfrm>
              <a:prstGeom prst="rect">
                <a:avLst/>
              </a:prstGeom>
              <a:blipFill>
                <a:blip r:embed="rId3"/>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1" name="CasetăText 10">
                <a:extLst>
                  <a:ext uri="{FF2B5EF4-FFF2-40B4-BE49-F238E27FC236}">
                    <a16:creationId xmlns:a16="http://schemas.microsoft.com/office/drawing/2014/main" xmlns="" id="{B9ED93EE-9806-CFB8-31CF-405AD0AA2DD2}"/>
                  </a:ext>
                </a:extLst>
              </p:cNvPr>
              <p:cNvSpPr txBox="1"/>
              <p:nvPr/>
            </p:nvSpPr>
            <p:spPr>
              <a:xfrm>
                <a:off x="5603748" y="1492992"/>
                <a:ext cx="6094476" cy="6365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𝑧𝑧</m:t>
                          </m:r>
                        </m:sub>
                      </m:sSub>
                      <m:r>
                        <a:rPr lang="ro-RO">
                          <a:latin typeface="Cambria Math" panose="02040503050406030204" pitchFamily="18" charset="0"/>
                        </a:rPr>
                        <m:t>=</m:t>
                      </m:r>
                      <m:nary>
                        <m:naryPr>
                          <m:chr m:val="∑"/>
                          <m:limLoc m:val="subSup"/>
                          <m:ctrlPr>
                            <a:rPr lang="ro-RO" i="1">
                              <a:latin typeface="Cambria Math"/>
                            </a:rPr>
                          </m:ctrlPr>
                        </m:naryPr>
                        <m:sub>
                          <m:r>
                            <a:rPr lang="ro-RO" i="1">
                              <a:latin typeface="Cambria Math" panose="02040503050406030204" pitchFamily="18" charset="0"/>
                            </a:rPr>
                            <m:t>𝑖</m:t>
                          </m:r>
                          <m:r>
                            <a:rPr lang="ro-RO">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𝑧𝑧𝑖</m:t>
                              </m:r>
                            </m:sub>
                          </m:sSub>
                          <m:r>
                            <a:rPr lang="ro-RO">
                              <a:latin typeface="Cambria Math" panose="02040503050406030204" pitchFamily="18" charset="0"/>
                            </a:rPr>
                            <m:t>;</m:t>
                          </m:r>
                        </m:e>
                      </m:nary>
                    </m:oMath>
                  </m:oMathPara>
                </a14:m>
                <a:endParaRPr lang="ro-RO" dirty="0"/>
              </a:p>
            </p:txBody>
          </p:sp>
        </mc:Choice>
        <mc:Fallback xmlns="">
          <p:sp>
            <p:nvSpPr>
              <p:cNvPr id="11" name="CasetăText 10">
                <a:extLst>
                  <a:ext uri="{FF2B5EF4-FFF2-40B4-BE49-F238E27FC236}">
                    <a16:creationId xmlns:a16="http://schemas.microsoft.com/office/drawing/2014/main" id="{B9ED93EE-9806-CFB8-31CF-405AD0AA2DD2}"/>
                  </a:ext>
                </a:extLst>
              </p:cNvPr>
              <p:cNvSpPr txBox="1">
                <a:spLocks noRot="1" noChangeAspect="1" noMove="1" noResize="1" noEditPoints="1" noAdjustHandles="1" noChangeArrowheads="1" noChangeShapeType="1" noTextEdit="1"/>
              </p:cNvSpPr>
              <p:nvPr/>
            </p:nvSpPr>
            <p:spPr>
              <a:xfrm>
                <a:off x="5603748" y="1492992"/>
                <a:ext cx="6094476" cy="636585"/>
              </a:xfrm>
              <a:prstGeom prst="rect">
                <a:avLst/>
              </a:prstGeom>
              <a:blipFill>
                <a:blip r:embed="rId4"/>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3" name="CasetăText 12">
                <a:extLst>
                  <a:ext uri="{FF2B5EF4-FFF2-40B4-BE49-F238E27FC236}">
                    <a16:creationId xmlns:a16="http://schemas.microsoft.com/office/drawing/2014/main" xmlns="" id="{4D0A6245-A5E5-A38F-9F0F-2C432208759E}"/>
                  </a:ext>
                </a:extLst>
              </p:cNvPr>
              <p:cNvSpPr txBox="1"/>
              <p:nvPr/>
            </p:nvSpPr>
            <p:spPr>
              <a:xfrm>
                <a:off x="-226314" y="2326669"/>
                <a:ext cx="6094476" cy="6365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𝑥𝑦</m:t>
                          </m:r>
                        </m:sub>
                      </m:sSub>
                      <m:r>
                        <a:rPr lang="ro-RO" i="0">
                          <a:latin typeface="Cambria Math" panose="02040503050406030204" pitchFamily="18" charset="0"/>
                        </a:rPr>
                        <m:t>=</m:t>
                      </m:r>
                      <m:nary>
                        <m:naryPr>
                          <m:chr m:val="∑"/>
                          <m:limLoc m:val="subSup"/>
                          <m:ctrlPr>
                            <a:rPr lang="ro-RO" i="1">
                              <a:latin typeface="Cambria Math"/>
                            </a:rPr>
                          </m:ctrlPr>
                        </m:naryPr>
                        <m:sub>
                          <m:r>
                            <a:rPr lang="ro-RO" i="1">
                              <a:latin typeface="Cambria Math" panose="02040503050406030204" pitchFamily="18" charset="0"/>
                            </a:rPr>
                            <m:t>𝑖</m:t>
                          </m:r>
                          <m:r>
                            <a:rPr lang="ro-RO" i="0">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𝑥𝑖𝑦𝑖</m:t>
                              </m:r>
                            </m:sub>
                          </m:sSub>
                          <m:r>
                            <a:rPr lang="ro-RO" i="0">
                              <a:latin typeface="Cambria Math" panose="02040503050406030204" pitchFamily="18" charset="0"/>
                            </a:rPr>
                            <m:t>;</m:t>
                          </m:r>
                        </m:e>
                      </m:nary>
                    </m:oMath>
                  </m:oMathPara>
                </a14:m>
                <a:endParaRPr lang="ro-RO" dirty="0"/>
              </a:p>
            </p:txBody>
          </p:sp>
        </mc:Choice>
        <mc:Fallback xmlns="">
          <p:sp>
            <p:nvSpPr>
              <p:cNvPr id="13" name="CasetăText 12">
                <a:extLst>
                  <a:ext uri="{FF2B5EF4-FFF2-40B4-BE49-F238E27FC236}">
                    <a16:creationId xmlns:a16="http://schemas.microsoft.com/office/drawing/2014/main" id="{4D0A6245-A5E5-A38F-9F0F-2C432208759E}"/>
                  </a:ext>
                </a:extLst>
              </p:cNvPr>
              <p:cNvSpPr txBox="1">
                <a:spLocks noRot="1" noChangeAspect="1" noMove="1" noResize="1" noEditPoints="1" noAdjustHandles="1" noChangeArrowheads="1" noChangeShapeType="1" noTextEdit="1"/>
              </p:cNvSpPr>
              <p:nvPr/>
            </p:nvSpPr>
            <p:spPr>
              <a:xfrm>
                <a:off x="-226314" y="2326669"/>
                <a:ext cx="6094476" cy="636585"/>
              </a:xfrm>
              <a:prstGeom prst="rect">
                <a:avLst/>
              </a:prstGeom>
              <a:blipFill>
                <a:blip r:embed="rId5"/>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5" name="CasetăText 14">
                <a:extLst>
                  <a:ext uri="{FF2B5EF4-FFF2-40B4-BE49-F238E27FC236}">
                    <a16:creationId xmlns:a16="http://schemas.microsoft.com/office/drawing/2014/main" xmlns="" id="{51D809BA-7A72-D188-533B-8E2374CB6E82}"/>
                  </a:ext>
                </a:extLst>
              </p:cNvPr>
              <p:cNvSpPr txBox="1"/>
              <p:nvPr/>
            </p:nvSpPr>
            <p:spPr>
              <a:xfrm>
                <a:off x="2535174" y="2362300"/>
                <a:ext cx="6259068" cy="6365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𝑦𝑧</m:t>
                          </m:r>
                        </m:sub>
                      </m:sSub>
                      <m:r>
                        <a:rPr lang="ro-RO" i="0">
                          <a:latin typeface="Cambria Math" panose="02040503050406030204" pitchFamily="18" charset="0"/>
                        </a:rPr>
                        <m:t>=</m:t>
                      </m:r>
                      <m:nary>
                        <m:naryPr>
                          <m:chr m:val="∑"/>
                          <m:limLoc m:val="subSup"/>
                          <m:ctrlPr>
                            <a:rPr lang="ro-RO" i="1">
                              <a:latin typeface="Cambria Math"/>
                            </a:rPr>
                          </m:ctrlPr>
                        </m:naryPr>
                        <m:sub>
                          <m:r>
                            <a:rPr lang="ro-RO" i="1">
                              <a:latin typeface="Cambria Math" panose="02040503050406030204" pitchFamily="18" charset="0"/>
                            </a:rPr>
                            <m:t>𝑖</m:t>
                          </m:r>
                          <m:r>
                            <a:rPr lang="ro-RO" i="0">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𝑦𝑖𝑧𝑖</m:t>
                              </m:r>
                            </m:sub>
                          </m:sSub>
                          <m:r>
                            <a:rPr lang="ro-RO" i="0">
                              <a:latin typeface="Cambria Math" panose="02040503050406030204" pitchFamily="18" charset="0"/>
                            </a:rPr>
                            <m:t>;</m:t>
                          </m:r>
                          <m:r>
                            <a:rPr lang="ro-RO" i="1" smtClean="0">
                              <a:solidFill>
                                <a:srgbClr val="836967"/>
                              </a:solidFill>
                              <a:latin typeface="Cambria Math" panose="02040503050406030204" pitchFamily="18" charset="0"/>
                            </a:rPr>
                            <m:t> </m:t>
                          </m:r>
                        </m:e>
                      </m:nary>
                    </m:oMath>
                  </m:oMathPara>
                </a14:m>
                <a:endParaRPr lang="ro-RO" dirty="0"/>
              </a:p>
            </p:txBody>
          </p:sp>
        </mc:Choice>
        <mc:Fallback xmlns="">
          <p:sp>
            <p:nvSpPr>
              <p:cNvPr id="15" name="CasetăText 14">
                <a:extLst>
                  <a:ext uri="{FF2B5EF4-FFF2-40B4-BE49-F238E27FC236}">
                    <a16:creationId xmlns:a16="http://schemas.microsoft.com/office/drawing/2014/main" id="{51D809BA-7A72-D188-533B-8E2374CB6E82}"/>
                  </a:ext>
                </a:extLst>
              </p:cNvPr>
              <p:cNvSpPr txBox="1">
                <a:spLocks noRot="1" noChangeAspect="1" noMove="1" noResize="1" noEditPoints="1" noAdjustHandles="1" noChangeArrowheads="1" noChangeShapeType="1" noTextEdit="1"/>
              </p:cNvSpPr>
              <p:nvPr/>
            </p:nvSpPr>
            <p:spPr>
              <a:xfrm>
                <a:off x="2535174" y="2362300"/>
                <a:ext cx="6259068" cy="636585"/>
              </a:xfrm>
              <a:prstGeom prst="rect">
                <a:avLst/>
              </a:prstGeom>
              <a:blipFill>
                <a:blip r:embed="rId6"/>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7" name="CasetăText 16">
                <a:extLst>
                  <a:ext uri="{FF2B5EF4-FFF2-40B4-BE49-F238E27FC236}">
                    <a16:creationId xmlns:a16="http://schemas.microsoft.com/office/drawing/2014/main" xmlns="" id="{A373FDEA-5077-8851-780F-B61D366243B7}"/>
                  </a:ext>
                </a:extLst>
              </p:cNvPr>
              <p:cNvSpPr txBox="1"/>
              <p:nvPr/>
            </p:nvSpPr>
            <p:spPr>
              <a:xfrm>
                <a:off x="5521452" y="2355952"/>
                <a:ext cx="6259068" cy="6365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𝑥𝑧</m:t>
                          </m:r>
                        </m:sub>
                      </m:sSub>
                      <m:r>
                        <a:rPr lang="ro-RO" i="0">
                          <a:latin typeface="Cambria Math" panose="02040503050406030204" pitchFamily="18" charset="0"/>
                        </a:rPr>
                        <m:t>=</m:t>
                      </m:r>
                      <m:nary>
                        <m:naryPr>
                          <m:chr m:val="∑"/>
                          <m:limLoc m:val="subSup"/>
                          <m:ctrlPr>
                            <a:rPr lang="ro-RO" i="1">
                              <a:latin typeface="Cambria Math"/>
                            </a:rPr>
                          </m:ctrlPr>
                        </m:naryPr>
                        <m:sub>
                          <m:r>
                            <a:rPr lang="ro-RO" i="1">
                              <a:latin typeface="Cambria Math" panose="02040503050406030204" pitchFamily="18" charset="0"/>
                            </a:rPr>
                            <m:t>𝑖</m:t>
                          </m:r>
                          <m:r>
                            <a:rPr lang="ro-RO" i="0">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𝑥𝑖𝑧𝑖</m:t>
                              </m:r>
                            </m:sub>
                          </m:sSub>
                          <m:r>
                            <a:rPr lang="ro-RO" i="0">
                              <a:latin typeface="Cambria Math" panose="02040503050406030204" pitchFamily="18" charset="0"/>
                            </a:rPr>
                            <m:t>;</m:t>
                          </m:r>
                        </m:e>
                      </m:nary>
                    </m:oMath>
                  </m:oMathPara>
                </a14:m>
                <a:endParaRPr lang="ro-RO" dirty="0"/>
              </a:p>
            </p:txBody>
          </p:sp>
        </mc:Choice>
        <mc:Fallback xmlns="">
          <p:sp>
            <p:nvSpPr>
              <p:cNvPr id="17" name="CasetăText 16">
                <a:extLst>
                  <a:ext uri="{FF2B5EF4-FFF2-40B4-BE49-F238E27FC236}">
                    <a16:creationId xmlns:a16="http://schemas.microsoft.com/office/drawing/2014/main" id="{A373FDEA-5077-8851-780F-B61D366243B7}"/>
                  </a:ext>
                </a:extLst>
              </p:cNvPr>
              <p:cNvSpPr txBox="1">
                <a:spLocks noRot="1" noChangeAspect="1" noMove="1" noResize="1" noEditPoints="1" noAdjustHandles="1" noChangeArrowheads="1" noChangeShapeType="1" noTextEdit="1"/>
              </p:cNvSpPr>
              <p:nvPr/>
            </p:nvSpPr>
            <p:spPr>
              <a:xfrm>
                <a:off x="5521452" y="2355952"/>
                <a:ext cx="6259068" cy="636585"/>
              </a:xfrm>
              <a:prstGeom prst="rect">
                <a:avLst/>
              </a:prstGeom>
              <a:blipFill>
                <a:blip r:embed="rId7"/>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9" name="CasetăText 18">
                <a:extLst>
                  <a:ext uri="{FF2B5EF4-FFF2-40B4-BE49-F238E27FC236}">
                    <a16:creationId xmlns:a16="http://schemas.microsoft.com/office/drawing/2014/main" xmlns="" id="{B6C3CEDC-BD23-08F6-387E-97E61C76A30B}"/>
                  </a:ext>
                </a:extLst>
              </p:cNvPr>
              <p:cNvSpPr txBox="1"/>
              <p:nvPr/>
            </p:nvSpPr>
            <p:spPr>
              <a:xfrm>
                <a:off x="-308610" y="3261376"/>
                <a:ext cx="6259068" cy="40498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𝑥𝑥𝐶</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𝑥𝑥</m:t>
                          </m:r>
                        </m:sub>
                      </m:sSub>
                      <m:r>
                        <a:rPr lang="ro-RO" i="0">
                          <a:latin typeface="Cambria Math" panose="02040503050406030204" pitchFamily="18" charset="0"/>
                        </a:rPr>
                        <m:t>−</m:t>
                      </m:r>
                      <m:r>
                        <a:rPr lang="ro-RO" i="1">
                          <a:latin typeface="Cambria Math" panose="02040503050406030204" pitchFamily="18" charset="0"/>
                        </a:rPr>
                        <m:t>𝑚</m:t>
                      </m:r>
                      <m:d>
                        <m:dPr>
                          <m:ctrlPr>
                            <a:rPr lang="ro-RO" i="1">
                              <a:solidFill>
                                <a:srgbClr val="836967"/>
                              </a:solidFill>
                              <a:latin typeface="Cambria Math"/>
                            </a:rPr>
                          </m:ctrlPr>
                        </m:dPr>
                        <m:e>
                          <m:sSubSup>
                            <m:sSubSupPr>
                              <m:ctrlPr>
                                <a:rPr lang="ro-RO" i="1">
                                  <a:solidFill>
                                    <a:srgbClr val="836967"/>
                                  </a:solidFill>
                                  <a:latin typeface="Cambria Math"/>
                                </a:rPr>
                              </m:ctrlPr>
                            </m:sSubSupPr>
                            <m:e>
                              <m:r>
                                <a:rPr lang="ro-RO" i="1">
                                  <a:latin typeface="Cambria Math" panose="02040503050406030204" pitchFamily="18" charset="0"/>
                                </a:rPr>
                                <m:t>𝑦</m:t>
                              </m:r>
                            </m:e>
                            <m:sub>
                              <m:r>
                                <a:rPr lang="ro-RO" i="1">
                                  <a:latin typeface="Cambria Math" panose="02040503050406030204" pitchFamily="18" charset="0"/>
                                </a:rPr>
                                <m:t>𝐶</m:t>
                              </m:r>
                            </m:sub>
                            <m:sup>
                              <m:r>
                                <a:rPr lang="ro-RO" i="0">
                                  <a:latin typeface="Cambria Math" panose="02040503050406030204" pitchFamily="18" charset="0"/>
                                </a:rPr>
                                <m:t>2</m:t>
                              </m:r>
                            </m:sup>
                          </m:sSubSup>
                          <m:r>
                            <a:rPr lang="ro-RO" i="0">
                              <a:latin typeface="Cambria Math" panose="02040503050406030204" pitchFamily="18" charset="0"/>
                            </a:rPr>
                            <m:t>+</m:t>
                          </m:r>
                          <m:sSubSup>
                            <m:sSubSupPr>
                              <m:ctrlPr>
                                <a:rPr lang="ro-RO" i="1">
                                  <a:solidFill>
                                    <a:srgbClr val="836967"/>
                                  </a:solidFill>
                                  <a:latin typeface="Cambria Math"/>
                                </a:rPr>
                              </m:ctrlPr>
                            </m:sSubSupPr>
                            <m:e>
                              <m:r>
                                <a:rPr lang="ro-RO" i="1">
                                  <a:latin typeface="Cambria Math" panose="02040503050406030204" pitchFamily="18" charset="0"/>
                                </a:rPr>
                                <m:t>𝑧</m:t>
                              </m:r>
                            </m:e>
                            <m:sub>
                              <m:r>
                                <a:rPr lang="ro-RO" i="1">
                                  <a:latin typeface="Cambria Math" panose="02040503050406030204" pitchFamily="18" charset="0"/>
                                </a:rPr>
                                <m:t>𝐶</m:t>
                              </m:r>
                            </m:sub>
                            <m:sup>
                              <m:r>
                                <a:rPr lang="ro-RO" i="0">
                                  <a:latin typeface="Cambria Math" panose="02040503050406030204" pitchFamily="18" charset="0"/>
                                </a:rPr>
                                <m:t>2</m:t>
                              </m:r>
                            </m:sup>
                          </m:sSubSup>
                        </m:e>
                      </m:d>
                      <m:r>
                        <a:rPr lang="ro-RO" i="0">
                          <a:latin typeface="Cambria Math" panose="02040503050406030204" pitchFamily="18" charset="0"/>
                        </a:rPr>
                        <m:t>;</m:t>
                      </m:r>
                    </m:oMath>
                  </m:oMathPara>
                </a14:m>
                <a:endParaRPr lang="ro-RO" dirty="0"/>
              </a:p>
            </p:txBody>
          </p:sp>
        </mc:Choice>
        <mc:Fallback xmlns="">
          <p:sp>
            <p:nvSpPr>
              <p:cNvPr id="19" name="CasetăText 18">
                <a:extLst>
                  <a:ext uri="{FF2B5EF4-FFF2-40B4-BE49-F238E27FC236}">
                    <a16:creationId xmlns:a16="http://schemas.microsoft.com/office/drawing/2014/main" id="{B6C3CEDC-BD23-08F6-387E-97E61C76A30B}"/>
                  </a:ext>
                </a:extLst>
              </p:cNvPr>
              <p:cNvSpPr txBox="1">
                <a:spLocks noRot="1" noChangeAspect="1" noMove="1" noResize="1" noEditPoints="1" noAdjustHandles="1" noChangeArrowheads="1" noChangeShapeType="1" noTextEdit="1"/>
              </p:cNvSpPr>
              <p:nvPr/>
            </p:nvSpPr>
            <p:spPr>
              <a:xfrm>
                <a:off x="-308610" y="3261376"/>
                <a:ext cx="6259068" cy="404983"/>
              </a:xfrm>
              <a:prstGeom prst="rect">
                <a:avLst/>
              </a:prstGeom>
              <a:blipFill>
                <a:blip r:embed="rId8"/>
                <a:stretch>
                  <a:fillRect b="-4545"/>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21" name="CasetăText 20">
                <a:extLst>
                  <a:ext uri="{FF2B5EF4-FFF2-40B4-BE49-F238E27FC236}">
                    <a16:creationId xmlns:a16="http://schemas.microsoft.com/office/drawing/2014/main" xmlns="" id="{664B26D5-87B3-0728-9DDD-994041EC7861}"/>
                  </a:ext>
                </a:extLst>
              </p:cNvPr>
              <p:cNvSpPr txBox="1"/>
              <p:nvPr/>
            </p:nvSpPr>
            <p:spPr>
              <a:xfrm>
                <a:off x="2637282" y="3231356"/>
                <a:ext cx="6259068" cy="4110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𝑦𝑦𝐶</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𝑦𝑦</m:t>
                          </m:r>
                        </m:sub>
                      </m:sSub>
                      <m:r>
                        <a:rPr lang="ro-RO" i="0">
                          <a:latin typeface="Cambria Math" panose="02040503050406030204" pitchFamily="18" charset="0"/>
                        </a:rPr>
                        <m:t>−</m:t>
                      </m:r>
                      <m:r>
                        <a:rPr lang="ro-RO" i="1">
                          <a:latin typeface="Cambria Math" panose="02040503050406030204" pitchFamily="18" charset="0"/>
                        </a:rPr>
                        <m:t>𝑚</m:t>
                      </m:r>
                      <m:d>
                        <m:dPr>
                          <m:ctrlPr>
                            <a:rPr lang="ro-RO" i="1">
                              <a:solidFill>
                                <a:srgbClr val="836967"/>
                              </a:solidFill>
                              <a:latin typeface="Cambria Math"/>
                            </a:rPr>
                          </m:ctrlPr>
                        </m:dPr>
                        <m:e>
                          <m:sSubSup>
                            <m:sSubSupPr>
                              <m:ctrlPr>
                                <a:rPr lang="ro-RO" i="1">
                                  <a:solidFill>
                                    <a:srgbClr val="836967"/>
                                  </a:solidFill>
                                  <a:latin typeface="Cambria Math"/>
                                </a:rPr>
                              </m:ctrlPr>
                            </m:sSubSupPr>
                            <m:e>
                              <m:r>
                                <a:rPr lang="ro-RO" i="1">
                                  <a:latin typeface="Cambria Math" panose="02040503050406030204" pitchFamily="18" charset="0"/>
                                </a:rPr>
                                <m:t>𝑥</m:t>
                              </m:r>
                            </m:e>
                            <m:sub>
                              <m:r>
                                <a:rPr lang="ro-RO" i="1">
                                  <a:latin typeface="Cambria Math" panose="02040503050406030204" pitchFamily="18" charset="0"/>
                                </a:rPr>
                                <m:t>𝐶</m:t>
                              </m:r>
                            </m:sub>
                            <m:sup>
                              <m:r>
                                <a:rPr lang="ro-RO" i="0">
                                  <a:latin typeface="Cambria Math" panose="02040503050406030204" pitchFamily="18" charset="0"/>
                                </a:rPr>
                                <m:t>2</m:t>
                              </m:r>
                            </m:sup>
                          </m:sSubSup>
                          <m:r>
                            <a:rPr lang="ro-RO" i="0">
                              <a:latin typeface="Cambria Math" panose="02040503050406030204" pitchFamily="18" charset="0"/>
                            </a:rPr>
                            <m:t>+</m:t>
                          </m:r>
                          <m:sSubSup>
                            <m:sSubSupPr>
                              <m:ctrlPr>
                                <a:rPr lang="ro-RO" i="1">
                                  <a:solidFill>
                                    <a:srgbClr val="836967"/>
                                  </a:solidFill>
                                  <a:latin typeface="Cambria Math"/>
                                </a:rPr>
                              </m:ctrlPr>
                            </m:sSubSupPr>
                            <m:e>
                              <m:r>
                                <a:rPr lang="ro-RO" i="1">
                                  <a:latin typeface="Cambria Math" panose="02040503050406030204" pitchFamily="18" charset="0"/>
                                </a:rPr>
                                <m:t>𝑧</m:t>
                              </m:r>
                            </m:e>
                            <m:sub>
                              <m:r>
                                <a:rPr lang="ro-RO" i="1">
                                  <a:latin typeface="Cambria Math" panose="02040503050406030204" pitchFamily="18" charset="0"/>
                                </a:rPr>
                                <m:t>𝐶</m:t>
                              </m:r>
                            </m:sub>
                            <m:sup>
                              <m:r>
                                <a:rPr lang="ro-RO" i="0">
                                  <a:latin typeface="Cambria Math" panose="02040503050406030204" pitchFamily="18" charset="0"/>
                                </a:rPr>
                                <m:t>2</m:t>
                              </m:r>
                            </m:sup>
                          </m:sSubSup>
                        </m:e>
                      </m:d>
                      <m:r>
                        <a:rPr lang="ro-RO" i="0">
                          <a:latin typeface="Cambria Math" panose="02040503050406030204" pitchFamily="18" charset="0"/>
                        </a:rPr>
                        <m:t>;</m:t>
                      </m:r>
                    </m:oMath>
                  </m:oMathPara>
                </a14:m>
                <a:endParaRPr lang="ro-RO" dirty="0"/>
              </a:p>
            </p:txBody>
          </p:sp>
        </mc:Choice>
        <mc:Fallback xmlns="">
          <p:sp>
            <p:nvSpPr>
              <p:cNvPr id="21" name="CasetăText 20">
                <a:extLst>
                  <a:ext uri="{FF2B5EF4-FFF2-40B4-BE49-F238E27FC236}">
                    <a16:creationId xmlns:a16="http://schemas.microsoft.com/office/drawing/2014/main" id="{664B26D5-87B3-0728-9DDD-994041EC7861}"/>
                  </a:ext>
                </a:extLst>
              </p:cNvPr>
              <p:cNvSpPr txBox="1">
                <a:spLocks noRot="1" noChangeAspect="1" noMove="1" noResize="1" noEditPoints="1" noAdjustHandles="1" noChangeArrowheads="1" noChangeShapeType="1" noTextEdit="1"/>
              </p:cNvSpPr>
              <p:nvPr/>
            </p:nvSpPr>
            <p:spPr>
              <a:xfrm>
                <a:off x="2637282" y="3231356"/>
                <a:ext cx="6259068" cy="411010"/>
              </a:xfrm>
              <a:prstGeom prst="rect">
                <a:avLst/>
              </a:prstGeom>
              <a:blipFill>
                <a:blip r:embed="rId9"/>
                <a:stretch>
                  <a:fillRect b="-5882"/>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23" name="CasetăText 22">
                <a:extLst>
                  <a:ext uri="{FF2B5EF4-FFF2-40B4-BE49-F238E27FC236}">
                    <a16:creationId xmlns:a16="http://schemas.microsoft.com/office/drawing/2014/main" xmlns="" id="{69EC0319-04A3-BD55-681B-DE56537C3A68}"/>
                  </a:ext>
                </a:extLst>
              </p:cNvPr>
              <p:cNvSpPr txBox="1"/>
              <p:nvPr/>
            </p:nvSpPr>
            <p:spPr>
              <a:xfrm>
                <a:off x="5766816" y="3207363"/>
                <a:ext cx="6259068" cy="5068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ctrlPr>
                            <a:rPr lang="ro-RO" i="1" smtClean="0">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𝑧𝑧𝐶</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𝑧𝑧</m:t>
                              </m:r>
                            </m:sub>
                          </m:sSub>
                          <m:r>
                            <a:rPr lang="ro-RO" i="0">
                              <a:latin typeface="Cambria Math" panose="02040503050406030204" pitchFamily="18" charset="0"/>
                            </a:rPr>
                            <m:t>−</m:t>
                          </m:r>
                          <m:r>
                            <a:rPr lang="ro-RO" i="1">
                              <a:latin typeface="Cambria Math" panose="02040503050406030204" pitchFamily="18" charset="0"/>
                            </a:rPr>
                            <m:t>𝑚</m:t>
                          </m:r>
                          <m:sSubSup>
                            <m:sSubSupPr>
                              <m:ctrlPr>
                                <a:rPr lang="ro-RO" i="1">
                                  <a:solidFill>
                                    <a:srgbClr val="836967"/>
                                  </a:solidFill>
                                  <a:latin typeface="Cambria Math"/>
                                </a:rPr>
                              </m:ctrlPr>
                            </m:sSubSupPr>
                            <m:e>
                              <m:d>
                                <m:dPr>
                                  <m:endChr m:val=""/>
                                  <m:ctrlPr>
                                    <a:rPr lang="ro-RO" i="1">
                                      <a:latin typeface="Cambria Math"/>
                                    </a:rPr>
                                  </m:ctrlPr>
                                </m:dPr>
                                <m:e>
                                  <m:r>
                                    <a:rPr lang="ro-RO" i="1">
                                      <a:latin typeface="Cambria Math" panose="02040503050406030204" pitchFamily="18" charset="0"/>
                                    </a:rPr>
                                    <m:t>𝑧</m:t>
                                  </m:r>
                                </m:e>
                              </m:d>
                            </m:e>
                            <m:sub>
                              <m:r>
                                <a:rPr lang="ro-RO" i="1">
                                  <a:latin typeface="Cambria Math" panose="02040503050406030204" pitchFamily="18" charset="0"/>
                                </a:rPr>
                                <m:t>𝐶</m:t>
                              </m:r>
                            </m:sub>
                            <m:sup>
                              <m:r>
                                <a:rPr lang="ro-RO" i="0">
                                  <a:latin typeface="Cambria Math" panose="02040503050406030204" pitchFamily="18" charset="0"/>
                                </a:rPr>
                                <m:t>2</m:t>
                              </m:r>
                            </m:sup>
                          </m:sSubSup>
                          <m:r>
                            <a:rPr lang="ro-RO" i="0">
                              <a:latin typeface="Cambria Math" panose="02040503050406030204" pitchFamily="18" charset="0"/>
                            </a:rPr>
                            <m:t>+</m:t>
                          </m:r>
                          <m:sSubSup>
                            <m:sSubSupPr>
                              <m:ctrlPr>
                                <a:rPr lang="ro-RO" i="1">
                                  <a:solidFill>
                                    <a:srgbClr val="836967"/>
                                  </a:solidFill>
                                  <a:latin typeface="Cambria Math"/>
                                </a:rPr>
                              </m:ctrlPr>
                            </m:sSubSupPr>
                            <m:e>
                              <m:r>
                                <a:rPr lang="ro-RO" i="1">
                                  <a:latin typeface="Cambria Math" panose="02040503050406030204" pitchFamily="18" charset="0"/>
                                </a:rPr>
                                <m:t>𝑦</m:t>
                              </m:r>
                            </m:e>
                            <m:sub>
                              <m:r>
                                <a:rPr lang="ro-RO" i="1">
                                  <a:latin typeface="Cambria Math" panose="02040503050406030204" pitchFamily="18" charset="0"/>
                                </a:rPr>
                                <m:t>𝐶</m:t>
                              </m:r>
                            </m:sub>
                            <m:sup>
                              <m:r>
                                <a:rPr lang="ro-RO" i="0">
                                  <a:latin typeface="Cambria Math" panose="02040503050406030204" pitchFamily="18" charset="0"/>
                                </a:rPr>
                                <m:t>2</m:t>
                              </m:r>
                            </m:sup>
                          </m:sSubSup>
                        </m:e>
                      </m:d>
                      <m:r>
                        <a:rPr lang="ro-RO" i="0">
                          <a:latin typeface="Cambria Math" panose="02040503050406030204" pitchFamily="18" charset="0"/>
                        </a:rPr>
                        <m:t>;</m:t>
                      </m:r>
                    </m:oMath>
                  </m:oMathPara>
                </a14:m>
                <a:endParaRPr lang="ro-RO" dirty="0"/>
              </a:p>
            </p:txBody>
          </p:sp>
        </mc:Choice>
        <mc:Fallback xmlns="">
          <p:sp>
            <p:nvSpPr>
              <p:cNvPr id="23" name="CasetăText 22">
                <a:extLst>
                  <a:ext uri="{FF2B5EF4-FFF2-40B4-BE49-F238E27FC236}">
                    <a16:creationId xmlns:a16="http://schemas.microsoft.com/office/drawing/2014/main" id="{69EC0319-04A3-BD55-681B-DE56537C3A68}"/>
                  </a:ext>
                </a:extLst>
              </p:cNvPr>
              <p:cNvSpPr txBox="1">
                <a:spLocks noRot="1" noChangeAspect="1" noMove="1" noResize="1" noEditPoints="1" noAdjustHandles="1" noChangeArrowheads="1" noChangeShapeType="1" noTextEdit="1"/>
              </p:cNvSpPr>
              <p:nvPr/>
            </p:nvSpPr>
            <p:spPr>
              <a:xfrm>
                <a:off x="5766816" y="3207363"/>
                <a:ext cx="6259068" cy="506870"/>
              </a:xfrm>
              <a:prstGeom prst="rect">
                <a:avLst/>
              </a:prstGeom>
              <a:blipFill>
                <a:blip r:embed="rId10"/>
                <a:stretch>
                  <a:fillRect t="-179518" b="-261446"/>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25" name="CasetăText 24">
                <a:extLst>
                  <a:ext uri="{FF2B5EF4-FFF2-40B4-BE49-F238E27FC236}">
                    <a16:creationId xmlns:a16="http://schemas.microsoft.com/office/drawing/2014/main" xmlns="" id="{D4068A0A-995D-7AA5-D750-D1E705417745}"/>
                  </a:ext>
                </a:extLst>
              </p:cNvPr>
              <p:cNvSpPr txBox="1"/>
              <p:nvPr/>
            </p:nvSpPr>
            <p:spPr>
              <a:xfrm>
                <a:off x="-409956" y="3990044"/>
                <a:ext cx="6259068" cy="4019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𝑥𝑦𝐶</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𝑥𝑦</m:t>
                          </m:r>
                        </m:sub>
                      </m:sSub>
                      <m:r>
                        <a:rPr lang="ro-RO" i="0">
                          <a:latin typeface="Cambria Math" panose="02040503050406030204" pitchFamily="18" charset="0"/>
                        </a:rPr>
                        <m:t>−</m:t>
                      </m:r>
                      <m:r>
                        <a:rPr lang="ro-RO" i="1">
                          <a:latin typeface="Cambria Math" panose="02040503050406030204" pitchFamily="18" charset="0"/>
                        </a:rPr>
                        <m:t>𝑚</m:t>
                      </m:r>
                      <m:sSubSup>
                        <m:sSubSupPr>
                          <m:ctrlPr>
                            <a:rPr lang="ro-RO" i="1">
                              <a:solidFill>
                                <a:srgbClr val="836967"/>
                              </a:solidFill>
                              <a:latin typeface="Cambria Math"/>
                            </a:rPr>
                          </m:ctrlPr>
                        </m:sSubSupPr>
                        <m:e>
                          <m:r>
                            <a:rPr lang="ro-RO" i="1">
                              <a:latin typeface="Cambria Math" panose="02040503050406030204" pitchFamily="18" charset="0"/>
                            </a:rPr>
                            <m:t>𝑥</m:t>
                          </m:r>
                        </m:e>
                        <m:sub>
                          <m:r>
                            <a:rPr lang="ro-RO" i="1">
                              <a:latin typeface="Cambria Math" panose="02040503050406030204" pitchFamily="18" charset="0"/>
                            </a:rPr>
                            <m:t>𝐶</m:t>
                          </m:r>
                        </m:sub>
                        <m:sup>
                          <m:r>
                            <a:rPr lang="ro-RO" i="0">
                              <a:latin typeface="Cambria Math" panose="02040503050406030204" pitchFamily="18" charset="0"/>
                            </a:rPr>
                            <m:t>2</m:t>
                          </m:r>
                        </m:sup>
                      </m:sSubSup>
                      <m:sSubSup>
                        <m:sSubSupPr>
                          <m:ctrlPr>
                            <a:rPr lang="ro-RO" i="1">
                              <a:solidFill>
                                <a:srgbClr val="836967"/>
                              </a:solidFill>
                              <a:latin typeface="Cambria Math"/>
                            </a:rPr>
                          </m:ctrlPr>
                        </m:sSubSupPr>
                        <m:e>
                          <m:r>
                            <a:rPr lang="ro-RO" i="1">
                              <a:latin typeface="Cambria Math" panose="02040503050406030204" pitchFamily="18" charset="0"/>
                            </a:rPr>
                            <m:t>𝑦</m:t>
                          </m:r>
                        </m:e>
                        <m:sub>
                          <m:r>
                            <a:rPr lang="ro-RO" i="1">
                              <a:latin typeface="Cambria Math" panose="02040503050406030204" pitchFamily="18" charset="0"/>
                            </a:rPr>
                            <m:t>𝐶</m:t>
                          </m:r>
                        </m:sub>
                        <m:sup>
                          <m:r>
                            <a:rPr lang="ro-RO" i="0">
                              <a:latin typeface="Cambria Math" panose="02040503050406030204" pitchFamily="18" charset="0"/>
                            </a:rPr>
                            <m:t>2</m:t>
                          </m:r>
                        </m:sup>
                      </m:sSubSup>
                      <m:r>
                        <a:rPr lang="ro-RO" i="0">
                          <a:latin typeface="Cambria Math" panose="02040503050406030204" pitchFamily="18" charset="0"/>
                        </a:rPr>
                        <m:t>;</m:t>
                      </m:r>
                    </m:oMath>
                  </m:oMathPara>
                </a14:m>
                <a:endParaRPr lang="ro-RO" dirty="0"/>
              </a:p>
            </p:txBody>
          </p:sp>
        </mc:Choice>
        <mc:Fallback xmlns="">
          <p:sp>
            <p:nvSpPr>
              <p:cNvPr id="25" name="CasetăText 24">
                <a:extLst>
                  <a:ext uri="{FF2B5EF4-FFF2-40B4-BE49-F238E27FC236}">
                    <a16:creationId xmlns:a16="http://schemas.microsoft.com/office/drawing/2014/main" id="{D4068A0A-995D-7AA5-D750-D1E705417745}"/>
                  </a:ext>
                </a:extLst>
              </p:cNvPr>
              <p:cNvSpPr txBox="1">
                <a:spLocks noRot="1" noChangeAspect="1" noMove="1" noResize="1" noEditPoints="1" noAdjustHandles="1" noChangeArrowheads="1" noChangeShapeType="1" noTextEdit="1"/>
              </p:cNvSpPr>
              <p:nvPr/>
            </p:nvSpPr>
            <p:spPr>
              <a:xfrm>
                <a:off x="-409956" y="3990044"/>
                <a:ext cx="6259068" cy="401970"/>
              </a:xfrm>
              <a:prstGeom prst="rect">
                <a:avLst/>
              </a:prstGeom>
              <a:blipFill>
                <a:blip r:embed="rId11"/>
                <a:stretch>
                  <a:fillRect b="-6154"/>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27" name="CasetăText 26">
                <a:extLst>
                  <a:ext uri="{FF2B5EF4-FFF2-40B4-BE49-F238E27FC236}">
                    <a16:creationId xmlns:a16="http://schemas.microsoft.com/office/drawing/2014/main" xmlns="" id="{06CC6FC8-BD3A-C66E-557A-029EAE6DD1C9}"/>
                  </a:ext>
                </a:extLst>
              </p:cNvPr>
              <p:cNvSpPr txBox="1"/>
              <p:nvPr/>
            </p:nvSpPr>
            <p:spPr>
              <a:xfrm>
                <a:off x="2514600" y="4002740"/>
                <a:ext cx="6300216" cy="37657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𝑥𝑧𝐶</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𝑥𝑧</m:t>
                          </m:r>
                        </m:sub>
                      </m:sSub>
                      <m:r>
                        <a:rPr lang="ro-RO" i="0">
                          <a:latin typeface="Cambria Math" panose="02040503050406030204" pitchFamily="18" charset="0"/>
                        </a:rPr>
                        <m:t>−</m:t>
                      </m:r>
                      <m:r>
                        <a:rPr lang="ro-RO" i="1">
                          <a:latin typeface="Cambria Math" panose="02040503050406030204" pitchFamily="18" charset="0"/>
                        </a:rPr>
                        <m:t>𝑚</m:t>
                      </m:r>
                      <m:sSubSup>
                        <m:sSubSupPr>
                          <m:ctrlPr>
                            <a:rPr lang="ro-RO" i="1">
                              <a:solidFill>
                                <a:srgbClr val="836967"/>
                              </a:solidFill>
                              <a:latin typeface="Cambria Math"/>
                            </a:rPr>
                          </m:ctrlPr>
                        </m:sSubSupPr>
                        <m:e>
                          <m:r>
                            <a:rPr lang="ro-RO" i="1">
                              <a:latin typeface="Cambria Math" panose="02040503050406030204" pitchFamily="18" charset="0"/>
                            </a:rPr>
                            <m:t>𝑥</m:t>
                          </m:r>
                        </m:e>
                        <m:sub>
                          <m:r>
                            <a:rPr lang="ro-RO" i="1">
                              <a:latin typeface="Cambria Math" panose="02040503050406030204" pitchFamily="18" charset="0"/>
                            </a:rPr>
                            <m:t>𝐶</m:t>
                          </m:r>
                        </m:sub>
                        <m:sup>
                          <m:r>
                            <a:rPr lang="ro-RO" i="0">
                              <a:latin typeface="Cambria Math" panose="02040503050406030204" pitchFamily="18" charset="0"/>
                            </a:rPr>
                            <m:t>2</m:t>
                          </m:r>
                        </m:sup>
                      </m:sSubSup>
                      <m:sSubSup>
                        <m:sSubSupPr>
                          <m:ctrlPr>
                            <a:rPr lang="ro-RO" i="1">
                              <a:solidFill>
                                <a:srgbClr val="836967"/>
                              </a:solidFill>
                              <a:latin typeface="Cambria Math"/>
                            </a:rPr>
                          </m:ctrlPr>
                        </m:sSubSupPr>
                        <m:e>
                          <m:r>
                            <a:rPr lang="ro-RO" i="1">
                              <a:latin typeface="Cambria Math" panose="02040503050406030204" pitchFamily="18" charset="0"/>
                            </a:rPr>
                            <m:t>𝑧</m:t>
                          </m:r>
                        </m:e>
                        <m:sub>
                          <m:r>
                            <a:rPr lang="ro-RO" i="1">
                              <a:latin typeface="Cambria Math" panose="02040503050406030204" pitchFamily="18" charset="0"/>
                            </a:rPr>
                            <m:t>𝐶</m:t>
                          </m:r>
                        </m:sub>
                        <m:sup>
                          <m:r>
                            <a:rPr lang="ro-RO" i="0">
                              <a:latin typeface="Cambria Math" panose="02040503050406030204" pitchFamily="18" charset="0"/>
                            </a:rPr>
                            <m:t>2</m:t>
                          </m:r>
                        </m:sup>
                      </m:sSubSup>
                      <m:r>
                        <a:rPr lang="ro-RO" i="0">
                          <a:latin typeface="Cambria Math" panose="02040503050406030204" pitchFamily="18" charset="0"/>
                        </a:rPr>
                        <m:t>;</m:t>
                      </m:r>
                    </m:oMath>
                  </m:oMathPara>
                </a14:m>
                <a:endParaRPr lang="ro-RO" dirty="0"/>
              </a:p>
            </p:txBody>
          </p:sp>
        </mc:Choice>
        <mc:Fallback xmlns="">
          <p:sp>
            <p:nvSpPr>
              <p:cNvPr id="27" name="CasetăText 26">
                <a:extLst>
                  <a:ext uri="{FF2B5EF4-FFF2-40B4-BE49-F238E27FC236}">
                    <a16:creationId xmlns:a16="http://schemas.microsoft.com/office/drawing/2014/main" id="{06CC6FC8-BD3A-C66E-557A-029EAE6DD1C9}"/>
                  </a:ext>
                </a:extLst>
              </p:cNvPr>
              <p:cNvSpPr txBox="1">
                <a:spLocks noRot="1" noChangeAspect="1" noMove="1" noResize="1" noEditPoints="1" noAdjustHandles="1" noChangeArrowheads="1" noChangeShapeType="1" noTextEdit="1"/>
              </p:cNvSpPr>
              <p:nvPr/>
            </p:nvSpPr>
            <p:spPr>
              <a:xfrm>
                <a:off x="2514600" y="4002740"/>
                <a:ext cx="6300216" cy="376578"/>
              </a:xfrm>
              <a:prstGeom prst="rect">
                <a:avLst/>
              </a:prstGeom>
              <a:blipFill>
                <a:blip r:embed="rId12"/>
                <a:stretch>
                  <a:fillRect b="-3279"/>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29" name="CasetăText 28">
                <a:extLst>
                  <a:ext uri="{FF2B5EF4-FFF2-40B4-BE49-F238E27FC236}">
                    <a16:creationId xmlns:a16="http://schemas.microsoft.com/office/drawing/2014/main" xmlns="" id="{BB4F3726-2D85-491B-4776-BFB20351B431}"/>
                  </a:ext>
                </a:extLst>
              </p:cNvPr>
              <p:cNvSpPr txBox="1"/>
              <p:nvPr/>
            </p:nvSpPr>
            <p:spPr>
              <a:xfrm>
                <a:off x="5644134" y="3950732"/>
                <a:ext cx="6259068" cy="4019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𝑦𝑧𝐶</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𝐼</m:t>
                          </m:r>
                        </m:e>
                        <m:sub>
                          <m:r>
                            <a:rPr lang="ro-RO" i="1">
                              <a:latin typeface="Cambria Math" panose="02040503050406030204" pitchFamily="18" charset="0"/>
                            </a:rPr>
                            <m:t>𝑦𝑧</m:t>
                          </m:r>
                        </m:sub>
                      </m:sSub>
                      <m:r>
                        <a:rPr lang="ro-RO" i="0">
                          <a:latin typeface="Cambria Math" panose="02040503050406030204" pitchFamily="18" charset="0"/>
                        </a:rPr>
                        <m:t>−</m:t>
                      </m:r>
                      <m:r>
                        <a:rPr lang="ro-RO" i="1">
                          <a:latin typeface="Cambria Math" panose="02040503050406030204" pitchFamily="18" charset="0"/>
                        </a:rPr>
                        <m:t>𝑚</m:t>
                      </m:r>
                      <m:sSubSup>
                        <m:sSubSupPr>
                          <m:ctrlPr>
                            <a:rPr lang="ro-RO" i="1">
                              <a:solidFill>
                                <a:srgbClr val="836967"/>
                              </a:solidFill>
                              <a:latin typeface="Cambria Math"/>
                            </a:rPr>
                          </m:ctrlPr>
                        </m:sSubSupPr>
                        <m:e>
                          <m:r>
                            <a:rPr lang="ro-RO" i="1">
                              <a:latin typeface="Cambria Math" panose="02040503050406030204" pitchFamily="18" charset="0"/>
                            </a:rPr>
                            <m:t>𝑦</m:t>
                          </m:r>
                        </m:e>
                        <m:sub>
                          <m:r>
                            <a:rPr lang="ro-RO" i="1">
                              <a:latin typeface="Cambria Math" panose="02040503050406030204" pitchFamily="18" charset="0"/>
                            </a:rPr>
                            <m:t>𝐶</m:t>
                          </m:r>
                        </m:sub>
                        <m:sup>
                          <m:r>
                            <a:rPr lang="ro-RO" i="0">
                              <a:latin typeface="Cambria Math" panose="02040503050406030204" pitchFamily="18" charset="0"/>
                            </a:rPr>
                            <m:t>2</m:t>
                          </m:r>
                        </m:sup>
                      </m:sSubSup>
                      <m:sSubSup>
                        <m:sSubSupPr>
                          <m:ctrlPr>
                            <a:rPr lang="ro-RO" i="1">
                              <a:solidFill>
                                <a:srgbClr val="836967"/>
                              </a:solidFill>
                              <a:latin typeface="Cambria Math"/>
                            </a:rPr>
                          </m:ctrlPr>
                        </m:sSubSupPr>
                        <m:e>
                          <m:r>
                            <a:rPr lang="ro-RO" i="1">
                              <a:latin typeface="Cambria Math" panose="02040503050406030204" pitchFamily="18" charset="0"/>
                            </a:rPr>
                            <m:t>𝑧</m:t>
                          </m:r>
                        </m:e>
                        <m:sub>
                          <m:r>
                            <a:rPr lang="ro-RO" i="1">
                              <a:latin typeface="Cambria Math" panose="02040503050406030204" pitchFamily="18" charset="0"/>
                            </a:rPr>
                            <m:t>𝐶</m:t>
                          </m:r>
                        </m:sub>
                        <m:sup>
                          <m:r>
                            <a:rPr lang="ro-RO" i="0">
                              <a:latin typeface="Cambria Math" panose="02040503050406030204" pitchFamily="18" charset="0"/>
                            </a:rPr>
                            <m:t>2</m:t>
                          </m:r>
                        </m:sup>
                      </m:sSubSup>
                      <m:r>
                        <a:rPr lang="ro-RO" i="0">
                          <a:latin typeface="Cambria Math" panose="02040503050406030204" pitchFamily="18" charset="0"/>
                        </a:rPr>
                        <m:t>.</m:t>
                      </m:r>
                    </m:oMath>
                  </m:oMathPara>
                </a14:m>
                <a:endParaRPr lang="ro-RO" dirty="0"/>
              </a:p>
            </p:txBody>
          </p:sp>
        </mc:Choice>
        <mc:Fallback xmlns="">
          <p:sp>
            <p:nvSpPr>
              <p:cNvPr id="29" name="CasetăText 28">
                <a:extLst>
                  <a:ext uri="{FF2B5EF4-FFF2-40B4-BE49-F238E27FC236}">
                    <a16:creationId xmlns:a16="http://schemas.microsoft.com/office/drawing/2014/main" id="{BB4F3726-2D85-491B-4776-BFB20351B431}"/>
                  </a:ext>
                </a:extLst>
              </p:cNvPr>
              <p:cNvSpPr txBox="1">
                <a:spLocks noRot="1" noChangeAspect="1" noMove="1" noResize="1" noEditPoints="1" noAdjustHandles="1" noChangeArrowheads="1" noChangeShapeType="1" noTextEdit="1"/>
              </p:cNvSpPr>
              <p:nvPr/>
            </p:nvSpPr>
            <p:spPr>
              <a:xfrm>
                <a:off x="5644134" y="3950732"/>
                <a:ext cx="6259068" cy="401970"/>
              </a:xfrm>
              <a:prstGeom prst="rect">
                <a:avLst/>
              </a:prstGeom>
              <a:blipFill>
                <a:blip r:embed="rId13"/>
                <a:stretch>
                  <a:fillRect b="-6061"/>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31" name="CasetăText 30">
                <a:extLst>
                  <a:ext uri="{FF2B5EF4-FFF2-40B4-BE49-F238E27FC236}">
                    <a16:creationId xmlns:a16="http://schemas.microsoft.com/office/drawing/2014/main" xmlns="" id="{5F3042B0-2B7E-9937-1C92-655EBD9608CB}"/>
                  </a:ext>
                </a:extLst>
              </p:cNvPr>
              <p:cNvSpPr txBox="1"/>
              <p:nvPr/>
            </p:nvSpPr>
            <p:spPr>
              <a:xfrm>
                <a:off x="469011" y="4547732"/>
                <a:ext cx="11253978" cy="200606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unde,</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𝑥𝑥</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𝑦𝑦</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𝑧𝑧</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𝑥𝑦</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𝑧𝑦</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𝑥𝑧</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momentele de inerție ale corpului în raport cu sistemul de referință global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𝑂𝑥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𝑔</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𝑔</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𝑔</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𝑥𝑥𝐶</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𝑦𝑦𝐶</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𝑍𝑍𝐶</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𝑥𝑦𝐶</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𝑧𝑦𝐶</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𝐼</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𝑥𝑧𝐶</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momentele de inerție ale corpului în raport cu sistemului de referință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𝑂𝑥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𝐶</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𝐶</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𝐶</m:t>
                        </m:r>
                      </m:sub>
                    </m:sSub>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cu originea în centrul de masa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𝐶</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al corpului și  care are axele paralele cu axele sistemului de referință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𝑂𝑥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𝑔</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𝑔</m:t>
                        </m:r>
                      </m:sub>
                    </m:sSub>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𝑧</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𝑔</m:t>
                        </m:r>
                      </m:sub>
                    </m:sSub>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p>
            </p:txBody>
          </p:sp>
        </mc:Choice>
        <mc:Fallback xmlns="">
          <p:sp>
            <p:nvSpPr>
              <p:cNvPr id="31" name="CasetăText 30">
                <a:extLst>
                  <a:ext uri="{FF2B5EF4-FFF2-40B4-BE49-F238E27FC236}">
                    <a16:creationId xmlns:a16="http://schemas.microsoft.com/office/drawing/2014/main" id="{5F3042B0-2B7E-9937-1C92-655EBD9608CB}"/>
                  </a:ext>
                </a:extLst>
              </p:cNvPr>
              <p:cNvSpPr txBox="1">
                <a:spLocks noRot="1" noChangeAspect="1" noMove="1" noResize="1" noEditPoints="1" noAdjustHandles="1" noChangeArrowheads="1" noChangeShapeType="1" noTextEdit="1"/>
              </p:cNvSpPr>
              <p:nvPr/>
            </p:nvSpPr>
            <p:spPr>
              <a:xfrm>
                <a:off x="469011" y="4547732"/>
                <a:ext cx="11253978" cy="2006062"/>
              </a:xfrm>
              <a:prstGeom prst="rect">
                <a:avLst/>
              </a:prstGeom>
              <a:blipFill>
                <a:blip r:embed="rId14"/>
                <a:stretch>
                  <a:fillRect l="-488" t="-1520" r="-433" b="-2736"/>
                </a:stretch>
              </a:blipFill>
            </p:spPr>
            <p:txBody>
              <a:bodyPr/>
              <a:lstStyle/>
              <a:p>
                <a:r>
                  <a:rPr lang="ro-RO">
                    <a:noFill/>
                  </a:rPr>
                  <a:t> </a:t>
                </a:r>
              </a:p>
            </p:txBody>
          </p:sp>
        </mc:Fallback>
      </mc:AlternateContent>
    </p:spTree>
    <p:extLst>
      <p:ext uri="{BB962C8B-B14F-4D97-AF65-F5344CB8AC3E}">
        <p14:creationId xmlns:p14="http://schemas.microsoft.com/office/powerpoint/2010/main" val="11613827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pic>
        <p:nvPicPr>
          <p:cNvPr id="2" name="Grafic 18">
            <a:extLst>
              <a:ext uri="{FF2B5EF4-FFF2-40B4-BE49-F238E27FC236}">
                <a16:creationId xmlns:a16="http://schemas.microsoft.com/office/drawing/2014/main" xmlns="" id="{97E5A6EC-4E7D-EF0A-FBBA-4F49B8CD6E8B}"/>
              </a:ext>
            </a:extLst>
          </p:cNvPr>
          <p:cNvPicPr>
            <a:picLocks noChangeAspect="1"/>
          </p:cNvPicPr>
          <p:nvPr/>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6743" b="5945"/>
          <a:stretch/>
        </p:blipFill>
        <p:spPr bwMode="auto">
          <a:xfrm>
            <a:off x="188892" y="853764"/>
            <a:ext cx="5578745" cy="2548255"/>
          </a:xfrm>
          <a:prstGeom prst="rect">
            <a:avLst/>
          </a:prstGeom>
          <a:ln>
            <a:noFill/>
          </a:ln>
          <a:extLst>
            <a:ext uri="{53640926-AAD7-44D8-BBD7-CCE9431645EC}">
              <a14:shadowObscured xmlns:a14="http://schemas.microsoft.com/office/drawing/2010/main"/>
            </a:ext>
          </a:extLst>
        </p:spPr>
      </p:pic>
      <p:sp>
        <p:nvSpPr>
          <p:cNvPr id="4" name="CasetăText 3">
            <a:extLst>
              <a:ext uri="{FF2B5EF4-FFF2-40B4-BE49-F238E27FC236}">
                <a16:creationId xmlns:a16="http://schemas.microsoft.com/office/drawing/2014/main" xmlns="" id="{94EC5FE7-4DBF-4728-0A22-666402DAC887}"/>
              </a:ext>
            </a:extLst>
          </p:cNvPr>
          <p:cNvSpPr txBox="1"/>
          <p:nvPr/>
        </p:nvSpPr>
        <p:spPr>
          <a:xfrm>
            <a:off x="912114" y="3429000"/>
            <a:ext cx="6094476" cy="369332"/>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cs typeface="Calibri" panose="020F0502020204030204" pitchFamily="34" charset="0"/>
              </a:rPr>
              <a:t>Momentele de inerție la un paralelipiped.</a:t>
            </a:r>
            <a:endParaRPr lang="ro-RO" dirty="0"/>
          </a:p>
        </p:txBody>
      </p:sp>
      <p:pic>
        <p:nvPicPr>
          <p:cNvPr id="5" name="Grafic 4">
            <a:extLst>
              <a:ext uri="{FF2B5EF4-FFF2-40B4-BE49-F238E27FC236}">
                <a16:creationId xmlns:a16="http://schemas.microsoft.com/office/drawing/2014/main" xmlns="" id="{F2929F8B-DB70-5C8B-A07E-3163801194B2}"/>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l="7764" t="18263" r="6265"/>
          <a:stretch/>
        </p:blipFill>
        <p:spPr bwMode="auto">
          <a:xfrm>
            <a:off x="6096000" y="907993"/>
            <a:ext cx="5847557" cy="2532412"/>
          </a:xfrm>
          <a:prstGeom prst="rect">
            <a:avLst/>
          </a:prstGeom>
          <a:ln>
            <a:noFill/>
          </a:ln>
          <a:extLst>
            <a:ext uri="{53640926-AAD7-44D8-BBD7-CCE9431645EC}">
              <a14:shadowObscured xmlns:a14="http://schemas.microsoft.com/office/drawing/2010/main"/>
            </a:ext>
          </a:extLst>
        </p:spPr>
      </p:pic>
      <p:sp>
        <p:nvSpPr>
          <p:cNvPr id="7" name="CasetăText 6">
            <a:extLst>
              <a:ext uri="{FF2B5EF4-FFF2-40B4-BE49-F238E27FC236}">
                <a16:creationId xmlns:a16="http://schemas.microsoft.com/office/drawing/2014/main" xmlns="" id="{4A57F9D8-C378-24CE-7811-9D839B15E795}"/>
              </a:ext>
            </a:extLst>
          </p:cNvPr>
          <p:cNvSpPr txBox="1"/>
          <p:nvPr/>
        </p:nvSpPr>
        <p:spPr>
          <a:xfrm>
            <a:off x="6704838" y="3402019"/>
            <a:ext cx="6094476" cy="369332"/>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cs typeface="Calibri" panose="020F0502020204030204" pitchFamily="34" charset="0"/>
              </a:rPr>
              <a:t>Momentele de inerție la un planșeu complex.</a:t>
            </a:r>
            <a:endParaRPr lang="ro-RO" dirty="0"/>
          </a:p>
        </p:txBody>
      </p:sp>
      <p:pic>
        <p:nvPicPr>
          <p:cNvPr id="8" name="Grafic 9">
            <a:extLst>
              <a:ext uri="{FF2B5EF4-FFF2-40B4-BE49-F238E27FC236}">
                <a16:creationId xmlns:a16="http://schemas.microsoft.com/office/drawing/2014/main" xmlns="" id="{BEBECDB6-0D81-2797-AA08-ACDC66F0F0DC}"/>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4575" t="17131" r="5979"/>
          <a:stretch/>
        </p:blipFill>
        <p:spPr bwMode="auto">
          <a:xfrm>
            <a:off x="188892" y="3812378"/>
            <a:ext cx="5631604" cy="2548255"/>
          </a:xfrm>
          <a:prstGeom prst="rect">
            <a:avLst/>
          </a:prstGeom>
          <a:ln>
            <a:noFill/>
          </a:ln>
          <a:extLst>
            <a:ext uri="{53640926-AAD7-44D8-BBD7-CCE9431645EC}">
              <a14:shadowObscured xmlns:a14="http://schemas.microsoft.com/office/drawing/2010/main"/>
            </a:ext>
          </a:extLst>
        </p:spPr>
      </p:pic>
      <p:sp>
        <p:nvSpPr>
          <p:cNvPr id="10" name="CasetăText 9">
            <a:extLst>
              <a:ext uri="{FF2B5EF4-FFF2-40B4-BE49-F238E27FC236}">
                <a16:creationId xmlns:a16="http://schemas.microsoft.com/office/drawing/2014/main" xmlns="" id="{5B712933-8549-EBD3-1E1F-7D5D20BB89F9}"/>
              </a:ext>
            </a:extLst>
          </p:cNvPr>
          <p:cNvSpPr txBox="1"/>
          <p:nvPr/>
        </p:nvSpPr>
        <p:spPr>
          <a:xfrm>
            <a:off x="912114" y="6360633"/>
            <a:ext cx="6176772" cy="369332"/>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cs typeface="Calibri" panose="020F0502020204030204" pitchFamily="34" charset="0"/>
              </a:rPr>
              <a:t>Momentele de inerție la un planșeu simplu.</a:t>
            </a:r>
            <a:endParaRPr lang="ro-RO" dirty="0"/>
          </a:p>
        </p:txBody>
      </p:sp>
      <p:pic>
        <p:nvPicPr>
          <p:cNvPr id="11" name="Grafic 13">
            <a:extLst>
              <a:ext uri="{FF2B5EF4-FFF2-40B4-BE49-F238E27FC236}">
                <a16:creationId xmlns:a16="http://schemas.microsoft.com/office/drawing/2014/main" xmlns="" id="{B5085828-30F0-1BB8-4CD9-6CD4873FE6AA}"/>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6716" t="13602" r="4466" b="4709"/>
          <a:stretch/>
        </p:blipFill>
        <p:spPr bwMode="auto">
          <a:xfrm>
            <a:off x="6096000" y="3812378"/>
            <a:ext cx="5847557" cy="2607356"/>
          </a:xfrm>
          <a:prstGeom prst="rect">
            <a:avLst/>
          </a:prstGeom>
          <a:ln>
            <a:noFill/>
          </a:ln>
          <a:extLst>
            <a:ext uri="{53640926-AAD7-44D8-BBD7-CCE9431645EC}">
              <a14:shadowObscured xmlns:a14="http://schemas.microsoft.com/office/drawing/2010/main"/>
            </a:ext>
          </a:extLst>
        </p:spPr>
      </p:pic>
      <p:sp>
        <p:nvSpPr>
          <p:cNvPr id="13" name="CasetăText 12">
            <a:extLst>
              <a:ext uri="{FF2B5EF4-FFF2-40B4-BE49-F238E27FC236}">
                <a16:creationId xmlns:a16="http://schemas.microsoft.com/office/drawing/2014/main" xmlns="" id="{1016468F-0EAD-0A7A-050E-51EC359D527B}"/>
              </a:ext>
            </a:extLst>
          </p:cNvPr>
          <p:cNvSpPr txBox="1"/>
          <p:nvPr/>
        </p:nvSpPr>
        <p:spPr>
          <a:xfrm>
            <a:off x="7285482" y="6419734"/>
            <a:ext cx="6176772" cy="369332"/>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cs typeface="Calibri" panose="020F0502020204030204" pitchFamily="34" charset="0"/>
              </a:rPr>
              <a:t>Momentele de inerție la o scară.</a:t>
            </a:r>
            <a:endParaRPr lang="ro-RO" dirty="0"/>
          </a:p>
        </p:txBody>
      </p:sp>
      <p:sp>
        <p:nvSpPr>
          <p:cNvPr id="15" name="CasetăText 14">
            <a:extLst>
              <a:ext uri="{FF2B5EF4-FFF2-40B4-BE49-F238E27FC236}">
                <a16:creationId xmlns:a16="http://schemas.microsoft.com/office/drawing/2014/main" xmlns="" id="{3930A352-3F0C-2B89-03AF-7726737852B3}"/>
              </a:ext>
            </a:extLst>
          </p:cNvPr>
          <p:cNvSpPr txBox="1"/>
          <p:nvPr/>
        </p:nvSpPr>
        <p:spPr>
          <a:xfrm>
            <a:off x="188892" y="193942"/>
            <a:ext cx="11754665" cy="646331"/>
          </a:xfrm>
          <a:prstGeom prst="rect">
            <a:avLst/>
          </a:prstGeom>
          <a:noFill/>
        </p:spPr>
        <p:txBody>
          <a:bodyPr wrap="square">
            <a:spAutoFit/>
          </a:bodyPr>
          <a:lstStyle/>
          <a:p>
            <a:r>
              <a:rPr lang="ro-RO" dirty="0">
                <a:latin typeface="Arial" panose="020B0604020202020204" pitchFamily="34" charset="0"/>
                <a:ea typeface="Calibri" panose="020F0502020204030204" pitchFamily="34" charset="0"/>
                <a:cs typeface="Calibri" panose="020F0502020204030204" pitchFamily="34" charset="0"/>
              </a:rPr>
              <a:t>D</a:t>
            </a:r>
            <a:r>
              <a:rPr lang="ro-RO" sz="1800" dirty="0">
                <a:effectLst/>
                <a:latin typeface="Arial" panose="020B0604020202020204" pitchFamily="34" charset="0"/>
                <a:ea typeface="Calibri" panose="020F0502020204030204" pitchFamily="34" charset="0"/>
                <a:cs typeface="Calibri" panose="020F0502020204030204" pitchFamily="34" charset="0"/>
              </a:rPr>
              <a:t>eterminarea momentelor de inerție pentru patru corpuri cu configurație complexă: paralelipiped, placă simplă, placă complexă și scară.</a:t>
            </a:r>
            <a:endParaRPr lang="ro-RO" dirty="0"/>
          </a:p>
        </p:txBody>
      </p:sp>
    </p:spTree>
    <p:extLst>
      <p:ext uri="{BB962C8B-B14F-4D97-AF65-F5344CB8AC3E}">
        <p14:creationId xmlns:p14="http://schemas.microsoft.com/office/powerpoint/2010/main" val="9158723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CasetăText 1">
            <a:extLst>
              <a:ext uri="{FF2B5EF4-FFF2-40B4-BE49-F238E27FC236}">
                <a16:creationId xmlns:a16="http://schemas.microsoft.com/office/drawing/2014/main" xmlns="" id="{3F52F02F-6FFB-3ACA-07BF-498CCFA01B40}"/>
              </a:ext>
            </a:extLst>
          </p:cNvPr>
          <p:cNvSpPr txBox="1"/>
          <p:nvPr/>
        </p:nvSpPr>
        <p:spPr>
          <a:xfrm>
            <a:off x="381000" y="818945"/>
            <a:ext cx="11430000" cy="5034712"/>
          </a:xfrm>
          <a:prstGeom prst="rect">
            <a:avLst/>
          </a:prstGeom>
          <a:noFill/>
        </p:spPr>
        <p:txBody>
          <a:bodyPr wrap="square">
            <a:spAutoFit/>
          </a:bodyPr>
          <a:lstStyle/>
          <a:p>
            <a:pPr algn="just">
              <a:lnSpc>
                <a:spcPts val="1200"/>
              </a:lnSpc>
              <a:spcBef>
                <a:spcPts val="800"/>
              </a:spcBef>
              <a:spcAft>
                <a:spcPts val="800"/>
              </a:spcAft>
            </a:pPr>
            <a:r>
              <a:rPr lang="ro-RO"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rPr>
              <a:t>Rezultatele și concluzii:</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Algoritmul numeric pentru calcul volumului, momentelor statice, centrului de masă și tensorului de inerție mecanic pentru corpuri tridimensionale cu configurație geometrică complexă, se poate aplica pentru orice corp tridimensional, solid rigid omogen. Algoritmul generează soluții exacte în cazul în care frontierele corpului sunt suprafețe plane. În cazul în care frontierele corpului sunt suprafețe curbe, precizia depinde numărul elementelor finite de tip tetraedru în care este discretizat volumul delimitat de corp.</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Metoda numerică prezentată în acest capitol pentru determinarea tensorului de inerție, se poate utiliza pentru determinarea caracteristicilor inerțiale la plăci, tuburi  și scări. Caracteristicile inerțiale pentru aceste elemente geometrice, intervin în capitolul 1 unde a fost descrisă o metodă de reducere a torsiuni generale în cazul structurilor civile.</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Metoda Monte Carlo fiind o metodă probabilistică, rezultă că valorile care se obțin pentru componentele tensorului de inerție au valori probabilistice;</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Probabilitatea ca rezultatele obținute să tindă către valori exacte crește dacă crește numărul maselor generate din volumul delimitat de corp. Astfel, generarea unui număr de mase mai mare, conduce la o distribuție mai omogenă a maselor generate în volumul delimitat de corp. </a:t>
            </a:r>
          </a:p>
        </p:txBody>
      </p:sp>
    </p:spTree>
    <p:extLst>
      <p:ext uri="{BB962C8B-B14F-4D97-AF65-F5344CB8AC3E}">
        <p14:creationId xmlns:p14="http://schemas.microsoft.com/office/powerpoint/2010/main" val="25037870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4" name="Titlu 3">
            <a:extLst>
              <a:ext uri="{FF2B5EF4-FFF2-40B4-BE49-F238E27FC236}">
                <a16:creationId xmlns:a16="http://schemas.microsoft.com/office/drawing/2014/main" xmlns="" id="{1259075C-F88D-04AD-A05B-1C448005057D}"/>
              </a:ext>
            </a:extLst>
          </p:cNvPr>
          <p:cNvSpPr>
            <a:spLocks noGrp="1"/>
          </p:cNvSpPr>
          <p:nvPr>
            <p:ph type="title"/>
          </p:nvPr>
        </p:nvSpPr>
        <p:spPr>
          <a:xfrm>
            <a:off x="312615" y="365125"/>
            <a:ext cx="11041185" cy="1325563"/>
          </a:xfrm>
        </p:spPr>
        <p:txBody>
          <a:bodyPr>
            <a:normAutofit/>
          </a:bodyPr>
          <a:lstStyle/>
          <a:p>
            <a:r>
              <a:rPr lang="ro-RO" sz="20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t>C1. Metodă generală de reducere a torsiunii generale a structurilor civile multietajate cu conlucrare spațiala prin intermediul planșeelor.</a:t>
            </a:r>
            <a:br>
              <a:rPr lang="ro-RO" sz="2000" b="1" noProof="1">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ro-RO" sz="2000" dirty="0"/>
          </a:p>
        </p:txBody>
      </p:sp>
      <p:pic>
        <p:nvPicPr>
          <p:cNvPr id="5" name="Imagine 4">
            <a:extLst>
              <a:ext uri="{FF2B5EF4-FFF2-40B4-BE49-F238E27FC236}">
                <a16:creationId xmlns:a16="http://schemas.microsoft.com/office/drawing/2014/main" xmlns="" id="{CE65DABA-9FA6-E9F1-CE99-EEB7B9FE0E9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0149" t="6040" r="27958" b="12044"/>
          <a:stretch/>
        </p:blipFill>
        <p:spPr bwMode="auto">
          <a:xfrm>
            <a:off x="207400" y="1529026"/>
            <a:ext cx="4302078" cy="4601388"/>
          </a:xfrm>
          <a:prstGeom prst="rect">
            <a:avLst/>
          </a:prstGeom>
          <a:ln>
            <a:noFill/>
          </a:ln>
          <a:extLst>
            <a:ext uri="{53640926-AAD7-44D8-BBD7-CCE9431645EC}">
              <a14:shadowObscured xmlns:a14="http://schemas.microsoft.com/office/drawing/2010/main"/>
            </a:ext>
          </a:extLst>
        </p:spPr>
      </p:pic>
      <p:sp>
        <p:nvSpPr>
          <p:cNvPr id="7" name="CasetăText 6">
            <a:extLst>
              <a:ext uri="{FF2B5EF4-FFF2-40B4-BE49-F238E27FC236}">
                <a16:creationId xmlns:a16="http://schemas.microsoft.com/office/drawing/2014/main" xmlns="" id="{0334A751-FF2F-A74D-1AA6-A3362EF90E89}"/>
              </a:ext>
            </a:extLst>
          </p:cNvPr>
          <p:cNvSpPr txBox="1"/>
          <p:nvPr/>
        </p:nvSpPr>
        <p:spPr>
          <a:xfrm>
            <a:off x="4681349" y="1450874"/>
            <a:ext cx="7176086" cy="4801314"/>
          </a:xfrm>
          <a:prstGeom prst="rect">
            <a:avLst/>
          </a:prstGeom>
          <a:noFill/>
        </p:spPr>
        <p:txBody>
          <a:bodyPr wrap="square">
            <a:spAutoFit/>
          </a:bodyPr>
          <a:lstStyle/>
          <a:p>
            <a:r>
              <a:rPr lang="ro-RO" sz="1800" b="1" i="1" dirty="0">
                <a:effectLst/>
                <a:latin typeface="Arial" panose="020B0604020202020204" pitchFamily="34" charset="0"/>
                <a:ea typeface="Calibri" panose="020F0502020204030204" pitchFamily="34" charset="0"/>
                <a:cs typeface="Calibri" panose="020F0502020204030204" pitchFamily="34" charset="0"/>
              </a:rPr>
              <a:t>	În cazul structurilor multietajate cu simetrie geometrică inerțială și elastică, deplasările de translație și cele de rotație la nivelul fiecărui etaj sunt decuplate. </a:t>
            </a:r>
          </a:p>
          <a:p>
            <a:r>
              <a:rPr lang="ro-RO" b="1" i="1" dirty="0">
                <a:latin typeface="Arial" panose="020B0604020202020204" pitchFamily="34" charset="0"/>
                <a:ea typeface="Calibri" panose="020F0502020204030204" pitchFamily="34" charset="0"/>
                <a:cs typeface="Calibri" panose="020F0502020204030204" pitchFamily="34" charset="0"/>
              </a:rPr>
              <a:t>	</a:t>
            </a:r>
            <a:r>
              <a:rPr lang="ro-RO" sz="1800" b="1" i="1" dirty="0">
                <a:effectLst/>
                <a:latin typeface="Arial" panose="020B0604020202020204" pitchFamily="34" charset="0"/>
                <a:ea typeface="Calibri" panose="020F0502020204030204" pitchFamily="34" charset="0"/>
                <a:cs typeface="Calibri" panose="020F0502020204030204" pitchFamily="34" charset="0"/>
              </a:rPr>
              <a:t>Dacă structurile multietajate nu au simetrie geometrică inerțială și de rigiditate apare o interacțiune între cele 3 deplasări (2 translații și o rotație) ale planșeelor ceea ce impune o analiză dinamică care să țină seama de conlucrarea dintre elementele verticale (stâlpi, pereți structurali, scări, nuclee) și elementele orizontale (planșee sau diafragme orizontale). </a:t>
            </a:r>
          </a:p>
          <a:p>
            <a:r>
              <a:rPr lang="ro-RO" b="1" i="1" dirty="0">
                <a:latin typeface="Arial" panose="020B0604020202020204" pitchFamily="34" charset="0"/>
                <a:ea typeface="Calibri" panose="020F0502020204030204" pitchFamily="34" charset="0"/>
                <a:cs typeface="Calibri" panose="020F0502020204030204" pitchFamily="34" charset="0"/>
              </a:rPr>
              <a:t>	</a:t>
            </a:r>
            <a:r>
              <a:rPr lang="ro-RO" sz="1800" dirty="0">
                <a:effectLst/>
                <a:latin typeface="Arial" panose="020B0604020202020204" pitchFamily="34" charset="0"/>
                <a:ea typeface="Calibri" panose="020F0502020204030204" pitchFamily="34" charset="0"/>
                <a:cs typeface="Calibri" panose="020F0502020204030204" pitchFamily="34" charset="0"/>
              </a:rPr>
              <a:t>Pentru o acțiune dinamică forțele de inerție care se dezvoltă în planșee generează o deplasare relativă între două planșee succesive,  care este o mișcare plan paralelă. Mișcarea este alcătuită din două deplasări: o translație și o deplasarea de rotație în jurul unei axe perpendiculare pe planșeu. </a:t>
            </a:r>
          </a:p>
          <a:p>
            <a:r>
              <a:rPr lang="ro-RO" b="1" dirty="0">
                <a:latin typeface="Arial" panose="020B0604020202020204" pitchFamily="34" charset="0"/>
                <a:ea typeface="Calibri" panose="020F0502020204030204" pitchFamily="34" charset="0"/>
                <a:cs typeface="Calibri" panose="020F0502020204030204" pitchFamily="34" charset="0"/>
              </a:rPr>
              <a:t>	</a:t>
            </a:r>
            <a:r>
              <a:rPr lang="ro-RO" sz="1800" b="1" dirty="0">
                <a:effectLst/>
                <a:latin typeface="Arial" panose="020B0604020202020204" pitchFamily="34" charset="0"/>
                <a:ea typeface="Calibri" panose="020F0502020204030204" pitchFamily="34" charset="0"/>
                <a:cs typeface="Calibri" panose="020F0502020204030204" pitchFamily="34" charset="0"/>
              </a:rPr>
              <a:t>Pentru o structură cu n nivele, pentru a determina mișcarea de ansamblu sunt necesari 3n parametrii independenți, deci structura are 3n grade de libertate dinamică.</a:t>
            </a:r>
            <a:endParaRPr lang="ro-RO" b="1" dirty="0"/>
          </a:p>
        </p:txBody>
      </p:sp>
    </p:spTree>
    <p:extLst>
      <p:ext uri="{BB962C8B-B14F-4D97-AF65-F5344CB8AC3E}">
        <p14:creationId xmlns:p14="http://schemas.microsoft.com/office/powerpoint/2010/main" val="10087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CasetăText 1">
            <a:extLst>
              <a:ext uri="{FF2B5EF4-FFF2-40B4-BE49-F238E27FC236}">
                <a16:creationId xmlns:a16="http://schemas.microsoft.com/office/drawing/2014/main" xmlns="" id="{95E2813A-9890-2FC9-8DCD-1C3A7A160492}"/>
              </a:ext>
            </a:extLst>
          </p:cNvPr>
          <p:cNvSpPr txBox="1"/>
          <p:nvPr/>
        </p:nvSpPr>
        <p:spPr>
          <a:xfrm>
            <a:off x="521208" y="424803"/>
            <a:ext cx="11018520" cy="6186309"/>
          </a:xfrm>
          <a:prstGeom prst="rect">
            <a:avLst/>
          </a:prstGeom>
          <a:noFill/>
        </p:spPr>
        <p:txBody>
          <a:bodyPr wrap="square">
            <a:spAutoFit/>
          </a:bodyPr>
          <a:lstStyle/>
          <a:p>
            <a:pPr indent="180340" algn="just">
              <a:spcBef>
                <a:spcPts val="900"/>
              </a:spcBef>
              <a:spcAft>
                <a:spcPts val="900"/>
              </a:spcAft>
            </a:pPr>
            <a:r>
              <a:rPr lang="ro-RO" sz="1800" b="1"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Principalele contribuții ale autorului  în cadrul acestui capitol sunt:</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Dezvoltarea unei metode numerice generale de determinarea a caracteristicilor geometrice, masice și inerțiale pentru corpurile tridimensionale cu configurație complexă. Pentru această metodă a fost realizat un algoritm de calcul care a fost implementat și testat în programul Matlab.</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Programele de calcul a caracteristicilor geometrice masice și inerțiale pentru corpurile tridimensionale cu configurație complexă, au fost validate in cazul corpurilor tridimensionale simple prin soluții analitice.</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Implementarea în programul Matlab a unui algoritm pentru calcul  pentru tensorul momentelor de inerție pentru un sistem de n mase concentrate situate în spațiu. </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Dezvoltarea unui algoritm de calcul pentru tensorul de inerție pentru corpurile tridimensionale cu configurație complexă cu metoda probabilistică Monte Carlo. Acest algoritm a fost implementat în programul Matlab și validat în cazul corpurilor simple care au soluții analitice.</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Algoritmul de calcul a tensorul de inerție pentru corpurile tridimensionale cu configurație complexă se poate utiliza la analiza dinamică a corpurilor solid rigide sau a sistemelor de corpuri rigide pentru a determina torsorul forțelor de inerție.</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Metodele dezvoltate în acest capitol permit determinarea caracteristicilor inerțiale ale sistemelor structurale tip planșee și scări, care se utilizează la modelul matematic prezentat în capitolul 1, pentru eliminarea torsiuni generale a structurilor multietajate.</a:t>
            </a:r>
          </a:p>
        </p:txBody>
      </p:sp>
    </p:spTree>
    <p:extLst>
      <p:ext uri="{BB962C8B-B14F-4D97-AF65-F5344CB8AC3E}">
        <p14:creationId xmlns:p14="http://schemas.microsoft.com/office/powerpoint/2010/main" val="6053662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5" name="CasetăText 4">
            <a:extLst>
              <a:ext uri="{FF2B5EF4-FFF2-40B4-BE49-F238E27FC236}">
                <a16:creationId xmlns:a16="http://schemas.microsoft.com/office/drawing/2014/main" xmlns="" id="{A22B2171-11BE-84E9-761B-493176A995E8}"/>
              </a:ext>
            </a:extLst>
          </p:cNvPr>
          <p:cNvSpPr txBox="1"/>
          <p:nvPr/>
        </p:nvSpPr>
        <p:spPr>
          <a:xfrm>
            <a:off x="420624" y="533692"/>
            <a:ext cx="11265408" cy="923330"/>
          </a:xfrm>
          <a:prstGeom prst="rect">
            <a:avLst/>
          </a:prstGeom>
          <a:noFill/>
        </p:spPr>
        <p:txBody>
          <a:bodyPr wrap="square">
            <a:spAutoFit/>
          </a:bodyPr>
          <a:lstStyle/>
          <a:p>
            <a:r>
              <a:rPr lang="ro-RO"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C4. Creșterea forței critice de pierdere a stabilității în cazul barelor drepte cu secțiune variabilă  și în trepte.</a:t>
            </a:r>
          </a:p>
          <a:p>
            <a:endParaRPr lang="ro-RO" dirty="0"/>
          </a:p>
        </p:txBody>
      </p:sp>
      <p:sp>
        <p:nvSpPr>
          <p:cNvPr id="3" name="CasetăText 2">
            <a:extLst>
              <a:ext uri="{FF2B5EF4-FFF2-40B4-BE49-F238E27FC236}">
                <a16:creationId xmlns:a16="http://schemas.microsoft.com/office/drawing/2014/main" xmlns="" id="{D480D49B-37FC-D5E2-9B31-61D0AAC1AFCD}"/>
              </a:ext>
            </a:extLst>
          </p:cNvPr>
          <p:cNvSpPr txBox="1"/>
          <p:nvPr/>
        </p:nvSpPr>
        <p:spPr>
          <a:xfrm>
            <a:off x="249936" y="1388165"/>
            <a:ext cx="11436096" cy="4708981"/>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Structurile trebuie să îndeplinească condiția de rezistență și stabilitate fiind în același timp soluții economice. Pentru a îndeplini condiția de stabilitate este necesară utilizarea calculului geometric neliniar</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care ia în calcul influența modificării geometriei structurii, sub acțiunea încărcărilor, asupra răspunsului structurii. Principalele tipuri de calcul geometric neliniar utilizate în analiza structurilor civile sunt: calculul de ordinul II; calculul de stabilitate; calculul structurilor cu deplasări mari.</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Primul studiu asupra stabilității barelor drepte supuse la compresiune este realizat de Euler în anul 1744, care se bazează pe forma simplificată a curburi în ecuația fibrei medii deformate. Prin rezolvarea ecuației fibrei medii deformate scrisă pe forma deformată a barei comprimate și aplicarea condițiilor la limită, Euler determină forța critică de pierdere a stabilității. În anul 1773, Lagrange stabilește limitele relației lui Euler, prin utilizarea expresiei exacte a curburii în relația fibrei medii deformate. </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Deoarece cedarea unui element comprimat datorită fenomenului de flambaj este o cedare fără avertizare, calculul de stabilitate al barelor comprimate este foarte important în contextul creșterii rezistenței materialelor și zvelteții elementelor care se utilizează în prezent în practică. Pentru mări forța critică e pierdere a stabilității pentru o bară dreaptă comprimată se poate optimiza forma barei în lungul barei astfel încât forța critică sa crească. </a:t>
            </a:r>
          </a:p>
        </p:txBody>
      </p:sp>
    </p:spTree>
    <p:extLst>
      <p:ext uri="{BB962C8B-B14F-4D97-AF65-F5344CB8AC3E}">
        <p14:creationId xmlns:p14="http://schemas.microsoft.com/office/powerpoint/2010/main" val="21011219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CasetăText 2">
            <a:extLst>
              <a:ext uri="{FF2B5EF4-FFF2-40B4-BE49-F238E27FC236}">
                <a16:creationId xmlns:a16="http://schemas.microsoft.com/office/drawing/2014/main" xmlns="" id="{A2862EEF-ED2B-0892-AFC9-578F1C40E025}"/>
              </a:ext>
            </a:extLst>
          </p:cNvPr>
          <p:cNvSpPr txBox="1"/>
          <p:nvPr/>
        </p:nvSpPr>
        <p:spPr>
          <a:xfrm>
            <a:off x="429768" y="461879"/>
            <a:ext cx="11539728" cy="646331"/>
          </a:xfrm>
          <a:prstGeom prst="rect">
            <a:avLst/>
          </a:prstGeom>
          <a:noFill/>
        </p:spPr>
        <p:txBody>
          <a:bodyPr wrap="square">
            <a:spAutoFit/>
          </a:bodyPr>
          <a:lstStyle/>
          <a:p>
            <a:r>
              <a:rPr lang="ro-RO"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Optimizare formei barelor drepte articulat – rezemate  solicitate la compresiune în vederea creșterii forței critice prin modificarea formei</a:t>
            </a:r>
            <a:endParaRPr lang="ro-RO" dirty="0"/>
          </a:p>
        </p:txBody>
      </p:sp>
      <p:sp>
        <p:nvSpPr>
          <p:cNvPr id="5" name="CasetăText 4">
            <a:extLst>
              <a:ext uri="{FF2B5EF4-FFF2-40B4-BE49-F238E27FC236}">
                <a16:creationId xmlns:a16="http://schemas.microsoft.com/office/drawing/2014/main" xmlns="" id="{30DDD99D-092B-7A98-3676-EABD705F93B3}"/>
              </a:ext>
            </a:extLst>
          </p:cNvPr>
          <p:cNvSpPr txBox="1"/>
          <p:nvPr/>
        </p:nvSpPr>
        <p:spPr>
          <a:xfrm>
            <a:off x="429768" y="1254032"/>
            <a:ext cx="11036808" cy="3970318"/>
          </a:xfrm>
          <a:prstGeom prst="rect">
            <a:avLst/>
          </a:prstGeom>
          <a:noFill/>
        </p:spPr>
        <p:txBody>
          <a:bodyPr wrap="square">
            <a:spAutoFit/>
          </a:bodyPr>
          <a:lstStyle/>
          <a:p>
            <a:pPr algn="just"/>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În cele ce urmează, este descris un model de optimizare în cazul unei bare drepte articulată la un capăt și rezemată la celălalt capăt,  la care se urmărește creșterea sarcinii de pierdere a stabilității prin modificarea secțiuni transversale a barei la mijloc când dimensiunile secțiunilor transversale la capetele barei rămân constante sau aria secțiunii transversale de la capete este fixată. </a:t>
            </a:r>
          </a:p>
          <a:p>
            <a:pPr algn="just"/>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Procesul de optimizare se oprește în momentul în care cu forța critică de pierdere a stabilității este egală cu forța capabilă a barei. Geometria barei este prezentată în figura de mai jos, unde se poate observa că secțiunea transversală a barei variază la mijloc iar secțiunile transversale de la capete sunt constante. În procesul de optimizare se fixează aria secțiunii transversale de la capetele barei și în funcție aceasta se calculează diametrele exterior și interior la capete barei și mijlocul barei. Se modifică diametrul exterior de la mijlocul barei, până când tensiunea din interiorul barei, devine egală cu tensiunea de proporționalitate a materialului din care este confecționată bara. Procesul iterativ de modificare a diametrului exterior de la mijlocul barei și evaluarea forței critice de pierdere a stabilității se oprește în momentul în care se atinge forța capabilă a barei. În procesul de optimizare descris, se observă că forța critică depinde doar de diametrul exterior de la mijlocul barei care este în acest caz variabila de proiectare.</a:t>
            </a:r>
          </a:p>
        </p:txBody>
      </p:sp>
      <p:sp>
        <p:nvSpPr>
          <p:cNvPr id="7" name="CasetăText 6">
            <a:extLst>
              <a:ext uri="{FF2B5EF4-FFF2-40B4-BE49-F238E27FC236}">
                <a16:creationId xmlns:a16="http://schemas.microsoft.com/office/drawing/2014/main" xmlns="" id="{903EF51E-F014-6DDF-E03D-FEE33FE746D1}"/>
              </a:ext>
            </a:extLst>
          </p:cNvPr>
          <p:cNvSpPr txBox="1"/>
          <p:nvPr/>
        </p:nvSpPr>
        <p:spPr>
          <a:xfrm>
            <a:off x="429768" y="5096334"/>
            <a:ext cx="11036808" cy="1477328"/>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Modelul de bară care poate fi considerat în procesul de optimizare poate fi unul general, la care constrângerile aplicate la capetele barei pot fi aplicate cu arcuri elastice, sau un model de bară la care constrângerile aplicare la capetele barei sunt ideale fig.1, cazul când rigiditățile arcurilor elastice sunt infinite. Modelul folosit în această lucrare, pentru optimizarea barelor comprimate, este modelul cu constrângeri ideale aplicate la capetele barei.</a:t>
            </a:r>
          </a:p>
        </p:txBody>
      </p:sp>
    </p:spTree>
    <p:extLst>
      <p:ext uri="{BB962C8B-B14F-4D97-AF65-F5344CB8AC3E}">
        <p14:creationId xmlns:p14="http://schemas.microsoft.com/office/powerpoint/2010/main" val="29928142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pic>
        <p:nvPicPr>
          <p:cNvPr id="2" name="Imagine 1">
            <a:extLst>
              <a:ext uri="{FF2B5EF4-FFF2-40B4-BE49-F238E27FC236}">
                <a16:creationId xmlns:a16="http://schemas.microsoft.com/office/drawing/2014/main" xmlns="" id="{270CDF62-2ECE-05D8-3D41-6801B691728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0779"/>
          <a:stretch/>
        </p:blipFill>
        <p:spPr bwMode="auto">
          <a:xfrm>
            <a:off x="3422649" y="430466"/>
            <a:ext cx="5025295" cy="2687638"/>
          </a:xfrm>
          <a:prstGeom prst="rect">
            <a:avLst/>
          </a:prstGeom>
          <a:ln>
            <a:noFill/>
          </a:ln>
          <a:extLst>
            <a:ext uri="{53640926-AAD7-44D8-BBD7-CCE9431645EC}">
              <a14:shadowObscured xmlns:a14="http://schemas.microsoft.com/office/drawing/2010/main"/>
            </a:ext>
          </a:extLst>
        </p:spPr>
      </p:pic>
      <p:sp>
        <p:nvSpPr>
          <p:cNvPr id="4" name="CasetăText 3">
            <a:extLst>
              <a:ext uri="{FF2B5EF4-FFF2-40B4-BE49-F238E27FC236}">
                <a16:creationId xmlns:a16="http://schemas.microsoft.com/office/drawing/2014/main" xmlns="" id="{3E09A3E9-9CE7-6F57-611B-4E2BC497C870}"/>
              </a:ext>
            </a:extLst>
          </p:cNvPr>
          <p:cNvSpPr txBox="1"/>
          <p:nvPr/>
        </p:nvSpPr>
        <p:spPr>
          <a:xfrm>
            <a:off x="1572768" y="3108960"/>
            <a:ext cx="10305288" cy="369332"/>
          </a:xfrm>
          <a:prstGeom prst="rect">
            <a:avLst/>
          </a:prstGeom>
          <a:noFill/>
        </p:spPr>
        <p:txBody>
          <a:bodyPr wrap="square">
            <a:spAutoFit/>
          </a:bodyPr>
          <a:lstStyle/>
          <a:p>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fig.1 </a:t>
            </a:r>
            <a:r>
              <a:rPr lang="ro-RO" sz="1800" dirty="0">
                <a:effectLst/>
                <a:latin typeface="Arial" panose="020B0604020202020204" pitchFamily="34" charset="0"/>
                <a:ea typeface="Calibri" panose="020F0502020204030204" pitchFamily="34" charset="0"/>
                <a:cs typeface="Calibri" panose="020F0502020204030204" pitchFamily="34" charset="0"/>
              </a:rPr>
              <a:t>Modelul barei cu secțiune variabilă la mijloc supusă la compresiune cu constrângeri ideale.</a:t>
            </a:r>
            <a:endParaRPr lang="ro-RO" dirty="0"/>
          </a:p>
        </p:txBody>
      </p:sp>
      <p:sp>
        <p:nvSpPr>
          <p:cNvPr id="6" name="CasetăText 5">
            <a:extLst>
              <a:ext uri="{FF2B5EF4-FFF2-40B4-BE49-F238E27FC236}">
                <a16:creationId xmlns:a16="http://schemas.microsoft.com/office/drawing/2014/main" xmlns="" id="{FFE0CF8A-D774-4EC2-F25F-6CA9E032B666}"/>
              </a:ext>
            </a:extLst>
          </p:cNvPr>
          <p:cNvSpPr txBox="1"/>
          <p:nvPr/>
        </p:nvSpPr>
        <p:spPr>
          <a:xfrm>
            <a:off x="366266" y="3553891"/>
            <a:ext cx="11639805"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Momentul de inerție al barei este variabil în lungul barei și se determină folosind funcția de interpolare:</a:t>
            </a:r>
          </a:p>
        </p:txBody>
      </p:sp>
      <mc:AlternateContent xmlns:mc="http://schemas.openxmlformats.org/markup-compatibility/2006" xmlns:a14="http://schemas.microsoft.com/office/drawing/2010/main">
        <mc:Choice Requires="a14">
          <p:sp>
            <p:nvSpPr>
              <p:cNvPr id="8" name="CasetăText 7">
                <a:extLst>
                  <a:ext uri="{FF2B5EF4-FFF2-40B4-BE49-F238E27FC236}">
                    <a16:creationId xmlns:a16="http://schemas.microsoft.com/office/drawing/2014/main" xmlns="" id="{01B78CA3-959C-26EB-12A1-A24ADA374AC3}"/>
                  </a:ext>
                </a:extLst>
              </p:cNvPr>
              <p:cNvSpPr txBox="1"/>
              <p:nvPr/>
            </p:nvSpPr>
            <p:spPr>
              <a:xfrm>
                <a:off x="1706751" y="3998822"/>
                <a:ext cx="8958833" cy="87690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ro-RO" i="1" smtClean="0">
                          <a:latin typeface="Cambria Math" panose="02040503050406030204" pitchFamily="18" charset="0"/>
                        </a:rPr>
                        <m:t>𝐼</m:t>
                      </m:r>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𝐼</m:t>
                          </m:r>
                        </m:e>
                        <m:sub>
                          <m:r>
                            <a:rPr lang="ro-RO" i="0">
                              <a:latin typeface="Cambria Math" panose="02040503050406030204" pitchFamily="18" charset="0"/>
                            </a:rPr>
                            <m:t>1</m:t>
                          </m:r>
                        </m:sub>
                      </m:sSub>
                      <m:d>
                        <m:dPr>
                          <m:ctrlPr>
                            <a:rPr lang="ro-RO" i="1">
                              <a:solidFill>
                                <a:srgbClr val="836967"/>
                              </a:solidFill>
                              <a:latin typeface="Cambria Math"/>
                            </a:rPr>
                          </m:ctrlPr>
                        </m:dPr>
                        <m:e>
                          <m:r>
                            <a:rPr lang="ro-RO" i="0">
                              <a:latin typeface="Cambria Math" panose="02040503050406030204" pitchFamily="18" charset="0"/>
                            </a:rPr>
                            <m:t>1−</m:t>
                          </m:r>
                          <m:f>
                            <m:fPr>
                              <m:ctrlPr>
                                <a:rPr lang="ro-RO" i="1">
                                  <a:solidFill>
                                    <a:srgbClr val="836967"/>
                                  </a:solidFill>
                                  <a:latin typeface="Cambria Math"/>
                                </a:rPr>
                              </m:ctrlPr>
                            </m:fPr>
                            <m:num>
                              <m:r>
                                <a:rPr lang="ro-RO" i="1">
                                  <a:latin typeface="Cambria Math" panose="02040503050406030204" pitchFamily="18" charset="0"/>
                                </a:rPr>
                                <m:t>𝑥</m:t>
                              </m:r>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𝑙</m:t>
                                  </m:r>
                                </m:num>
                                <m:den>
                                  <m:r>
                                    <a:rPr lang="ro-RO" i="0">
                                      <a:latin typeface="Cambria Math" panose="02040503050406030204" pitchFamily="18" charset="0"/>
                                    </a:rPr>
                                    <m:t>2</m:t>
                                  </m:r>
                                </m:den>
                              </m:f>
                            </m:num>
                            <m:den>
                              <m:r>
                                <a:rPr lang="ro-RO" i="1">
                                  <a:latin typeface="Cambria Math" panose="02040503050406030204" pitchFamily="18" charset="0"/>
                                </a:rPr>
                                <m:t>𝑙</m:t>
                              </m:r>
                            </m:den>
                          </m:f>
                        </m:e>
                      </m:d>
                      <m:r>
                        <a:rPr lang="ro-RO" i="0">
                          <a:latin typeface="Cambria Math" panose="02040503050406030204" pitchFamily="18" charset="0"/>
                        </a:rPr>
                        <m:t>+4</m:t>
                      </m:r>
                      <m:d>
                        <m:dPr>
                          <m:ctrlPr>
                            <a:rPr lang="ro-RO" i="1">
                              <a:solidFill>
                                <a:srgbClr val="836967"/>
                              </a:solidFill>
                              <a:latin typeface="Cambria Math"/>
                            </a:rPr>
                          </m:ctrlPr>
                        </m:dPr>
                        <m:e>
                          <m:f>
                            <m:fPr>
                              <m:ctrlPr>
                                <a:rPr lang="ro-RO" i="1">
                                  <a:solidFill>
                                    <a:srgbClr val="836967"/>
                                  </a:solidFill>
                                  <a:latin typeface="Cambria Math"/>
                                </a:rPr>
                              </m:ctrlPr>
                            </m:fPr>
                            <m:num>
                              <m:d>
                                <m:dPr>
                                  <m:ctrlPr>
                                    <a:rPr lang="ro-RO" i="1">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𝐼</m:t>
                                      </m:r>
                                    </m:e>
                                    <m:sub>
                                      <m:r>
                                        <a:rPr lang="ro-RO" i="0">
                                          <a:latin typeface="Cambria Math" panose="02040503050406030204" pitchFamily="18" charset="0"/>
                                        </a:rPr>
                                        <m:t>2</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𝐼</m:t>
                                      </m:r>
                                    </m:e>
                                    <m:sub>
                                      <m:r>
                                        <a:rPr lang="ro-RO" i="0">
                                          <a:latin typeface="Cambria Math" panose="02040503050406030204" pitchFamily="18" charset="0"/>
                                        </a:rPr>
                                        <m:t>1</m:t>
                                      </m:r>
                                    </m:sub>
                                  </m:sSub>
                                </m:e>
                              </m:d>
                            </m:num>
                            <m:den>
                              <m:r>
                                <a:rPr lang="ro-RO" i="0">
                                  <a:latin typeface="Cambria Math" panose="02040503050406030204" pitchFamily="18" charset="0"/>
                                </a:rPr>
                                <m:t>2</m:t>
                              </m:r>
                            </m:den>
                          </m:f>
                          <m:r>
                            <a:rPr lang="ro-RO" i="0">
                              <a:latin typeface="Cambria Math" panose="02040503050406030204" pitchFamily="18" charset="0"/>
                            </a:rPr>
                            <m:t>−</m:t>
                          </m:r>
                          <m:f>
                            <m:fPr>
                              <m:ctrlPr>
                                <a:rPr lang="ro-RO" i="1">
                                  <a:solidFill>
                                    <a:srgbClr val="836967"/>
                                  </a:solidFill>
                                  <a:latin typeface="Cambria Math"/>
                                </a:rPr>
                              </m:ctrlPr>
                            </m:fPr>
                            <m:num>
                              <m:sSub>
                                <m:sSubPr>
                                  <m:ctrlPr>
                                    <a:rPr lang="ro-RO" i="1">
                                      <a:solidFill>
                                        <a:srgbClr val="836967"/>
                                      </a:solidFill>
                                      <a:latin typeface="Cambria Math"/>
                                    </a:rPr>
                                  </m:ctrlPr>
                                </m:sSubPr>
                                <m:e>
                                  <m:r>
                                    <a:rPr lang="ro-RO" i="1">
                                      <a:latin typeface="Cambria Math" panose="02040503050406030204" pitchFamily="18" charset="0"/>
                                    </a:rPr>
                                    <m:t>𝐼</m:t>
                                  </m:r>
                                </m:e>
                                <m:sub>
                                  <m:r>
                                    <a:rPr lang="ro-RO" i="0">
                                      <a:latin typeface="Cambria Math" panose="02040503050406030204" pitchFamily="18" charset="0"/>
                                    </a:rPr>
                                    <m:t>3</m:t>
                                  </m:r>
                                </m:sub>
                              </m:sSub>
                            </m:num>
                            <m:den>
                              <m:r>
                                <a:rPr lang="ro-RO" i="0">
                                  <a:latin typeface="Cambria Math" panose="02040503050406030204" pitchFamily="18" charset="0"/>
                                </a:rPr>
                                <m:t>2</m:t>
                              </m:r>
                            </m:den>
                          </m:f>
                        </m:e>
                      </m:d>
                      <m:d>
                        <m:dPr>
                          <m:ctrlPr>
                            <a:rPr lang="ro-RO" i="1">
                              <a:solidFill>
                                <a:srgbClr val="836967"/>
                              </a:solidFill>
                              <a:latin typeface="Cambria Math"/>
                            </a:rPr>
                          </m:ctrlPr>
                        </m:dPr>
                        <m:e>
                          <m:f>
                            <m:fPr>
                              <m:ctrlPr>
                                <a:rPr lang="ro-RO" i="1">
                                  <a:solidFill>
                                    <a:srgbClr val="836967"/>
                                  </a:solidFill>
                                  <a:latin typeface="Cambria Math"/>
                                </a:rPr>
                              </m:ctrlPr>
                            </m:fPr>
                            <m:num>
                              <m:r>
                                <a:rPr lang="ro-RO" i="1">
                                  <a:latin typeface="Cambria Math" panose="02040503050406030204" pitchFamily="18" charset="0"/>
                                </a:rPr>
                                <m:t>𝑥</m:t>
                              </m:r>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𝑙</m:t>
                                  </m:r>
                                </m:num>
                                <m:den>
                                  <m:r>
                                    <a:rPr lang="ro-RO" i="0">
                                      <a:latin typeface="Cambria Math" panose="02040503050406030204" pitchFamily="18" charset="0"/>
                                    </a:rPr>
                                    <m:t>2</m:t>
                                  </m:r>
                                </m:den>
                              </m:f>
                            </m:num>
                            <m:den>
                              <m:r>
                                <a:rPr lang="ro-RO" i="1">
                                  <a:latin typeface="Cambria Math" panose="02040503050406030204" pitchFamily="18" charset="0"/>
                                </a:rPr>
                                <m:t>𝑙</m:t>
                              </m:r>
                            </m:den>
                          </m:f>
                        </m:e>
                      </m:d>
                      <m:d>
                        <m:dPr>
                          <m:ctrlPr>
                            <a:rPr lang="ro-RO" i="1">
                              <a:solidFill>
                                <a:srgbClr val="836967"/>
                              </a:solidFill>
                              <a:latin typeface="Cambria Math"/>
                            </a:rPr>
                          </m:ctrlPr>
                        </m:dPr>
                        <m:e>
                          <m:r>
                            <a:rPr lang="ro-RO" i="0">
                              <a:latin typeface="Cambria Math" panose="02040503050406030204" pitchFamily="18" charset="0"/>
                            </a:rPr>
                            <m:t>1−</m:t>
                          </m:r>
                          <m:f>
                            <m:fPr>
                              <m:ctrlPr>
                                <a:rPr lang="ro-RO" i="1">
                                  <a:solidFill>
                                    <a:srgbClr val="836967"/>
                                  </a:solidFill>
                                  <a:latin typeface="Cambria Math"/>
                                </a:rPr>
                              </m:ctrlPr>
                            </m:fPr>
                            <m:num>
                              <m:r>
                                <a:rPr lang="ro-RO" i="1">
                                  <a:latin typeface="Cambria Math" panose="02040503050406030204" pitchFamily="18" charset="0"/>
                                </a:rPr>
                                <m:t>𝑥</m:t>
                              </m:r>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𝑙</m:t>
                                  </m:r>
                                </m:num>
                                <m:den>
                                  <m:r>
                                    <a:rPr lang="ro-RO" i="0">
                                      <a:latin typeface="Cambria Math" panose="02040503050406030204" pitchFamily="18" charset="0"/>
                                    </a:rPr>
                                    <m:t>2</m:t>
                                  </m:r>
                                </m:den>
                              </m:f>
                            </m:num>
                            <m:den>
                              <m:r>
                                <a:rPr lang="ro-RO" i="1">
                                  <a:latin typeface="Cambria Math" panose="02040503050406030204" pitchFamily="18" charset="0"/>
                                </a:rPr>
                                <m:t>𝑙</m:t>
                              </m:r>
                            </m:den>
                          </m:f>
                        </m:e>
                      </m:d>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𝐼</m:t>
                          </m:r>
                        </m:e>
                        <m:sub>
                          <m:r>
                            <a:rPr lang="ro-RO" i="0">
                              <a:latin typeface="Cambria Math" panose="02040503050406030204" pitchFamily="18" charset="0"/>
                            </a:rPr>
                            <m:t>3</m:t>
                          </m:r>
                        </m:sub>
                      </m:sSub>
                      <m:d>
                        <m:dPr>
                          <m:ctrlPr>
                            <a:rPr lang="ro-RO" i="1">
                              <a:solidFill>
                                <a:srgbClr val="836967"/>
                              </a:solidFill>
                              <a:latin typeface="Cambria Math"/>
                            </a:rPr>
                          </m:ctrlPr>
                        </m:dPr>
                        <m:e>
                          <m:f>
                            <m:fPr>
                              <m:ctrlPr>
                                <a:rPr lang="ro-RO" i="1">
                                  <a:solidFill>
                                    <a:srgbClr val="836967"/>
                                  </a:solidFill>
                                  <a:latin typeface="Cambria Math"/>
                                </a:rPr>
                              </m:ctrlPr>
                            </m:fPr>
                            <m:num>
                              <m:r>
                                <a:rPr lang="ro-RO" i="1">
                                  <a:latin typeface="Cambria Math" panose="02040503050406030204" pitchFamily="18" charset="0"/>
                                </a:rPr>
                                <m:t>𝑥</m:t>
                              </m:r>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𝑙</m:t>
                                  </m:r>
                                </m:num>
                                <m:den>
                                  <m:r>
                                    <a:rPr lang="ro-RO" i="0">
                                      <a:latin typeface="Cambria Math" panose="02040503050406030204" pitchFamily="18" charset="0"/>
                                    </a:rPr>
                                    <m:t>2</m:t>
                                  </m:r>
                                </m:den>
                              </m:f>
                            </m:num>
                            <m:den>
                              <m:r>
                                <a:rPr lang="ro-RO" i="1">
                                  <a:latin typeface="Cambria Math" panose="02040503050406030204" pitchFamily="18" charset="0"/>
                                </a:rPr>
                                <m:t>𝑙</m:t>
                              </m:r>
                            </m:den>
                          </m:f>
                        </m:e>
                      </m:d>
                    </m:oMath>
                  </m:oMathPara>
                </a14:m>
                <a:endParaRPr lang="ro-RO" dirty="0"/>
              </a:p>
            </p:txBody>
          </p:sp>
        </mc:Choice>
        <mc:Fallback xmlns="">
          <p:sp>
            <p:nvSpPr>
              <p:cNvPr id="8" name="CasetăText 7">
                <a:extLst>
                  <a:ext uri="{FF2B5EF4-FFF2-40B4-BE49-F238E27FC236}">
                    <a16:creationId xmlns:a16="http://schemas.microsoft.com/office/drawing/2014/main" id="{01B78CA3-959C-26EB-12A1-A24ADA374AC3}"/>
                  </a:ext>
                </a:extLst>
              </p:cNvPr>
              <p:cNvSpPr txBox="1">
                <a:spLocks noRot="1" noChangeAspect="1" noMove="1" noResize="1" noEditPoints="1" noAdjustHandles="1" noChangeArrowheads="1" noChangeShapeType="1" noTextEdit="1"/>
              </p:cNvSpPr>
              <p:nvPr/>
            </p:nvSpPr>
            <p:spPr>
              <a:xfrm>
                <a:off x="1706751" y="3998822"/>
                <a:ext cx="8958833" cy="876907"/>
              </a:xfrm>
              <a:prstGeom prst="rect">
                <a:avLst/>
              </a:prstGeom>
              <a:blipFill>
                <a:blip r:embed="rId3"/>
                <a:stretch>
                  <a:fillRect/>
                </a:stretch>
              </a:blipFill>
            </p:spPr>
            <p:txBody>
              <a:bodyPr/>
              <a:lstStyle/>
              <a:p>
                <a:r>
                  <a:rPr lang="ro-RO">
                    <a:noFill/>
                  </a:rPr>
                  <a:t> </a:t>
                </a:r>
              </a:p>
            </p:txBody>
          </p:sp>
        </mc:Fallback>
      </mc:AlternateContent>
      <p:sp>
        <p:nvSpPr>
          <p:cNvPr id="10" name="CasetăText 9">
            <a:extLst>
              <a:ext uri="{FF2B5EF4-FFF2-40B4-BE49-F238E27FC236}">
                <a16:creationId xmlns:a16="http://schemas.microsoft.com/office/drawing/2014/main" xmlns="" id="{D06CDB75-62BB-5F0E-0D84-E6DFB489627F}"/>
              </a:ext>
            </a:extLst>
          </p:cNvPr>
          <p:cNvSpPr txBox="1"/>
          <p:nvPr/>
        </p:nvSpPr>
        <p:spPr>
          <a:xfrm>
            <a:off x="366267" y="4951328"/>
            <a:ext cx="11639804"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Pentru optimizarea formei barei prezentate in fig.2,a se parcurg următori pași:</a:t>
            </a:r>
          </a:p>
        </p:txBody>
      </p:sp>
      <mc:AlternateContent xmlns:mc="http://schemas.openxmlformats.org/markup-compatibility/2006" xmlns:a14="http://schemas.microsoft.com/office/drawing/2010/main">
        <mc:Choice Requires="a14">
          <p:sp>
            <p:nvSpPr>
              <p:cNvPr id="12" name="CasetăText 11">
                <a:extLst>
                  <a:ext uri="{FF2B5EF4-FFF2-40B4-BE49-F238E27FC236}">
                    <a16:creationId xmlns:a16="http://schemas.microsoft.com/office/drawing/2014/main" xmlns="" id="{E830A6C2-5B27-C578-B1E3-30C047A14FAC}"/>
                  </a:ext>
                </a:extLst>
              </p:cNvPr>
              <p:cNvSpPr txBox="1"/>
              <p:nvPr/>
            </p:nvSpPr>
            <p:spPr>
              <a:xfrm>
                <a:off x="366266" y="5413695"/>
                <a:ext cx="11182605" cy="923330"/>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 Se fixează aria secțiunilor transversale de la capete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arie care devine referință și va fi constanta pe durata procesului de optimizare, deci pe cale de consecință și volumul barei rămâne constant de-a lungul procesului iterativ de optimizare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𝑉</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𝐴𝑙</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p>
            </p:txBody>
          </p:sp>
        </mc:Choice>
        <mc:Fallback xmlns="">
          <p:sp>
            <p:nvSpPr>
              <p:cNvPr id="12" name="CasetăText 11">
                <a:extLst>
                  <a:ext uri="{FF2B5EF4-FFF2-40B4-BE49-F238E27FC236}">
                    <a16:creationId xmlns:a16="http://schemas.microsoft.com/office/drawing/2014/main" id="{E830A6C2-5B27-C578-B1E3-30C047A14FAC}"/>
                  </a:ext>
                </a:extLst>
              </p:cNvPr>
              <p:cNvSpPr txBox="1">
                <a:spLocks noRot="1" noChangeAspect="1" noMove="1" noResize="1" noEditPoints="1" noAdjustHandles="1" noChangeArrowheads="1" noChangeShapeType="1" noTextEdit="1"/>
              </p:cNvSpPr>
              <p:nvPr/>
            </p:nvSpPr>
            <p:spPr>
              <a:xfrm>
                <a:off x="366266" y="5413695"/>
                <a:ext cx="11182605" cy="923330"/>
              </a:xfrm>
              <a:prstGeom prst="rect">
                <a:avLst/>
              </a:prstGeom>
              <a:blipFill>
                <a:blip r:embed="rId4"/>
                <a:stretch>
                  <a:fillRect l="-436" t="-3289" r="-491" b="-9211"/>
                </a:stretch>
              </a:blipFill>
            </p:spPr>
            <p:txBody>
              <a:bodyPr/>
              <a:lstStyle/>
              <a:p>
                <a:r>
                  <a:rPr lang="ro-RO">
                    <a:noFill/>
                  </a:rPr>
                  <a:t> </a:t>
                </a:r>
              </a:p>
            </p:txBody>
          </p:sp>
        </mc:Fallback>
      </mc:AlternateContent>
    </p:spTree>
    <p:extLst>
      <p:ext uri="{BB962C8B-B14F-4D97-AF65-F5344CB8AC3E}">
        <p14:creationId xmlns:p14="http://schemas.microsoft.com/office/powerpoint/2010/main" val="20748129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5" name="CasetăText 4">
            <a:extLst>
              <a:ext uri="{FF2B5EF4-FFF2-40B4-BE49-F238E27FC236}">
                <a16:creationId xmlns:a16="http://schemas.microsoft.com/office/drawing/2014/main" xmlns="" id="{29CE415E-A10C-AD29-BF10-B0F459C28CC3}"/>
              </a:ext>
            </a:extLst>
          </p:cNvPr>
          <p:cNvSpPr txBox="1"/>
          <p:nvPr/>
        </p:nvSpPr>
        <p:spPr>
          <a:xfrm>
            <a:off x="303277" y="4576240"/>
            <a:ext cx="6094476" cy="677108"/>
          </a:xfrm>
          <a:prstGeom prst="rect">
            <a:avLst/>
          </a:prstGeom>
          <a:noFill/>
        </p:spPr>
        <p:txBody>
          <a:bodyPr wrap="square">
            <a:spAutoFit/>
          </a:bodyPr>
          <a:lstStyle/>
          <a:p>
            <a:r>
              <a:rPr lang="ro-RO" dirty="0">
                <a:latin typeface="Arial" panose="020B0604020202020204" pitchFamily="34" charset="0"/>
                <a:ea typeface="Calibri" panose="020F0502020204030204" pitchFamily="34" charset="0"/>
              </a:rPr>
              <a:t>f</a:t>
            </a:r>
            <a:r>
              <a:rPr lang="ro-RO" sz="1800" dirty="0">
                <a:effectLst/>
                <a:latin typeface="Arial" panose="020B0604020202020204" pitchFamily="34" charset="0"/>
                <a:ea typeface="Calibri" panose="020F0502020204030204" pitchFamily="34" charset="0"/>
              </a:rPr>
              <a:t>ig.</a:t>
            </a:r>
            <a:r>
              <a:rPr lang="ro-RO" dirty="0">
                <a:latin typeface="Arial" panose="020B0604020202020204" pitchFamily="34" charset="0"/>
                <a:ea typeface="Calibri" panose="020F0502020204030204" pitchFamily="34" charset="0"/>
              </a:rPr>
              <a:t>2</a:t>
            </a:r>
            <a:r>
              <a:rPr lang="ro-RO" sz="1800" dirty="0">
                <a:effectLst/>
                <a:latin typeface="Arial" panose="020B0604020202020204" pitchFamily="34" charset="0"/>
                <a:ea typeface="Calibri" panose="020F0502020204030204" pitchFamily="34" charset="0"/>
              </a:rPr>
              <a:t>.a Bara cu secțiune </a:t>
            </a:r>
          </a:p>
          <a:p>
            <a:r>
              <a:rPr lang="ro-RO" dirty="0">
                <a:latin typeface="Arial" panose="020B0604020202020204" pitchFamily="34" charset="0"/>
                <a:ea typeface="Calibri" panose="020F0502020204030204" pitchFamily="34" charset="0"/>
              </a:rPr>
              <a:t>           </a:t>
            </a:r>
            <a:r>
              <a:rPr lang="ro-RO" sz="1800" dirty="0">
                <a:effectLst/>
                <a:latin typeface="Arial" panose="020B0604020202020204" pitchFamily="34" charset="0"/>
                <a:ea typeface="Calibri" panose="020F0502020204030204" pitchFamily="34" charset="0"/>
              </a:rPr>
              <a:t>constantă</a:t>
            </a:r>
            <a:r>
              <a:rPr lang="ro-RO" sz="2000" dirty="0">
                <a:effectLst/>
                <a:latin typeface="Arial" panose="020B0604020202020204" pitchFamily="34" charset="0"/>
                <a:ea typeface="Calibri" panose="020F0502020204030204" pitchFamily="34" charset="0"/>
              </a:rPr>
              <a:t>.</a:t>
            </a:r>
            <a:endParaRPr lang="ro-RO" dirty="0"/>
          </a:p>
        </p:txBody>
      </p:sp>
      <p:sp>
        <p:nvSpPr>
          <p:cNvPr id="7" name="CasetăText 6">
            <a:extLst>
              <a:ext uri="{FF2B5EF4-FFF2-40B4-BE49-F238E27FC236}">
                <a16:creationId xmlns:a16="http://schemas.microsoft.com/office/drawing/2014/main" xmlns="" id="{5A1C3B78-1A72-8815-23A8-86F21EFCF412}"/>
              </a:ext>
            </a:extLst>
          </p:cNvPr>
          <p:cNvSpPr txBox="1"/>
          <p:nvPr/>
        </p:nvSpPr>
        <p:spPr>
          <a:xfrm>
            <a:off x="3086417" y="4576240"/>
            <a:ext cx="6094476" cy="677108"/>
          </a:xfrm>
          <a:prstGeom prst="rect">
            <a:avLst/>
          </a:prstGeom>
          <a:noFill/>
        </p:spPr>
        <p:txBody>
          <a:bodyPr wrap="square">
            <a:spAutoFit/>
          </a:bodyPr>
          <a:lstStyle/>
          <a:p>
            <a:r>
              <a:rPr lang="ro-RO" dirty="0">
                <a:latin typeface="Arial" panose="020B0604020202020204" pitchFamily="34" charset="0"/>
                <a:ea typeface="Calibri" panose="020F0502020204030204" pitchFamily="34" charset="0"/>
              </a:rPr>
              <a:t>f</a:t>
            </a:r>
            <a:r>
              <a:rPr lang="ro-RO" sz="1800" dirty="0">
                <a:effectLst/>
                <a:latin typeface="Arial" panose="020B0604020202020204" pitchFamily="34" charset="0"/>
                <a:ea typeface="Calibri" panose="020F0502020204030204" pitchFamily="34" charset="0"/>
              </a:rPr>
              <a:t>ig.</a:t>
            </a:r>
            <a:r>
              <a:rPr lang="ro-RO" dirty="0">
                <a:latin typeface="Arial" panose="020B0604020202020204" pitchFamily="34" charset="0"/>
                <a:ea typeface="Calibri" panose="020F0502020204030204" pitchFamily="34" charset="0"/>
              </a:rPr>
              <a:t>2</a:t>
            </a:r>
            <a:r>
              <a:rPr lang="ro-RO" sz="1800" dirty="0">
                <a:effectLst/>
                <a:latin typeface="Arial" panose="020B0604020202020204" pitchFamily="34" charset="0"/>
                <a:ea typeface="Calibri" panose="020F0502020204030204" pitchFamily="34" charset="0"/>
              </a:rPr>
              <a:t>.b Bara cu secțiune </a:t>
            </a:r>
          </a:p>
          <a:p>
            <a:r>
              <a:rPr lang="ro-RO" sz="1800" dirty="0">
                <a:effectLst/>
                <a:latin typeface="Arial" panose="020B0604020202020204" pitchFamily="34" charset="0"/>
                <a:ea typeface="Calibri" panose="020F0502020204030204" pitchFamily="34" charset="0"/>
              </a:rPr>
              <a:t>         variabilă-optimă</a:t>
            </a:r>
            <a:r>
              <a:rPr lang="ro-RO" sz="2000" dirty="0">
                <a:effectLst/>
                <a:latin typeface="Arial" panose="020B0604020202020204" pitchFamily="34" charset="0"/>
                <a:ea typeface="Calibri" panose="020F0502020204030204" pitchFamily="34" charset="0"/>
              </a:rPr>
              <a:t>.</a:t>
            </a:r>
            <a:endParaRPr lang="ro-RO" dirty="0"/>
          </a:p>
        </p:txBody>
      </p:sp>
      <mc:AlternateContent xmlns:mc="http://schemas.openxmlformats.org/markup-compatibility/2006" xmlns:a14="http://schemas.microsoft.com/office/drawing/2010/main">
        <mc:Choice Requires="a14">
          <p:sp>
            <p:nvSpPr>
              <p:cNvPr id="9" name="CasetăText 8">
                <a:extLst>
                  <a:ext uri="{FF2B5EF4-FFF2-40B4-BE49-F238E27FC236}">
                    <a16:creationId xmlns:a16="http://schemas.microsoft.com/office/drawing/2014/main" xmlns="" id="{044BCD32-4F4D-30CB-F054-BE0D12BED0A9}"/>
                  </a:ext>
                </a:extLst>
              </p:cNvPr>
              <p:cNvSpPr txBox="1"/>
              <p:nvPr/>
            </p:nvSpPr>
            <p:spPr>
              <a:xfrm>
                <a:off x="6397753" y="545491"/>
                <a:ext cx="5735702" cy="923330"/>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 Se calculează diametrele exterioare și interioare ale barei la capete și mijloc  în funcție de aria de referință </a:t>
                </a:r>
                <a14:m>
                  <m:oMath xmlns:m="http://schemas.openxmlformats.org/officeDocument/2006/math">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Choice>
        <mc:Fallback xmlns="">
          <p:sp>
            <p:nvSpPr>
              <p:cNvPr id="9" name="CasetăText 8">
                <a:extLst>
                  <a:ext uri="{FF2B5EF4-FFF2-40B4-BE49-F238E27FC236}">
                    <a16:creationId xmlns:a16="http://schemas.microsoft.com/office/drawing/2014/main" id="{044BCD32-4F4D-30CB-F054-BE0D12BED0A9}"/>
                  </a:ext>
                </a:extLst>
              </p:cNvPr>
              <p:cNvSpPr txBox="1">
                <a:spLocks noRot="1" noChangeAspect="1" noMove="1" noResize="1" noEditPoints="1" noAdjustHandles="1" noChangeArrowheads="1" noChangeShapeType="1" noTextEdit="1"/>
              </p:cNvSpPr>
              <p:nvPr/>
            </p:nvSpPr>
            <p:spPr>
              <a:xfrm>
                <a:off x="6397753" y="545491"/>
                <a:ext cx="5735702" cy="923330"/>
              </a:xfrm>
              <a:prstGeom prst="rect">
                <a:avLst/>
              </a:prstGeom>
              <a:blipFill>
                <a:blip r:embed="rId4"/>
                <a:stretch>
                  <a:fillRect l="-957" t="-3289" r="-957" b="-9211"/>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1" name="CasetăText 10">
                <a:extLst>
                  <a:ext uri="{FF2B5EF4-FFF2-40B4-BE49-F238E27FC236}">
                    <a16:creationId xmlns:a16="http://schemas.microsoft.com/office/drawing/2014/main" xmlns="" id="{5E032DB0-9904-D64A-AB1A-270898746E21}"/>
                  </a:ext>
                </a:extLst>
              </p:cNvPr>
              <p:cNvSpPr txBox="1"/>
              <p:nvPr/>
            </p:nvSpPr>
            <p:spPr>
              <a:xfrm>
                <a:off x="6344156" y="1602948"/>
                <a:ext cx="5653406" cy="1200329"/>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 Prin creșterea diametrului exterior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𝐷</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𝑚</m:t>
                        </m:r>
                      </m:sub>
                    </m:sSub>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forța critică de pierdere a stabilității crește pe măsură ce momentul de inerție al secțiunii transversale de la mijlocul barei crește. </a:t>
                </a:r>
              </a:p>
            </p:txBody>
          </p:sp>
        </mc:Choice>
        <mc:Fallback xmlns="">
          <p:sp>
            <p:nvSpPr>
              <p:cNvPr id="11" name="CasetăText 10">
                <a:extLst>
                  <a:ext uri="{FF2B5EF4-FFF2-40B4-BE49-F238E27FC236}">
                    <a16:creationId xmlns:a16="http://schemas.microsoft.com/office/drawing/2014/main" id="{5E032DB0-9904-D64A-AB1A-270898746E21}"/>
                  </a:ext>
                </a:extLst>
              </p:cNvPr>
              <p:cNvSpPr txBox="1">
                <a:spLocks noRot="1" noChangeAspect="1" noMove="1" noResize="1" noEditPoints="1" noAdjustHandles="1" noChangeArrowheads="1" noChangeShapeType="1" noTextEdit="1"/>
              </p:cNvSpPr>
              <p:nvPr/>
            </p:nvSpPr>
            <p:spPr>
              <a:xfrm>
                <a:off x="6344156" y="1602948"/>
                <a:ext cx="5653406" cy="1200329"/>
              </a:xfrm>
              <a:prstGeom prst="rect">
                <a:avLst/>
              </a:prstGeom>
              <a:blipFill>
                <a:blip r:embed="rId5"/>
                <a:stretch>
                  <a:fillRect l="-971" t="-3046" r="-863" b="-7107"/>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3" name="CasetăText 12">
                <a:extLst>
                  <a:ext uri="{FF2B5EF4-FFF2-40B4-BE49-F238E27FC236}">
                    <a16:creationId xmlns:a16="http://schemas.microsoft.com/office/drawing/2014/main" xmlns="" id="{EF44C8F0-54D8-B517-C790-E607C8DE897D}"/>
                  </a:ext>
                </a:extLst>
              </p:cNvPr>
              <p:cNvSpPr txBox="1"/>
              <p:nvPr/>
            </p:nvSpPr>
            <p:spPr>
              <a:xfrm>
                <a:off x="6344156" y="2937405"/>
                <a:ext cx="5653406" cy="1221745"/>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 Procesul iterativ de modificare a lui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𝐷</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𝑚</m:t>
                        </m:r>
                      </m:sub>
                    </m:sSub>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se oprește în momentul în care forța critică de pierdere a stabilității este egală cu forța capabilă a barei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𝐹</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𝑐𝑟</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𝐹</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𝑐𝑎𝑝</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𝜎</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𝑝</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p:txBody>
          </p:sp>
        </mc:Choice>
        <mc:Fallback xmlns="">
          <p:sp>
            <p:nvSpPr>
              <p:cNvPr id="13" name="CasetăText 12">
                <a:extLst>
                  <a:ext uri="{FF2B5EF4-FFF2-40B4-BE49-F238E27FC236}">
                    <a16:creationId xmlns:a16="http://schemas.microsoft.com/office/drawing/2014/main" id="{EF44C8F0-54D8-B517-C790-E607C8DE897D}"/>
                  </a:ext>
                </a:extLst>
              </p:cNvPr>
              <p:cNvSpPr txBox="1">
                <a:spLocks noRot="1" noChangeAspect="1" noMove="1" noResize="1" noEditPoints="1" noAdjustHandles="1" noChangeArrowheads="1" noChangeShapeType="1" noTextEdit="1"/>
              </p:cNvSpPr>
              <p:nvPr/>
            </p:nvSpPr>
            <p:spPr>
              <a:xfrm>
                <a:off x="6344156" y="2937405"/>
                <a:ext cx="5653406" cy="1221745"/>
              </a:xfrm>
              <a:prstGeom prst="rect">
                <a:avLst/>
              </a:prstGeom>
              <a:blipFill>
                <a:blip r:embed="rId6"/>
                <a:stretch>
                  <a:fillRect l="-971" t="-3000" r="-863" b="-5500"/>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5" name="CasetăText 14">
                <a:extLst>
                  <a:ext uri="{FF2B5EF4-FFF2-40B4-BE49-F238E27FC236}">
                    <a16:creationId xmlns:a16="http://schemas.microsoft.com/office/drawing/2014/main" xmlns="" id="{CB5EDF09-9FCD-E936-D0CA-AE7C4ED728F3}"/>
                  </a:ext>
                </a:extLst>
              </p:cNvPr>
              <p:cNvSpPr txBox="1"/>
              <p:nvPr/>
            </p:nvSpPr>
            <p:spPr>
              <a:xfrm>
                <a:off x="6263678" y="4311446"/>
                <a:ext cx="5627498" cy="655629"/>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 În urma procesului iterativ de optimizare se determina diametrul maxim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𝐷</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𝑚</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_</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𝑚𝑎𝑥</m:t>
                        </m:r>
                      </m:sub>
                    </m:sSub>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al barei la mijloc. </a:t>
                </a:r>
              </a:p>
            </p:txBody>
          </p:sp>
        </mc:Choice>
        <mc:Fallback xmlns="">
          <p:sp>
            <p:nvSpPr>
              <p:cNvPr id="15" name="CasetăText 14">
                <a:extLst>
                  <a:ext uri="{FF2B5EF4-FFF2-40B4-BE49-F238E27FC236}">
                    <a16:creationId xmlns:a16="http://schemas.microsoft.com/office/drawing/2014/main" id="{CB5EDF09-9FCD-E936-D0CA-AE7C4ED728F3}"/>
                  </a:ext>
                </a:extLst>
              </p:cNvPr>
              <p:cNvSpPr txBox="1">
                <a:spLocks noRot="1" noChangeAspect="1" noMove="1" noResize="1" noEditPoints="1" noAdjustHandles="1" noChangeArrowheads="1" noChangeShapeType="1" noTextEdit="1"/>
              </p:cNvSpPr>
              <p:nvPr/>
            </p:nvSpPr>
            <p:spPr>
              <a:xfrm>
                <a:off x="6263678" y="4311446"/>
                <a:ext cx="5627498" cy="655629"/>
              </a:xfrm>
              <a:prstGeom prst="rect">
                <a:avLst/>
              </a:prstGeom>
              <a:blipFill>
                <a:blip r:embed="rId7"/>
                <a:stretch>
                  <a:fillRect l="-975" t="-4630" r="-867" b="-12037"/>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7" name="CasetăText 16">
                <a:extLst>
                  <a:ext uri="{FF2B5EF4-FFF2-40B4-BE49-F238E27FC236}">
                    <a16:creationId xmlns:a16="http://schemas.microsoft.com/office/drawing/2014/main" xmlns="" id="{CA94C8B4-49E3-0FD4-32E5-6195200BCDF2}"/>
                  </a:ext>
                </a:extLst>
              </p:cNvPr>
              <p:cNvSpPr txBox="1"/>
              <p:nvPr/>
            </p:nvSpPr>
            <p:spPr>
              <a:xfrm>
                <a:off x="174370" y="5521603"/>
                <a:ext cx="11823192" cy="690830"/>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În concluzie, dacă diametrul la capetele barei este impus sau aria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𝑟𝑒𝑓</m:t>
                        </m:r>
                      </m:sub>
                    </m:sSub>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se poate obține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𝐹</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𝑐𝑟</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𝐹</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𝑐𝑎𝑝</m:t>
                        </m:r>
                      </m:sub>
                    </m:sSub>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prin adoptarea unei legi de variație a secțiunii în lungul barei în așa fel încât aria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𝑟𝑒𝑓</m:t>
                        </m:r>
                      </m:sub>
                    </m:sSub>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 secțiunii transversale să nu se modifice. </a:t>
                </a:r>
              </a:p>
            </p:txBody>
          </p:sp>
        </mc:Choice>
        <mc:Fallback xmlns="">
          <p:sp>
            <p:nvSpPr>
              <p:cNvPr id="17" name="CasetăText 16">
                <a:extLst>
                  <a:ext uri="{FF2B5EF4-FFF2-40B4-BE49-F238E27FC236}">
                    <a16:creationId xmlns:a16="http://schemas.microsoft.com/office/drawing/2014/main" id="{CA94C8B4-49E3-0FD4-32E5-6195200BCDF2}"/>
                  </a:ext>
                </a:extLst>
              </p:cNvPr>
              <p:cNvSpPr txBox="1">
                <a:spLocks noRot="1" noChangeAspect="1" noMove="1" noResize="1" noEditPoints="1" noAdjustHandles="1" noChangeArrowheads="1" noChangeShapeType="1" noTextEdit="1"/>
              </p:cNvSpPr>
              <p:nvPr/>
            </p:nvSpPr>
            <p:spPr>
              <a:xfrm>
                <a:off x="174370" y="5521603"/>
                <a:ext cx="11823192" cy="690830"/>
              </a:xfrm>
              <a:prstGeom prst="rect">
                <a:avLst/>
              </a:prstGeom>
              <a:blipFill>
                <a:blip r:embed="rId8"/>
                <a:stretch>
                  <a:fillRect l="-464" t="-5310" r="-413" b="-9735"/>
                </a:stretch>
              </a:blipFill>
            </p:spPr>
            <p:txBody>
              <a:bodyPr/>
              <a:lstStyle/>
              <a:p>
                <a:r>
                  <a:rPr lang="ro-RO">
                    <a:noFill/>
                  </a:rPr>
                  <a:t> </a:t>
                </a:r>
              </a:p>
            </p:txBody>
          </p:sp>
        </mc:Fallback>
      </mc:AlternateContent>
      <p:pic>
        <p:nvPicPr>
          <p:cNvPr id="6" name="Imagine 5">
            <a:extLst>
              <a:ext uri="{FF2B5EF4-FFF2-40B4-BE49-F238E27FC236}">
                <a16:creationId xmlns:a16="http://schemas.microsoft.com/office/drawing/2014/main" xmlns="" id="{2626A0FE-3DB8-3A6B-C058-9A28B3BEF774}"/>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7482" t="30133" r="8901" b="4933"/>
          <a:stretch/>
        </p:blipFill>
        <p:spPr>
          <a:xfrm>
            <a:off x="129196" y="554189"/>
            <a:ext cx="6134482" cy="3681109"/>
          </a:xfrm>
          <a:prstGeom prst="rect">
            <a:avLst/>
          </a:prstGeom>
        </p:spPr>
      </p:pic>
    </p:spTree>
    <p:extLst>
      <p:ext uri="{BB962C8B-B14F-4D97-AF65-F5344CB8AC3E}">
        <p14:creationId xmlns:p14="http://schemas.microsoft.com/office/powerpoint/2010/main" val="11910062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CasetăText 2">
            <a:extLst>
              <a:ext uri="{FF2B5EF4-FFF2-40B4-BE49-F238E27FC236}">
                <a16:creationId xmlns:a16="http://schemas.microsoft.com/office/drawing/2014/main" xmlns="" id="{DC277659-9EFE-368A-D0FE-A6D623F025F3}"/>
              </a:ext>
            </a:extLst>
          </p:cNvPr>
          <p:cNvSpPr txBox="1"/>
          <p:nvPr/>
        </p:nvSpPr>
        <p:spPr>
          <a:xfrm>
            <a:off x="213741" y="118492"/>
            <a:ext cx="11530584" cy="646331"/>
          </a:xfrm>
          <a:prstGeom prst="rect">
            <a:avLst/>
          </a:prstGeom>
          <a:noFill/>
        </p:spPr>
        <p:txBody>
          <a:bodyPr wrap="square">
            <a:spAutoFit/>
          </a:bodyPr>
          <a:lstStyle/>
          <a:p>
            <a:r>
              <a:rPr lang="ro-RO"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Modelul teoretic de pierdere a stabilității barei drepte comprimate cu secțiune constantă și variabilă în trepte cu diferite condiții la limită</a:t>
            </a:r>
            <a:endParaRPr lang="ro-RO" dirty="0"/>
          </a:p>
        </p:txBody>
      </p:sp>
      <p:sp>
        <p:nvSpPr>
          <p:cNvPr id="5" name="CasetăText 4">
            <a:extLst>
              <a:ext uri="{FF2B5EF4-FFF2-40B4-BE49-F238E27FC236}">
                <a16:creationId xmlns:a16="http://schemas.microsoft.com/office/drawing/2014/main" xmlns="" id="{8B0565C7-209B-27CA-BB0B-25CA738E6190}"/>
              </a:ext>
            </a:extLst>
          </p:cNvPr>
          <p:cNvSpPr txBox="1"/>
          <p:nvPr/>
        </p:nvSpPr>
        <p:spPr>
          <a:xfrm>
            <a:off x="148208" y="640890"/>
            <a:ext cx="11596116" cy="1754326"/>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În continuare se prezintă 4-patru tipuri de modele teoretice de calcul la stabilitate pentru cazurile cele mai importante întâlnite în practică. La fiecare tip de model, în primul caz este prezentat modelul pentru bara cu secțiune constantă, după care este prezentat modelul parametric pentru bara cu secțiune variabilă în trepte. Pentru o analiză comparativă a rezultatelor obținute pentru cele 4-patru tipuri de modele, se face o comparație a forțelor critice, în cazul barei cu secțiune constantă și în cazul când bara prezintă o variație în trepte a secțiunii transversale.</a:t>
            </a:r>
          </a:p>
        </p:txBody>
      </p:sp>
      <p:sp>
        <p:nvSpPr>
          <p:cNvPr id="7" name="CasetăText 6">
            <a:extLst>
              <a:ext uri="{FF2B5EF4-FFF2-40B4-BE49-F238E27FC236}">
                <a16:creationId xmlns:a16="http://schemas.microsoft.com/office/drawing/2014/main" xmlns="" id="{DC364EDF-C055-FE40-D53D-7AA871E27B1D}"/>
              </a:ext>
            </a:extLst>
          </p:cNvPr>
          <p:cNvSpPr txBox="1"/>
          <p:nvPr/>
        </p:nvSpPr>
        <p:spPr>
          <a:xfrm>
            <a:off x="148207" y="2345512"/>
            <a:ext cx="8995410" cy="260328"/>
          </a:xfrm>
          <a:prstGeom prst="rect">
            <a:avLst/>
          </a:prstGeom>
          <a:noFill/>
        </p:spPr>
        <p:txBody>
          <a:bodyPr wrap="square">
            <a:spAutoFit/>
          </a:bodyPr>
          <a:lstStyle/>
          <a:p>
            <a:pPr algn="just">
              <a:lnSpc>
                <a:spcPts val="1200"/>
              </a:lnSpc>
              <a:spcBef>
                <a:spcPts val="800"/>
              </a:spcBef>
              <a:spcAft>
                <a:spcPts val="800"/>
              </a:spcAft>
            </a:pPr>
            <a:r>
              <a:rPr lang="ro-RO"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rPr>
              <a:t>Cazul barei articulat-rezemată cu secțiune constantă-(cazul C1)</a:t>
            </a:r>
          </a:p>
        </p:txBody>
      </p:sp>
      <p:sp>
        <p:nvSpPr>
          <p:cNvPr id="9" name="CasetăText 8">
            <a:extLst>
              <a:ext uri="{FF2B5EF4-FFF2-40B4-BE49-F238E27FC236}">
                <a16:creationId xmlns:a16="http://schemas.microsoft.com/office/drawing/2014/main" xmlns="" id="{6B550306-90B3-7DE6-1174-BDB05A28DAC1}"/>
              </a:ext>
            </a:extLst>
          </p:cNvPr>
          <p:cNvSpPr txBox="1"/>
          <p:nvPr/>
        </p:nvSpPr>
        <p:spPr>
          <a:xfrm>
            <a:off x="148207" y="4279920"/>
            <a:ext cx="8163306" cy="369332"/>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cs typeface="Calibri" panose="020F0502020204030204" pitchFamily="34" charset="0"/>
              </a:rPr>
              <a:t>Ecuația diferențială a fibrei medii deformate aproximativă </a:t>
            </a:r>
            <a:r>
              <a:rPr lang="ro-RO" dirty="0">
                <a:latin typeface="Arial" panose="020B0604020202020204" pitchFamily="34" charset="0"/>
                <a:ea typeface="Calibri" panose="020F0502020204030204" pitchFamily="34" charset="0"/>
                <a:cs typeface="Calibri" panose="020F0502020204030204" pitchFamily="34" charset="0"/>
              </a:rPr>
              <a:t>este</a:t>
            </a:r>
            <a:r>
              <a:rPr lang="en-US" dirty="0">
                <a:latin typeface="Arial" panose="020B0604020202020204" pitchFamily="34" charset="0"/>
                <a:ea typeface="Calibri" panose="020F0502020204030204" pitchFamily="34" charset="0"/>
                <a:cs typeface="Calibri" panose="020F0502020204030204" pitchFamily="34" charset="0"/>
              </a:rPr>
              <a:t>:</a:t>
            </a:r>
            <a:endParaRPr lang="ro-RO" dirty="0"/>
          </a:p>
        </p:txBody>
      </p:sp>
      <p:pic>
        <p:nvPicPr>
          <p:cNvPr id="10" name="Imagine 9">
            <a:extLst>
              <a:ext uri="{FF2B5EF4-FFF2-40B4-BE49-F238E27FC236}">
                <a16:creationId xmlns:a16="http://schemas.microsoft.com/office/drawing/2014/main" xmlns="" id="{9704D5CF-54FB-6695-4ABB-CDA741EB701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47150" b="2921"/>
          <a:stretch/>
        </p:blipFill>
        <p:spPr bwMode="auto">
          <a:xfrm>
            <a:off x="256032" y="2660069"/>
            <a:ext cx="4115562" cy="1588170"/>
          </a:xfrm>
          <a:prstGeom prst="rect">
            <a:avLst/>
          </a:prstGeom>
          <a:ln>
            <a:noFill/>
          </a:ln>
          <a:extLst>
            <a:ext uri="{53640926-AAD7-44D8-BBD7-CCE9431645EC}">
              <a14:shadowObscured xmlns:a14="http://schemas.microsoft.com/office/drawing/2010/main"/>
            </a:ext>
          </a:extLst>
        </p:spPr>
      </p:pic>
      <p:pic>
        <p:nvPicPr>
          <p:cNvPr id="11" name="Grafic 11">
            <a:extLst>
              <a:ext uri="{FF2B5EF4-FFF2-40B4-BE49-F238E27FC236}">
                <a16:creationId xmlns:a16="http://schemas.microsoft.com/office/drawing/2014/main" xmlns="" id="{A3220543-E917-F682-64E9-DD7DC1156437}"/>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l="10170" r="7882"/>
          <a:stretch/>
        </p:blipFill>
        <p:spPr bwMode="auto">
          <a:xfrm>
            <a:off x="4795769" y="2616736"/>
            <a:ext cx="6049277" cy="1654342"/>
          </a:xfrm>
          <a:prstGeom prst="rect">
            <a:avLst/>
          </a:prstGeom>
          <a:ln>
            <a:noFill/>
          </a:ln>
          <a:extLst>
            <a:ext uri="{53640926-AAD7-44D8-BBD7-CCE9431645EC}">
              <a14:shadowObscured xmlns:a14="http://schemas.microsoft.com/office/drawing/2010/main"/>
            </a:ext>
          </a:extLst>
        </p:spPr>
      </p:pic>
      <mc:AlternateContent xmlns:mc="http://schemas.openxmlformats.org/markup-compatibility/2006" xmlns:a14="http://schemas.microsoft.com/office/drawing/2010/main">
        <mc:Choice Requires="a14">
          <p:sp>
            <p:nvSpPr>
              <p:cNvPr id="13" name="CasetăText 12">
                <a:extLst>
                  <a:ext uri="{FF2B5EF4-FFF2-40B4-BE49-F238E27FC236}">
                    <a16:creationId xmlns:a16="http://schemas.microsoft.com/office/drawing/2014/main" xmlns="" id="{551E53CA-B08C-28A3-1336-365B2042AA47}"/>
                  </a:ext>
                </a:extLst>
              </p:cNvPr>
              <p:cNvSpPr txBox="1"/>
              <p:nvPr/>
            </p:nvSpPr>
            <p:spPr>
              <a:xfrm>
                <a:off x="1517904" y="4540154"/>
                <a:ext cx="8666226" cy="6481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ro-RO" i="1" smtClean="0">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𝑑</m:t>
                              </m:r>
                            </m:e>
                            <m:sup>
                              <m:r>
                                <a:rPr lang="ro-RO" i="0">
                                  <a:latin typeface="Cambria Math" panose="02040503050406030204" pitchFamily="18" charset="0"/>
                                </a:rPr>
                                <m:t>2</m:t>
                              </m:r>
                            </m:sup>
                          </m:sSup>
                          <m:r>
                            <a:rPr lang="ro-RO" i="1">
                              <a:latin typeface="Cambria Math" panose="02040503050406030204" pitchFamily="18" charset="0"/>
                            </a:rPr>
                            <m:t>𝑣</m:t>
                          </m:r>
                        </m:num>
                        <m:den>
                          <m:r>
                            <a:rPr lang="ro-RO" i="1">
                              <a:latin typeface="Cambria Math" panose="02040503050406030204" pitchFamily="18" charset="0"/>
                            </a:rPr>
                            <m:t>𝑑</m:t>
                          </m:r>
                          <m:sSup>
                            <m:sSupPr>
                              <m:ctrlPr>
                                <a:rPr lang="ro-RO" i="1">
                                  <a:solidFill>
                                    <a:srgbClr val="836967"/>
                                  </a:solidFill>
                                  <a:latin typeface="Cambria Math"/>
                                </a:rPr>
                              </m:ctrlPr>
                            </m:sSupPr>
                            <m:e>
                              <m:r>
                                <a:rPr lang="ro-RO" i="1">
                                  <a:latin typeface="Cambria Math" panose="02040503050406030204" pitchFamily="18" charset="0"/>
                                </a:rPr>
                                <m:t>𝑥</m:t>
                              </m:r>
                            </m:e>
                            <m:sup>
                              <m:r>
                                <a:rPr lang="ro-RO" i="0">
                                  <a:latin typeface="Cambria Math" panose="02040503050406030204" pitchFamily="18" charset="0"/>
                                </a:rPr>
                                <m:t>2</m:t>
                              </m:r>
                            </m:sup>
                          </m:sSup>
                        </m:den>
                      </m:f>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𝑀</m:t>
                          </m:r>
                          <m:d>
                            <m:dPr>
                              <m:ctrlPr>
                                <a:rPr lang="ro-RO" i="1">
                                  <a:solidFill>
                                    <a:srgbClr val="836967"/>
                                  </a:solidFill>
                                  <a:latin typeface="Cambria Math"/>
                                </a:rPr>
                              </m:ctrlPr>
                            </m:dPr>
                            <m:e>
                              <m:r>
                                <a:rPr lang="ro-RO" i="1">
                                  <a:latin typeface="Cambria Math" panose="02040503050406030204" pitchFamily="18" charset="0"/>
                                </a:rPr>
                                <m:t>𝑥</m:t>
                              </m:r>
                            </m:e>
                          </m:d>
                        </m:num>
                        <m:den>
                          <m:r>
                            <a:rPr lang="ro-RO" i="1">
                              <a:latin typeface="Cambria Math" panose="02040503050406030204" pitchFamily="18" charset="0"/>
                            </a:rPr>
                            <m:t>𝐸𝐼</m:t>
                          </m:r>
                        </m:den>
                      </m:f>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𝑃</m:t>
                          </m:r>
                          <m:r>
                            <a:rPr lang="ro-RO" i="0">
                              <a:latin typeface="Cambria Math" panose="02040503050406030204" pitchFamily="18" charset="0"/>
                            </a:rPr>
                            <m:t>∙</m:t>
                          </m:r>
                          <m:r>
                            <a:rPr lang="ro-RO" i="1">
                              <a:latin typeface="Cambria Math" panose="02040503050406030204" pitchFamily="18" charset="0"/>
                            </a:rPr>
                            <m:t>𝑣</m:t>
                          </m:r>
                        </m:num>
                        <m:den>
                          <m:r>
                            <a:rPr lang="ro-RO" i="1">
                              <a:latin typeface="Cambria Math" panose="02040503050406030204" pitchFamily="18" charset="0"/>
                            </a:rPr>
                            <m:t>𝐸𝐼</m:t>
                          </m:r>
                        </m:den>
                      </m:f>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𝑑</m:t>
                              </m:r>
                            </m:e>
                            <m:sup>
                              <m:r>
                                <a:rPr lang="ro-RO" i="0">
                                  <a:latin typeface="Cambria Math" panose="02040503050406030204" pitchFamily="18" charset="0"/>
                                </a:rPr>
                                <m:t>2</m:t>
                              </m:r>
                            </m:sup>
                          </m:sSup>
                          <m:r>
                            <a:rPr lang="ro-RO" i="1">
                              <a:latin typeface="Cambria Math" panose="02040503050406030204" pitchFamily="18" charset="0"/>
                            </a:rPr>
                            <m:t>𝑣</m:t>
                          </m:r>
                        </m:num>
                        <m:den>
                          <m:r>
                            <a:rPr lang="ro-RO" i="1">
                              <a:latin typeface="Cambria Math" panose="02040503050406030204" pitchFamily="18" charset="0"/>
                            </a:rPr>
                            <m:t>𝑑</m:t>
                          </m:r>
                          <m:sSup>
                            <m:sSupPr>
                              <m:ctrlPr>
                                <a:rPr lang="ro-RO" i="1">
                                  <a:solidFill>
                                    <a:srgbClr val="836967"/>
                                  </a:solidFill>
                                  <a:latin typeface="Cambria Math"/>
                                </a:rPr>
                              </m:ctrlPr>
                            </m:sSupPr>
                            <m:e>
                              <m:r>
                                <a:rPr lang="ro-RO" i="1">
                                  <a:latin typeface="Cambria Math" panose="02040503050406030204" pitchFamily="18" charset="0"/>
                                </a:rPr>
                                <m:t>𝑥</m:t>
                              </m:r>
                            </m:e>
                            <m:sup>
                              <m:r>
                                <a:rPr lang="ro-RO" i="0">
                                  <a:latin typeface="Cambria Math" panose="02040503050406030204" pitchFamily="18" charset="0"/>
                                </a:rPr>
                                <m:t>2</m:t>
                              </m:r>
                            </m:sup>
                          </m:sSup>
                        </m:den>
                      </m:f>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𝑃</m:t>
                          </m:r>
                          <m:r>
                            <a:rPr lang="ro-RO" i="0">
                              <a:latin typeface="Cambria Math" panose="02040503050406030204" pitchFamily="18" charset="0"/>
                            </a:rPr>
                            <m:t>∙</m:t>
                          </m:r>
                          <m:r>
                            <a:rPr lang="ro-RO" i="1">
                              <a:latin typeface="Cambria Math" panose="02040503050406030204" pitchFamily="18" charset="0"/>
                            </a:rPr>
                            <m:t>𝑣</m:t>
                          </m:r>
                        </m:num>
                        <m:den>
                          <m:r>
                            <a:rPr lang="ro-RO" i="1">
                              <a:latin typeface="Cambria Math" panose="02040503050406030204" pitchFamily="18" charset="0"/>
                            </a:rPr>
                            <m:t>𝐸𝐼</m:t>
                          </m:r>
                        </m:den>
                      </m:f>
                      <m:r>
                        <a:rPr lang="ro-RO" i="0">
                          <a:latin typeface="Cambria Math" panose="02040503050406030204" pitchFamily="18" charset="0"/>
                        </a:rPr>
                        <m:t>=0;</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𝑑</m:t>
                              </m:r>
                            </m:e>
                            <m:sup>
                              <m:r>
                                <a:rPr lang="ro-RO" i="0">
                                  <a:latin typeface="Cambria Math" panose="02040503050406030204" pitchFamily="18" charset="0"/>
                                </a:rPr>
                                <m:t>2</m:t>
                              </m:r>
                            </m:sup>
                          </m:sSup>
                          <m:r>
                            <a:rPr lang="ro-RO" i="1">
                              <a:latin typeface="Cambria Math" panose="02040503050406030204" pitchFamily="18" charset="0"/>
                            </a:rPr>
                            <m:t>𝑣</m:t>
                          </m:r>
                        </m:num>
                        <m:den>
                          <m:r>
                            <a:rPr lang="ro-RO" i="1">
                              <a:latin typeface="Cambria Math" panose="02040503050406030204" pitchFamily="18" charset="0"/>
                            </a:rPr>
                            <m:t>𝑑</m:t>
                          </m:r>
                          <m:sSup>
                            <m:sSupPr>
                              <m:ctrlPr>
                                <a:rPr lang="ro-RO" i="1">
                                  <a:solidFill>
                                    <a:srgbClr val="836967"/>
                                  </a:solidFill>
                                  <a:latin typeface="Cambria Math"/>
                                </a:rPr>
                              </m:ctrlPr>
                            </m:sSupPr>
                            <m:e>
                              <m:r>
                                <a:rPr lang="ro-RO" i="1">
                                  <a:latin typeface="Cambria Math" panose="02040503050406030204" pitchFamily="18" charset="0"/>
                                </a:rPr>
                                <m:t>𝑥</m:t>
                              </m:r>
                            </m:e>
                            <m:sup>
                              <m:r>
                                <a:rPr lang="ro-RO" i="0">
                                  <a:latin typeface="Cambria Math" panose="02040503050406030204" pitchFamily="18" charset="0"/>
                                </a:rPr>
                                <m:t>2</m:t>
                              </m:r>
                            </m:sup>
                          </m:sSup>
                        </m:den>
                      </m:f>
                      <m:r>
                        <a:rPr lang="ro-RO" i="0">
                          <a:latin typeface="Cambria Math" panose="02040503050406030204" pitchFamily="18" charset="0"/>
                        </a:rPr>
                        <m:t>+</m:t>
                      </m:r>
                      <m:sSup>
                        <m:sSupPr>
                          <m:ctrlPr>
                            <a:rPr lang="ro-RO" i="1">
                              <a:solidFill>
                                <a:srgbClr val="836967"/>
                              </a:solidFill>
                              <a:latin typeface="Cambria Math"/>
                            </a:rPr>
                          </m:ctrlPr>
                        </m:sSupPr>
                        <m:e>
                          <m:r>
                            <a:rPr lang="ro-RO" i="1">
                              <a:latin typeface="Cambria Math" panose="02040503050406030204" pitchFamily="18" charset="0"/>
                            </a:rPr>
                            <m:t>𝑘</m:t>
                          </m:r>
                        </m:e>
                        <m:sup>
                          <m:r>
                            <a:rPr lang="ro-RO" i="0">
                              <a:latin typeface="Cambria Math" panose="02040503050406030204" pitchFamily="18" charset="0"/>
                            </a:rPr>
                            <m:t>2</m:t>
                          </m:r>
                        </m:sup>
                      </m:sSup>
                      <m:r>
                        <a:rPr lang="ro-RO" i="0">
                          <a:latin typeface="Cambria Math" panose="02040503050406030204" pitchFamily="18" charset="0"/>
                        </a:rPr>
                        <m:t>∙</m:t>
                      </m:r>
                      <m:r>
                        <a:rPr lang="ro-RO" i="1">
                          <a:latin typeface="Cambria Math" panose="02040503050406030204" pitchFamily="18" charset="0"/>
                        </a:rPr>
                        <m:t>𝑣</m:t>
                      </m:r>
                      <m:r>
                        <a:rPr lang="ro-RO" i="0">
                          <a:latin typeface="Cambria Math" panose="02040503050406030204" pitchFamily="18" charset="0"/>
                        </a:rPr>
                        <m:t>=0;</m:t>
                      </m:r>
                      <m:sSup>
                        <m:sSupPr>
                          <m:ctrlPr>
                            <a:rPr lang="ro-RO" i="1">
                              <a:solidFill>
                                <a:srgbClr val="836967"/>
                              </a:solidFill>
                              <a:latin typeface="Cambria Math"/>
                            </a:rPr>
                          </m:ctrlPr>
                        </m:sSupPr>
                        <m:e>
                          <m:r>
                            <a:rPr lang="ro-RO" i="1">
                              <a:latin typeface="Cambria Math" panose="02040503050406030204" pitchFamily="18" charset="0"/>
                            </a:rPr>
                            <m:t>𝑘</m:t>
                          </m:r>
                        </m:e>
                        <m:sup>
                          <m:r>
                            <a:rPr lang="ro-RO" i="0">
                              <a:latin typeface="Cambria Math" panose="02040503050406030204" pitchFamily="18" charset="0"/>
                            </a:rPr>
                            <m:t>2</m:t>
                          </m:r>
                        </m:sup>
                      </m:sSup>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𝑃</m:t>
                          </m:r>
                        </m:num>
                        <m:den>
                          <m:r>
                            <a:rPr lang="ro-RO" i="1">
                              <a:latin typeface="Cambria Math" panose="02040503050406030204" pitchFamily="18" charset="0"/>
                            </a:rPr>
                            <m:t>𝐸𝐼</m:t>
                          </m:r>
                        </m:den>
                      </m:f>
                      <m:r>
                        <a:rPr lang="ro-RO" i="0">
                          <a:latin typeface="Cambria Math" panose="02040503050406030204" pitchFamily="18" charset="0"/>
                        </a:rPr>
                        <m:t>.</m:t>
                      </m:r>
                    </m:oMath>
                  </m:oMathPara>
                </a14:m>
                <a:endParaRPr lang="ro-RO" dirty="0"/>
              </a:p>
            </p:txBody>
          </p:sp>
        </mc:Choice>
        <mc:Fallback xmlns="">
          <p:sp>
            <p:nvSpPr>
              <p:cNvPr id="13" name="CasetăText 12">
                <a:extLst>
                  <a:ext uri="{FF2B5EF4-FFF2-40B4-BE49-F238E27FC236}">
                    <a16:creationId xmlns:a16="http://schemas.microsoft.com/office/drawing/2014/main" id="{551E53CA-B08C-28A3-1336-365B2042AA47}"/>
                  </a:ext>
                </a:extLst>
              </p:cNvPr>
              <p:cNvSpPr txBox="1">
                <a:spLocks noRot="1" noChangeAspect="1" noMove="1" noResize="1" noEditPoints="1" noAdjustHandles="1" noChangeArrowheads="1" noChangeShapeType="1" noTextEdit="1"/>
              </p:cNvSpPr>
              <p:nvPr/>
            </p:nvSpPr>
            <p:spPr>
              <a:xfrm>
                <a:off x="1517904" y="4540154"/>
                <a:ext cx="8666226" cy="648126"/>
              </a:xfrm>
              <a:prstGeom prst="rect">
                <a:avLst/>
              </a:prstGeom>
              <a:blipFill>
                <a:blip r:embed="rId5"/>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5" name="CasetăText 14">
                <a:extLst>
                  <a:ext uri="{FF2B5EF4-FFF2-40B4-BE49-F238E27FC236}">
                    <a16:creationId xmlns:a16="http://schemas.microsoft.com/office/drawing/2014/main" xmlns="" id="{BE44B2BD-4C20-6741-E6E2-0BD1AFCBD3CD}"/>
                  </a:ext>
                </a:extLst>
              </p:cNvPr>
              <p:cNvSpPr txBox="1"/>
              <p:nvPr/>
            </p:nvSpPr>
            <p:spPr>
              <a:xfrm>
                <a:off x="-1529334" y="4734100"/>
                <a:ext cx="609447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ro-RO" i="1" smtClean="0">
                          <a:latin typeface="Cambria Math" panose="02040503050406030204" pitchFamily="18" charset="0"/>
                        </a:rPr>
                        <m:t>𝑀</m:t>
                      </m:r>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r>
                        <a:rPr lang="ro-RO" i="1">
                          <a:latin typeface="Cambria Math" panose="02040503050406030204" pitchFamily="18" charset="0"/>
                        </a:rPr>
                        <m:t>𝑃</m:t>
                      </m:r>
                      <m:r>
                        <a:rPr lang="ro-RO" i="0">
                          <a:latin typeface="Cambria Math" panose="02040503050406030204" pitchFamily="18" charset="0"/>
                        </a:rPr>
                        <m:t>∙</m:t>
                      </m:r>
                      <m:r>
                        <a:rPr lang="ro-RO" i="1">
                          <a:latin typeface="Cambria Math" panose="02040503050406030204" pitchFamily="18" charset="0"/>
                        </a:rPr>
                        <m:t>𝑣</m:t>
                      </m:r>
                      <m:d>
                        <m:dPr>
                          <m:ctrlPr>
                            <a:rPr lang="ro-RO" i="1">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oMath>
                  </m:oMathPara>
                </a14:m>
                <a:endParaRPr lang="ro-RO" dirty="0"/>
              </a:p>
            </p:txBody>
          </p:sp>
        </mc:Choice>
        <mc:Fallback xmlns="">
          <p:sp>
            <p:nvSpPr>
              <p:cNvPr id="15" name="CasetăText 14">
                <a:extLst>
                  <a:ext uri="{FF2B5EF4-FFF2-40B4-BE49-F238E27FC236}">
                    <a16:creationId xmlns:a16="http://schemas.microsoft.com/office/drawing/2014/main" id="{BE44B2BD-4C20-6741-E6E2-0BD1AFCBD3CD}"/>
                  </a:ext>
                </a:extLst>
              </p:cNvPr>
              <p:cNvSpPr txBox="1">
                <a:spLocks noRot="1" noChangeAspect="1" noMove="1" noResize="1" noEditPoints="1" noAdjustHandles="1" noChangeArrowheads="1" noChangeShapeType="1" noTextEdit="1"/>
              </p:cNvSpPr>
              <p:nvPr/>
            </p:nvSpPr>
            <p:spPr>
              <a:xfrm>
                <a:off x="-1529334" y="4734100"/>
                <a:ext cx="6094476" cy="369332"/>
              </a:xfrm>
              <a:prstGeom prst="rect">
                <a:avLst/>
              </a:prstGeom>
              <a:blipFill>
                <a:blip r:embed="rId6"/>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7" name="CasetăText 16">
                <a:extLst>
                  <a:ext uri="{FF2B5EF4-FFF2-40B4-BE49-F238E27FC236}">
                    <a16:creationId xmlns:a16="http://schemas.microsoft.com/office/drawing/2014/main" xmlns="" id="{B7F2EF2F-0DA8-2B32-B168-3D0358137F64}"/>
                  </a:ext>
                </a:extLst>
              </p:cNvPr>
              <p:cNvSpPr txBox="1"/>
              <p:nvPr/>
            </p:nvSpPr>
            <p:spPr>
              <a:xfrm>
                <a:off x="-1143951" y="5433749"/>
                <a:ext cx="6153912" cy="65402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a:rPr lang="ro-RO" i="0">
                              <a:latin typeface="Cambria Math" panose="02040503050406030204" pitchFamily="18" charset="0"/>
                            </a:rPr>
                            <m:t>1</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𝜋</m:t>
                              </m:r>
                            </m:e>
                            <m:sup>
                              <m:r>
                                <a:rPr lang="ro-RO" i="0">
                                  <a:latin typeface="Cambria Math" panose="02040503050406030204" pitchFamily="18" charset="0"/>
                                </a:rPr>
                                <m:t>2</m:t>
                              </m:r>
                            </m:sup>
                          </m:sSup>
                          <m:r>
                            <a:rPr lang="ro-RO" i="1">
                              <a:latin typeface="Cambria Math" panose="02040503050406030204" pitchFamily="18" charset="0"/>
                            </a:rPr>
                            <m:t>𝐸𝐼</m:t>
                          </m:r>
                        </m:num>
                        <m:den>
                          <m:sSup>
                            <m:sSupPr>
                              <m:ctrlPr>
                                <a:rPr lang="ro-RO" i="1">
                                  <a:solidFill>
                                    <a:srgbClr val="836967"/>
                                  </a:solidFill>
                                  <a:latin typeface="Cambria Math"/>
                                </a:rPr>
                              </m:ctrlPr>
                            </m:sSupPr>
                            <m:e>
                              <m:r>
                                <a:rPr lang="ro-RO" i="1">
                                  <a:latin typeface="Cambria Math" panose="02040503050406030204" pitchFamily="18" charset="0"/>
                                </a:rPr>
                                <m:t>𝑙</m:t>
                              </m:r>
                            </m:e>
                            <m:sup>
                              <m:r>
                                <a:rPr lang="ro-RO" i="0">
                                  <a:latin typeface="Cambria Math" panose="02040503050406030204" pitchFamily="18" charset="0"/>
                                </a:rPr>
                                <m:t>2</m:t>
                              </m:r>
                            </m:sup>
                          </m:sSup>
                        </m:den>
                      </m:f>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1</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func>
                        <m:funcPr>
                          <m:ctrlPr>
                            <a:rPr lang="ro-RO" i="1">
                              <a:latin typeface="Cambria Math"/>
                            </a:rPr>
                          </m:ctrlPr>
                        </m:funcPr>
                        <m:fName>
                          <m:r>
                            <m:rPr>
                              <m:sty m:val="p"/>
                            </m:rPr>
                            <a:rPr lang="ro-RO" i="0">
                              <a:latin typeface="Cambria Math" panose="02040503050406030204" pitchFamily="18" charset="0"/>
                            </a:rPr>
                            <m:t>sin</m:t>
                          </m:r>
                        </m:fName>
                        <m:e>
                          <m:d>
                            <m:dPr>
                              <m:ctrlPr>
                                <a:rPr lang="ro-RO" i="1">
                                  <a:solidFill>
                                    <a:srgbClr val="836967"/>
                                  </a:solidFill>
                                  <a:latin typeface="Cambria Math"/>
                                </a:rPr>
                              </m:ctrlPr>
                            </m:dPr>
                            <m:e>
                              <m:f>
                                <m:fPr>
                                  <m:ctrlPr>
                                    <a:rPr lang="ro-RO" i="1">
                                      <a:solidFill>
                                        <a:srgbClr val="836967"/>
                                      </a:solidFill>
                                      <a:latin typeface="Cambria Math"/>
                                    </a:rPr>
                                  </m:ctrlPr>
                                </m:fPr>
                                <m:num>
                                  <m:r>
                                    <a:rPr lang="ro-RO" i="1">
                                      <a:latin typeface="Cambria Math" panose="02040503050406030204" pitchFamily="18" charset="0"/>
                                    </a:rPr>
                                    <m:t>𝜋</m:t>
                                  </m:r>
                                  <m:r>
                                    <a:rPr lang="ro-RO" i="1">
                                      <a:latin typeface="Cambria Math" panose="02040503050406030204" pitchFamily="18" charset="0"/>
                                    </a:rPr>
                                    <m:t>𝑥</m:t>
                                  </m:r>
                                </m:num>
                                <m:den>
                                  <m:r>
                                    <a:rPr lang="ro-RO" i="1">
                                      <a:latin typeface="Cambria Math" panose="02040503050406030204" pitchFamily="18" charset="0"/>
                                    </a:rPr>
                                    <m:t>𝑙</m:t>
                                  </m:r>
                                </m:den>
                              </m:f>
                            </m:e>
                          </m:d>
                        </m:e>
                      </m:func>
                      <m:r>
                        <a:rPr lang="ro-RO" i="0">
                          <a:latin typeface="Cambria Math" panose="02040503050406030204" pitchFamily="18" charset="0"/>
                        </a:rPr>
                        <m:t>;</m:t>
                      </m:r>
                    </m:oMath>
                  </m:oMathPara>
                </a14:m>
                <a:endParaRPr lang="ro-RO" dirty="0"/>
              </a:p>
            </p:txBody>
          </p:sp>
        </mc:Choice>
        <mc:Fallback xmlns="">
          <p:sp>
            <p:nvSpPr>
              <p:cNvPr id="17" name="CasetăText 16">
                <a:extLst>
                  <a:ext uri="{FF2B5EF4-FFF2-40B4-BE49-F238E27FC236}">
                    <a16:creationId xmlns:a16="http://schemas.microsoft.com/office/drawing/2014/main" id="{B7F2EF2F-0DA8-2B32-B168-3D0358137F64}"/>
                  </a:ext>
                </a:extLst>
              </p:cNvPr>
              <p:cNvSpPr txBox="1">
                <a:spLocks noRot="1" noChangeAspect="1" noMove="1" noResize="1" noEditPoints="1" noAdjustHandles="1" noChangeArrowheads="1" noChangeShapeType="1" noTextEdit="1"/>
              </p:cNvSpPr>
              <p:nvPr/>
            </p:nvSpPr>
            <p:spPr>
              <a:xfrm>
                <a:off x="-1143951" y="5433749"/>
                <a:ext cx="6153912" cy="654025"/>
              </a:xfrm>
              <a:prstGeom prst="rect">
                <a:avLst/>
              </a:prstGeom>
              <a:blipFill>
                <a:blip r:embed="rId7"/>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9" name="CasetăText 18">
                <a:extLst>
                  <a:ext uri="{FF2B5EF4-FFF2-40B4-BE49-F238E27FC236}">
                    <a16:creationId xmlns:a16="http://schemas.microsoft.com/office/drawing/2014/main" xmlns="" id="{1F57911C-13FA-761F-4D8A-76C281C5655E}"/>
                  </a:ext>
                </a:extLst>
              </p:cNvPr>
              <p:cNvSpPr txBox="1"/>
              <p:nvPr/>
            </p:nvSpPr>
            <p:spPr>
              <a:xfrm>
                <a:off x="1959486" y="5425403"/>
                <a:ext cx="6597396" cy="72032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a:rPr lang="ro-RO" i="0">
                              <a:latin typeface="Cambria Math" panose="02040503050406030204" pitchFamily="18" charset="0"/>
                            </a:rPr>
                            <m:t>1</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0">
                                  <a:latin typeface="Cambria Math" panose="02040503050406030204" pitchFamily="18" charset="0"/>
                                </a:rPr>
                                <m:t>4</m:t>
                              </m:r>
                              <m:r>
                                <a:rPr lang="ro-RO" i="1">
                                  <a:latin typeface="Cambria Math" panose="02040503050406030204" pitchFamily="18" charset="0"/>
                                </a:rPr>
                                <m:t>𝜋</m:t>
                              </m:r>
                            </m:e>
                            <m:sup>
                              <m:r>
                                <a:rPr lang="ro-RO" i="0">
                                  <a:latin typeface="Cambria Math" panose="02040503050406030204" pitchFamily="18" charset="0"/>
                                </a:rPr>
                                <m:t>2</m:t>
                              </m:r>
                            </m:sup>
                          </m:sSup>
                          <m:r>
                            <a:rPr lang="ro-RO" i="1">
                              <a:latin typeface="Cambria Math" panose="02040503050406030204" pitchFamily="18" charset="0"/>
                            </a:rPr>
                            <m:t>𝐸𝐼</m:t>
                          </m:r>
                        </m:num>
                        <m:den>
                          <m:sSup>
                            <m:sSupPr>
                              <m:ctrlPr>
                                <a:rPr lang="ro-RO" i="1">
                                  <a:solidFill>
                                    <a:srgbClr val="836967"/>
                                  </a:solidFill>
                                  <a:latin typeface="Cambria Math"/>
                                </a:rPr>
                              </m:ctrlPr>
                            </m:sSupPr>
                            <m:e>
                              <m:r>
                                <a:rPr lang="ro-RO" i="1">
                                  <a:latin typeface="Cambria Math" panose="02040503050406030204" pitchFamily="18" charset="0"/>
                                </a:rPr>
                                <m:t>𝑙</m:t>
                              </m:r>
                            </m:e>
                            <m:sup>
                              <m:r>
                                <a:rPr lang="ro-RO" i="0">
                                  <a:latin typeface="Cambria Math" panose="02040503050406030204" pitchFamily="18" charset="0"/>
                                </a:rPr>
                                <m:t>2</m:t>
                              </m:r>
                            </m:sup>
                          </m:sSup>
                        </m:den>
                      </m:f>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2</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func>
                        <m:funcPr>
                          <m:ctrlPr>
                            <a:rPr lang="ro-RO" i="1">
                              <a:latin typeface="Cambria Math"/>
                            </a:rPr>
                          </m:ctrlPr>
                        </m:funcPr>
                        <m:fName>
                          <m:r>
                            <m:rPr>
                              <m:sty m:val="p"/>
                            </m:rPr>
                            <a:rPr lang="ro-RO" i="0">
                              <a:latin typeface="Cambria Math" panose="02040503050406030204" pitchFamily="18" charset="0"/>
                            </a:rPr>
                            <m:t>sin</m:t>
                          </m:r>
                        </m:fName>
                        <m:e>
                          <m:d>
                            <m:dPr>
                              <m:ctrlPr>
                                <a:rPr lang="ro-RO" i="1">
                                  <a:solidFill>
                                    <a:srgbClr val="836967"/>
                                  </a:solidFill>
                                  <a:latin typeface="Cambria Math"/>
                                </a:rPr>
                              </m:ctrlPr>
                            </m:dPr>
                            <m:e>
                              <m:f>
                                <m:fPr>
                                  <m:ctrlPr>
                                    <a:rPr lang="ro-RO" i="1">
                                      <a:solidFill>
                                        <a:srgbClr val="836967"/>
                                      </a:solidFill>
                                      <a:latin typeface="Cambria Math"/>
                                    </a:rPr>
                                  </m:ctrlPr>
                                </m:fPr>
                                <m:num>
                                  <m:r>
                                    <a:rPr lang="ro-RO" i="0">
                                      <a:latin typeface="Cambria Math" panose="02040503050406030204" pitchFamily="18" charset="0"/>
                                    </a:rPr>
                                    <m:t>2</m:t>
                                  </m:r>
                                  <m:r>
                                    <a:rPr lang="ro-RO" i="1">
                                      <a:latin typeface="Cambria Math" panose="02040503050406030204" pitchFamily="18" charset="0"/>
                                    </a:rPr>
                                    <m:t>𝜋</m:t>
                                  </m:r>
                                  <m:r>
                                    <a:rPr lang="ro-RO" i="1">
                                      <a:latin typeface="Cambria Math" panose="02040503050406030204" pitchFamily="18" charset="0"/>
                                    </a:rPr>
                                    <m:t>𝑥</m:t>
                                  </m:r>
                                </m:num>
                                <m:den>
                                  <m:r>
                                    <a:rPr lang="ro-RO" i="1">
                                      <a:latin typeface="Cambria Math" panose="02040503050406030204" pitchFamily="18" charset="0"/>
                                    </a:rPr>
                                    <m:t>𝑙</m:t>
                                  </m:r>
                                </m:den>
                              </m:f>
                            </m:e>
                          </m:d>
                        </m:e>
                      </m:func>
                      <m:r>
                        <a:rPr lang="ro-RO" i="0">
                          <a:latin typeface="Cambria Math" panose="02040503050406030204" pitchFamily="18" charset="0"/>
                        </a:rPr>
                        <m:t>;</m:t>
                      </m:r>
                    </m:oMath>
                  </m:oMathPara>
                </a14:m>
                <a:endParaRPr lang="ro-RO" dirty="0"/>
              </a:p>
            </p:txBody>
          </p:sp>
        </mc:Choice>
        <mc:Fallback xmlns="">
          <p:sp>
            <p:nvSpPr>
              <p:cNvPr id="19" name="CasetăText 18">
                <a:extLst>
                  <a:ext uri="{FF2B5EF4-FFF2-40B4-BE49-F238E27FC236}">
                    <a16:creationId xmlns:a16="http://schemas.microsoft.com/office/drawing/2014/main" id="{1F57911C-13FA-761F-4D8A-76C281C5655E}"/>
                  </a:ext>
                </a:extLst>
              </p:cNvPr>
              <p:cNvSpPr txBox="1">
                <a:spLocks noRot="1" noChangeAspect="1" noMove="1" noResize="1" noEditPoints="1" noAdjustHandles="1" noChangeArrowheads="1" noChangeShapeType="1" noTextEdit="1"/>
              </p:cNvSpPr>
              <p:nvPr/>
            </p:nvSpPr>
            <p:spPr>
              <a:xfrm>
                <a:off x="1959486" y="5425403"/>
                <a:ext cx="6597396" cy="720325"/>
              </a:xfrm>
              <a:prstGeom prst="rect">
                <a:avLst/>
              </a:prstGeom>
              <a:blipFill>
                <a:blip r:embed="rId8"/>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21" name="CasetăText 20">
                <a:extLst>
                  <a:ext uri="{FF2B5EF4-FFF2-40B4-BE49-F238E27FC236}">
                    <a16:creationId xmlns:a16="http://schemas.microsoft.com/office/drawing/2014/main" xmlns="" id="{00E71B4F-6D7D-48A8-251B-CC249AE73406}"/>
                  </a:ext>
                </a:extLst>
              </p:cNvPr>
              <p:cNvSpPr txBox="1"/>
              <p:nvPr/>
            </p:nvSpPr>
            <p:spPr>
              <a:xfrm>
                <a:off x="5446397" y="5425402"/>
                <a:ext cx="6597396" cy="72032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a:rPr lang="ro-RO" i="0">
                              <a:latin typeface="Cambria Math" panose="02040503050406030204" pitchFamily="18" charset="0"/>
                            </a:rPr>
                            <m:t>3</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0">
                                  <a:latin typeface="Cambria Math" panose="02040503050406030204" pitchFamily="18" charset="0"/>
                                </a:rPr>
                                <m:t>9</m:t>
                              </m:r>
                              <m:r>
                                <a:rPr lang="ro-RO" i="1">
                                  <a:latin typeface="Cambria Math" panose="02040503050406030204" pitchFamily="18" charset="0"/>
                                </a:rPr>
                                <m:t>𝜋</m:t>
                              </m:r>
                            </m:e>
                            <m:sup>
                              <m:r>
                                <a:rPr lang="ro-RO" i="0">
                                  <a:latin typeface="Cambria Math" panose="02040503050406030204" pitchFamily="18" charset="0"/>
                                </a:rPr>
                                <m:t>2</m:t>
                              </m:r>
                            </m:sup>
                          </m:sSup>
                          <m:r>
                            <a:rPr lang="ro-RO" i="1">
                              <a:latin typeface="Cambria Math" panose="02040503050406030204" pitchFamily="18" charset="0"/>
                            </a:rPr>
                            <m:t>𝐸𝐼</m:t>
                          </m:r>
                        </m:num>
                        <m:den>
                          <m:sSup>
                            <m:sSupPr>
                              <m:ctrlPr>
                                <a:rPr lang="ro-RO" i="1">
                                  <a:solidFill>
                                    <a:srgbClr val="836967"/>
                                  </a:solidFill>
                                  <a:latin typeface="Cambria Math"/>
                                </a:rPr>
                              </m:ctrlPr>
                            </m:sSupPr>
                            <m:e>
                              <m:r>
                                <a:rPr lang="ro-RO" i="1">
                                  <a:latin typeface="Cambria Math" panose="02040503050406030204" pitchFamily="18" charset="0"/>
                                </a:rPr>
                                <m:t>𝑙</m:t>
                              </m:r>
                            </m:e>
                            <m:sup>
                              <m:r>
                                <a:rPr lang="ro-RO" i="0">
                                  <a:latin typeface="Cambria Math" panose="02040503050406030204" pitchFamily="18" charset="0"/>
                                </a:rPr>
                                <m:t>2</m:t>
                              </m:r>
                            </m:sup>
                          </m:sSup>
                        </m:den>
                      </m:f>
                      <m:r>
                        <a:rPr lang="ro-RO" i="0">
                          <a:latin typeface="Cambria Math" panose="02040503050406030204" pitchFamily="18" charset="0"/>
                        </a:rPr>
                        <m:t>; </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3</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func>
                        <m:funcPr>
                          <m:ctrlPr>
                            <a:rPr lang="ro-RO" i="1">
                              <a:latin typeface="Cambria Math"/>
                            </a:rPr>
                          </m:ctrlPr>
                        </m:funcPr>
                        <m:fName>
                          <m:r>
                            <m:rPr>
                              <m:sty m:val="p"/>
                            </m:rPr>
                            <a:rPr lang="ro-RO" i="0">
                              <a:latin typeface="Cambria Math" panose="02040503050406030204" pitchFamily="18" charset="0"/>
                            </a:rPr>
                            <m:t>sin</m:t>
                          </m:r>
                        </m:fName>
                        <m:e>
                          <m:d>
                            <m:dPr>
                              <m:ctrlPr>
                                <a:rPr lang="ro-RO" i="1">
                                  <a:solidFill>
                                    <a:srgbClr val="836967"/>
                                  </a:solidFill>
                                  <a:latin typeface="Cambria Math"/>
                                </a:rPr>
                              </m:ctrlPr>
                            </m:dPr>
                            <m:e>
                              <m:f>
                                <m:fPr>
                                  <m:ctrlPr>
                                    <a:rPr lang="ro-RO" i="1">
                                      <a:solidFill>
                                        <a:srgbClr val="836967"/>
                                      </a:solidFill>
                                      <a:latin typeface="Cambria Math"/>
                                    </a:rPr>
                                  </m:ctrlPr>
                                </m:fPr>
                                <m:num>
                                  <m:r>
                                    <a:rPr lang="ro-RO" i="0">
                                      <a:latin typeface="Cambria Math" panose="02040503050406030204" pitchFamily="18" charset="0"/>
                                    </a:rPr>
                                    <m:t>3</m:t>
                                  </m:r>
                                  <m:r>
                                    <a:rPr lang="ro-RO" i="1">
                                      <a:latin typeface="Cambria Math" panose="02040503050406030204" pitchFamily="18" charset="0"/>
                                    </a:rPr>
                                    <m:t>𝜋</m:t>
                                  </m:r>
                                  <m:r>
                                    <a:rPr lang="ro-RO" i="1">
                                      <a:latin typeface="Cambria Math" panose="02040503050406030204" pitchFamily="18" charset="0"/>
                                    </a:rPr>
                                    <m:t>𝑥</m:t>
                                  </m:r>
                                </m:num>
                                <m:den>
                                  <m:r>
                                    <a:rPr lang="ro-RO" i="1">
                                      <a:latin typeface="Cambria Math" panose="02040503050406030204" pitchFamily="18" charset="0"/>
                                    </a:rPr>
                                    <m:t>𝑙</m:t>
                                  </m:r>
                                </m:den>
                              </m:f>
                            </m:e>
                          </m:d>
                        </m:e>
                      </m:func>
                      <m:r>
                        <a:rPr lang="ro-RO" i="0">
                          <a:latin typeface="Cambria Math" panose="02040503050406030204" pitchFamily="18" charset="0"/>
                        </a:rPr>
                        <m:t>.</m:t>
                      </m:r>
                    </m:oMath>
                  </m:oMathPara>
                </a14:m>
                <a:endParaRPr lang="ro-RO" dirty="0"/>
              </a:p>
            </p:txBody>
          </p:sp>
        </mc:Choice>
        <mc:Fallback xmlns="">
          <p:sp>
            <p:nvSpPr>
              <p:cNvPr id="21" name="CasetăText 20">
                <a:extLst>
                  <a:ext uri="{FF2B5EF4-FFF2-40B4-BE49-F238E27FC236}">
                    <a16:creationId xmlns:a16="http://schemas.microsoft.com/office/drawing/2014/main" id="{00E71B4F-6D7D-48A8-251B-CC249AE73406}"/>
                  </a:ext>
                </a:extLst>
              </p:cNvPr>
              <p:cNvSpPr txBox="1">
                <a:spLocks noRot="1" noChangeAspect="1" noMove="1" noResize="1" noEditPoints="1" noAdjustHandles="1" noChangeArrowheads="1" noChangeShapeType="1" noTextEdit="1"/>
              </p:cNvSpPr>
              <p:nvPr/>
            </p:nvSpPr>
            <p:spPr>
              <a:xfrm>
                <a:off x="5446397" y="5425402"/>
                <a:ext cx="6597396" cy="720325"/>
              </a:xfrm>
              <a:prstGeom prst="rect">
                <a:avLst/>
              </a:prstGeom>
              <a:blipFill>
                <a:blip r:embed="rId9"/>
                <a:stretch>
                  <a:fillRect/>
                </a:stretch>
              </a:blipFill>
            </p:spPr>
            <p:txBody>
              <a:bodyPr/>
              <a:lstStyle/>
              <a:p>
                <a:r>
                  <a:rPr lang="ro-RO">
                    <a:noFill/>
                  </a:rPr>
                  <a:t> </a:t>
                </a:r>
              </a:p>
            </p:txBody>
          </p:sp>
        </mc:Fallback>
      </mc:AlternateContent>
      <p:sp>
        <p:nvSpPr>
          <p:cNvPr id="23" name="CasetăText 22">
            <a:extLst>
              <a:ext uri="{FF2B5EF4-FFF2-40B4-BE49-F238E27FC236}">
                <a16:creationId xmlns:a16="http://schemas.microsoft.com/office/drawing/2014/main" xmlns="" id="{E61560C0-E5DF-9D35-D972-EE979401F9BB}"/>
              </a:ext>
            </a:extLst>
          </p:cNvPr>
          <p:cNvSpPr txBox="1"/>
          <p:nvPr/>
        </p:nvSpPr>
        <p:spPr>
          <a:xfrm>
            <a:off x="148207" y="5120410"/>
            <a:ext cx="10632567" cy="369332"/>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cs typeface="Calibri" panose="020F0502020204030204" pitchFamily="34" charset="0"/>
              </a:rPr>
              <a:t>Soluțiile ecuației diferențiale a fibrei medii deformate au următoarele expresii:</a:t>
            </a:r>
            <a:endParaRPr lang="ro-RO" dirty="0"/>
          </a:p>
        </p:txBody>
      </p:sp>
      <mc:AlternateContent xmlns:mc="http://schemas.openxmlformats.org/markup-compatibility/2006" xmlns:a14="http://schemas.microsoft.com/office/drawing/2010/main">
        <mc:Choice Requires="a14">
          <p:sp>
            <p:nvSpPr>
              <p:cNvPr id="25" name="CasetăText 24">
                <a:extLst>
                  <a:ext uri="{FF2B5EF4-FFF2-40B4-BE49-F238E27FC236}">
                    <a16:creationId xmlns:a16="http://schemas.microsoft.com/office/drawing/2014/main" xmlns="" id="{8FC7465C-E13B-4CEB-7A8B-94012E85B90F}"/>
                  </a:ext>
                </a:extLst>
              </p:cNvPr>
              <p:cNvSpPr txBox="1"/>
              <p:nvPr/>
            </p:nvSpPr>
            <p:spPr>
              <a:xfrm>
                <a:off x="52958" y="6078145"/>
                <a:ext cx="11786616" cy="677108"/>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Din relațiile obținute se poate observa că </a:t>
                </a:r>
                <a14:m>
                  <m:oMath xmlns:m="http://schemas.openxmlformats.org/officeDocument/2006/math">
                    <m:sSub>
                      <m:sSubPr>
                        <m:ctrlPr>
                          <a:rPr lang="ro-RO" sz="20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20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e>
                      <m:sub>
                        <m:r>
                          <a:rPr lang="ro-RO" sz="20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𝑐𝑟</m:t>
                        </m:r>
                      </m:sub>
                    </m:sSub>
                  </m:oMath>
                </a14:m>
                <a:r>
                  <a:rPr lang="ro-R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crește, prin aplicarea unor constrângeri transversale barei, pentru modurile superioare de pierdere a stabilității. </a:t>
                </a:r>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Choice>
        <mc:Fallback xmlns="">
          <p:sp>
            <p:nvSpPr>
              <p:cNvPr id="25" name="CasetăText 24">
                <a:extLst>
                  <a:ext uri="{FF2B5EF4-FFF2-40B4-BE49-F238E27FC236}">
                    <a16:creationId xmlns:a16="http://schemas.microsoft.com/office/drawing/2014/main" id="{8FC7465C-E13B-4CEB-7A8B-94012E85B90F}"/>
                  </a:ext>
                </a:extLst>
              </p:cNvPr>
              <p:cNvSpPr txBox="1">
                <a:spLocks noRot="1" noChangeAspect="1" noMove="1" noResize="1" noEditPoints="1" noAdjustHandles="1" noChangeArrowheads="1" noChangeShapeType="1" noTextEdit="1"/>
              </p:cNvSpPr>
              <p:nvPr/>
            </p:nvSpPr>
            <p:spPr>
              <a:xfrm>
                <a:off x="52958" y="6078145"/>
                <a:ext cx="11786616" cy="677108"/>
              </a:xfrm>
              <a:prstGeom prst="rect">
                <a:avLst/>
              </a:prstGeom>
              <a:blipFill>
                <a:blip r:embed="rId10"/>
                <a:stretch>
                  <a:fillRect l="-466" r="-414" b="-13514"/>
                </a:stretch>
              </a:blipFill>
            </p:spPr>
            <p:txBody>
              <a:bodyPr/>
              <a:lstStyle/>
              <a:p>
                <a:r>
                  <a:rPr lang="ro-RO">
                    <a:noFill/>
                  </a:rPr>
                  <a:t> </a:t>
                </a:r>
              </a:p>
            </p:txBody>
          </p:sp>
        </mc:Fallback>
      </mc:AlternateContent>
    </p:spTree>
    <p:extLst>
      <p:ext uri="{BB962C8B-B14F-4D97-AF65-F5344CB8AC3E}">
        <p14:creationId xmlns:p14="http://schemas.microsoft.com/office/powerpoint/2010/main" val="13997910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CasetăText 1">
            <a:extLst>
              <a:ext uri="{FF2B5EF4-FFF2-40B4-BE49-F238E27FC236}">
                <a16:creationId xmlns:a16="http://schemas.microsoft.com/office/drawing/2014/main" xmlns="" id="{E56158E7-0ED7-9D12-8C53-4B1683138839}"/>
              </a:ext>
            </a:extLst>
          </p:cNvPr>
          <p:cNvSpPr txBox="1"/>
          <p:nvPr/>
        </p:nvSpPr>
        <p:spPr>
          <a:xfrm>
            <a:off x="152779" y="326025"/>
            <a:ext cx="8995410" cy="260328"/>
          </a:xfrm>
          <a:prstGeom prst="rect">
            <a:avLst/>
          </a:prstGeom>
          <a:noFill/>
        </p:spPr>
        <p:txBody>
          <a:bodyPr wrap="square">
            <a:spAutoFit/>
          </a:bodyPr>
          <a:lstStyle/>
          <a:p>
            <a:pPr algn="just">
              <a:lnSpc>
                <a:spcPts val="1200"/>
              </a:lnSpc>
              <a:spcBef>
                <a:spcPts val="800"/>
              </a:spcBef>
              <a:spcAft>
                <a:spcPts val="800"/>
              </a:spcAft>
            </a:pPr>
            <a:r>
              <a:rPr lang="ro-RO" b="1" kern="0" dirty="0">
                <a:solidFill>
                  <a:srgbClr val="000000"/>
                </a:solidFill>
                <a:latin typeface="Arial" panose="020B0604020202020204" pitchFamily="34" charset="0"/>
                <a:ea typeface="Cambria" panose="02040503050406030204" pitchFamily="18" charset="0"/>
              </a:rPr>
              <a:t>Cazul barei articulat-rezemată cu secțiune variabilă în trepte-(cazul C2)</a:t>
            </a:r>
          </a:p>
        </p:txBody>
      </p:sp>
      <p:pic>
        <p:nvPicPr>
          <p:cNvPr id="3" name="Imagine 2">
            <a:extLst>
              <a:ext uri="{FF2B5EF4-FFF2-40B4-BE49-F238E27FC236}">
                <a16:creationId xmlns:a16="http://schemas.microsoft.com/office/drawing/2014/main" xmlns="" id="{F74B61D7-B7CB-EC78-F62F-F839994A68A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8791"/>
          <a:stretch/>
        </p:blipFill>
        <p:spPr bwMode="auto">
          <a:xfrm>
            <a:off x="276879" y="681468"/>
            <a:ext cx="5322105" cy="2517267"/>
          </a:xfrm>
          <a:prstGeom prst="rect">
            <a:avLst/>
          </a:prstGeom>
          <a:ln>
            <a:noFill/>
          </a:ln>
          <a:extLst>
            <a:ext uri="{53640926-AAD7-44D8-BBD7-CCE9431645EC}">
              <a14:shadowObscured xmlns:a14="http://schemas.microsoft.com/office/drawing/2010/main"/>
            </a:ext>
          </a:extLst>
        </p:spPr>
      </p:pic>
      <p:sp>
        <p:nvSpPr>
          <p:cNvPr id="5" name="CasetăText 4">
            <a:extLst>
              <a:ext uri="{FF2B5EF4-FFF2-40B4-BE49-F238E27FC236}">
                <a16:creationId xmlns:a16="http://schemas.microsoft.com/office/drawing/2014/main" xmlns="" id="{9DB833F9-42B1-B1D8-537B-748BE45A1913}"/>
              </a:ext>
            </a:extLst>
          </p:cNvPr>
          <p:cNvSpPr txBox="1"/>
          <p:nvPr/>
        </p:nvSpPr>
        <p:spPr>
          <a:xfrm>
            <a:off x="5699118" y="778372"/>
            <a:ext cx="6353819" cy="646331"/>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Ecuațiile diferențiale ale fibrei medii deformate aproximative pe cele două intervale sunt:</a:t>
            </a:r>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 name="CasetăText 6">
                <a:extLst>
                  <a:ext uri="{FF2B5EF4-FFF2-40B4-BE49-F238E27FC236}">
                    <a16:creationId xmlns:a16="http://schemas.microsoft.com/office/drawing/2014/main" xmlns="" id="{F207B026-A50F-EB69-46D5-A640CE5AEA0E}"/>
                  </a:ext>
                </a:extLst>
              </p:cNvPr>
              <p:cNvSpPr txBox="1"/>
              <p:nvPr/>
            </p:nvSpPr>
            <p:spPr>
              <a:xfrm>
                <a:off x="4363974" y="1521481"/>
                <a:ext cx="609447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𝑀</m:t>
                          </m:r>
                        </m:e>
                        <m:sub>
                          <m:r>
                            <a:rPr lang="ro-RO" i="1">
                              <a:latin typeface="Cambria Math" panose="02040503050406030204" pitchFamily="18" charset="0"/>
                            </a:rPr>
                            <m:t>𝑡</m:t>
                          </m:r>
                          <m:r>
                            <a:rPr lang="ro-RO" i="0">
                              <a:latin typeface="Cambria Math" panose="02040503050406030204" pitchFamily="18" charset="0"/>
                            </a:rPr>
                            <m:t>1</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r>
                        <a:rPr lang="ro-RO" i="1">
                          <a:latin typeface="Cambria Math" panose="02040503050406030204" pitchFamily="18" charset="0"/>
                        </a:rPr>
                        <m:t>𝑃</m:t>
                      </m:r>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1</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oMath>
                  </m:oMathPara>
                </a14:m>
                <a:endParaRPr lang="ro-RO" dirty="0"/>
              </a:p>
            </p:txBody>
          </p:sp>
        </mc:Choice>
        <mc:Fallback xmlns="">
          <p:sp>
            <p:nvSpPr>
              <p:cNvPr id="7" name="CasetăText 6">
                <a:extLst>
                  <a:ext uri="{FF2B5EF4-FFF2-40B4-BE49-F238E27FC236}">
                    <a16:creationId xmlns:a16="http://schemas.microsoft.com/office/drawing/2014/main" id="{F207B026-A50F-EB69-46D5-A640CE5AEA0E}"/>
                  </a:ext>
                </a:extLst>
              </p:cNvPr>
              <p:cNvSpPr txBox="1">
                <a:spLocks noRot="1" noChangeAspect="1" noMove="1" noResize="1" noEditPoints="1" noAdjustHandles="1" noChangeArrowheads="1" noChangeShapeType="1" noTextEdit="1"/>
              </p:cNvSpPr>
              <p:nvPr/>
            </p:nvSpPr>
            <p:spPr>
              <a:xfrm>
                <a:off x="4363974" y="1521481"/>
                <a:ext cx="6094476" cy="369332"/>
              </a:xfrm>
              <a:prstGeom prst="rect">
                <a:avLst/>
              </a:prstGeom>
              <a:blipFill>
                <a:blip r:embed="rId3"/>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9" name="CasetăText 8">
                <a:extLst>
                  <a:ext uri="{FF2B5EF4-FFF2-40B4-BE49-F238E27FC236}">
                    <a16:creationId xmlns:a16="http://schemas.microsoft.com/office/drawing/2014/main" xmlns="" id="{35B73CFC-5495-5DAB-FD25-0654162887DC}"/>
                  </a:ext>
                </a:extLst>
              </p:cNvPr>
              <p:cNvSpPr txBox="1"/>
              <p:nvPr/>
            </p:nvSpPr>
            <p:spPr>
              <a:xfrm>
                <a:off x="6732270" y="1521481"/>
                <a:ext cx="609447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𝑀</m:t>
                          </m:r>
                        </m:e>
                        <m:sub>
                          <m:r>
                            <a:rPr lang="ro-RO" i="1">
                              <a:latin typeface="Cambria Math" panose="02040503050406030204" pitchFamily="18" charset="0"/>
                            </a:rPr>
                            <m:t>𝑡</m:t>
                          </m:r>
                          <m:r>
                            <a:rPr lang="ro-RO" i="0">
                              <a:latin typeface="Cambria Math" panose="02040503050406030204" pitchFamily="18" charset="0"/>
                            </a:rPr>
                            <m:t>2</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r>
                        <a:rPr lang="ro-RO" i="1">
                          <a:latin typeface="Cambria Math" panose="02040503050406030204" pitchFamily="18" charset="0"/>
                        </a:rPr>
                        <m:t>𝑃</m:t>
                      </m:r>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2</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oMath>
                  </m:oMathPara>
                </a14:m>
                <a:endParaRPr lang="ro-RO" dirty="0"/>
              </a:p>
            </p:txBody>
          </p:sp>
        </mc:Choice>
        <mc:Fallback xmlns="">
          <p:sp>
            <p:nvSpPr>
              <p:cNvPr id="9" name="CasetăText 8">
                <a:extLst>
                  <a:ext uri="{FF2B5EF4-FFF2-40B4-BE49-F238E27FC236}">
                    <a16:creationId xmlns:a16="http://schemas.microsoft.com/office/drawing/2014/main" id="{35B73CFC-5495-5DAB-FD25-0654162887DC}"/>
                  </a:ext>
                </a:extLst>
              </p:cNvPr>
              <p:cNvSpPr txBox="1">
                <a:spLocks noRot="1" noChangeAspect="1" noMove="1" noResize="1" noEditPoints="1" noAdjustHandles="1" noChangeArrowheads="1" noChangeShapeType="1" noTextEdit="1"/>
              </p:cNvSpPr>
              <p:nvPr/>
            </p:nvSpPr>
            <p:spPr>
              <a:xfrm>
                <a:off x="6732270" y="1521481"/>
                <a:ext cx="6094476" cy="369332"/>
              </a:xfrm>
              <a:prstGeom prst="rect">
                <a:avLst/>
              </a:prstGeom>
              <a:blipFill>
                <a:blip r:embed="rId4"/>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1" name="CasetăText 10">
                <a:extLst>
                  <a:ext uri="{FF2B5EF4-FFF2-40B4-BE49-F238E27FC236}">
                    <a16:creationId xmlns:a16="http://schemas.microsoft.com/office/drawing/2014/main" xmlns="" id="{0B39FC34-18D1-67AB-2F5F-26CE0BDCE9D6}"/>
                  </a:ext>
                </a:extLst>
              </p:cNvPr>
              <p:cNvSpPr txBox="1"/>
              <p:nvPr/>
            </p:nvSpPr>
            <p:spPr>
              <a:xfrm>
                <a:off x="5473829" y="2022610"/>
                <a:ext cx="6414516" cy="1364669"/>
              </a:xfrm>
              <a:prstGeom prst="rect">
                <a:avLst/>
              </a:prstGeom>
              <a:noFill/>
            </p:spPr>
            <p:txBody>
              <a:bodyPr wrap="square">
                <a:spAutoFit/>
              </a:bodyPr>
              <a:lstStyle/>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f>
                        <m:fPr>
                          <m:ctrlPr>
                            <a:rPr lang="ro-RO" sz="1800" i="1" smtClean="0">
                              <a:solidFill>
                                <a:srgbClr val="000000"/>
                              </a:solidFill>
                              <a:effectLst/>
                              <a:latin typeface="Cambria Math"/>
                              <a:ea typeface="Times New Roman" panose="02020603050405020304" pitchFamily="18" charset="0"/>
                              <a:cs typeface="Times New Roman" panose="02020603050405020304" pitchFamily="18" charset="0"/>
                            </a:rPr>
                          </m:ctrlPr>
                        </m:fPr>
                        <m:num>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e>
                            <m:sup>
                              <m:r>
                                <a:rPr lang="ro-RO"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𝑣</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num>
                        <m:den>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sup>
                              <m:r>
                                <a:rPr lang="ro-RO"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𝑀</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𝑡</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d>
                        </m:num>
                        <m:den>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𝐸𝐼</m:t>
                          </m:r>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e>
                            <m:sup>
                              <m:r>
                                <a:rPr lang="ro-RO"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𝑣</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num>
                        <m:den>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sup>
                              <m:r>
                                <a:rPr lang="ro-RO"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den>
                      </m:f>
                      <m:r>
                        <a:rPr lang="ro-RO"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𝑣</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num>
                        <m:den>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𝐸𝐼</m:t>
                          </m:r>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num>
                        <m:den>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𝐸𝐼</m:t>
                          </m:r>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𝑘</m:t>
                              </m:r>
                              <m:rad>
                                <m:radPr>
                                  <m:degHide m:val="on"/>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radPr>
                                <m:deg/>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𝑘</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𝑟</m:t>
                                      </m:r>
                                    </m:sub>
                                  </m:sSub>
                                </m:e>
                              </m:rad>
                            </m:e>
                          </m:d>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 ;</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f>
                        <m:fPr>
                          <m:ctrlPr>
                            <a:rPr lang="ro-RO" i="1">
                              <a:effectLst/>
                              <a:latin typeface="Cambria Math"/>
                            </a:rPr>
                          </m:ctrlPr>
                        </m:fPr>
                        <m:num>
                          <m:sSup>
                            <m:sSupPr>
                              <m:ctrlPr>
                                <a:rPr lang="ro-RO" i="1">
                                  <a:effectLst/>
                                  <a:latin typeface="Cambria Math"/>
                                </a:rPr>
                              </m:ctrlPr>
                            </m:sSupPr>
                            <m:e>
                              <m:r>
                                <a:rPr lang="ro-RO" sz="1800" i="1">
                                  <a:effectLst/>
                                  <a:latin typeface="Cambria Math" panose="02040503050406030204" pitchFamily="18" charset="0"/>
                                  <a:ea typeface="Calibri" panose="020F0502020204030204" pitchFamily="34" charset="0"/>
                                  <a:cs typeface="Calibri" panose="020F0502020204030204" pitchFamily="34" charset="0"/>
                                </a:rPr>
                                <m:t>𝑑</m:t>
                              </m:r>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𝑣</m:t>
                              </m:r>
                            </m:e>
                            <m:sub>
                              <m:r>
                                <a:rPr lang="ro-RO" sz="1800">
                                  <a:effectLst/>
                                  <a:latin typeface="Cambria Math" panose="02040503050406030204" pitchFamily="18" charset="0"/>
                                  <a:ea typeface="Calibri" panose="020F0502020204030204" pitchFamily="34" charset="0"/>
                                  <a:cs typeface="Calibri" panose="020F0502020204030204" pitchFamily="34" charset="0"/>
                                </a:rPr>
                                <m:t>2</m:t>
                              </m:r>
                            </m:sub>
                          </m:sSub>
                        </m:num>
                        <m:den>
                          <m:r>
                            <a:rPr lang="ro-RO" sz="1800" i="1">
                              <a:effectLst/>
                              <a:latin typeface="Cambria Math" panose="02040503050406030204" pitchFamily="18" charset="0"/>
                              <a:ea typeface="Calibri" panose="020F0502020204030204" pitchFamily="34" charset="0"/>
                              <a:cs typeface="Calibri" panose="020F0502020204030204" pitchFamily="34" charset="0"/>
                            </a:rPr>
                            <m:t>𝑑</m:t>
                          </m:r>
                          <m:sSup>
                            <m:sSupPr>
                              <m:ctrlPr>
                                <a:rPr lang="ro-RO" i="1">
                                  <a:effectLst/>
                                  <a:latin typeface="Cambria Math"/>
                                </a:rPr>
                              </m:ctrlPr>
                            </m:sSup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den>
                      </m:f>
                      <m:r>
                        <a:rPr lang="ro-RO" sz="1800">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𝑀</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𝑡</m:t>
                              </m:r>
                              <m:r>
                                <a:rPr lang="ro-RO" sz="1800" i="1">
                                  <a:effectLst/>
                                  <a:latin typeface="Cambria Math" panose="02040503050406030204" pitchFamily="18" charset="0"/>
                                  <a:ea typeface="Calibri" panose="020F0502020204030204" pitchFamily="34" charset="0"/>
                                  <a:cs typeface="Calibri" panose="020F0502020204030204" pitchFamily="34" charset="0"/>
                                </a:rPr>
                                <m:t>2</m:t>
                              </m:r>
                            </m:sub>
                          </m:sSub>
                          <m:d>
                            <m:dPr>
                              <m:ctrlPr>
                                <a:rPr lang="ro-RO" i="1">
                                  <a:effectLst/>
                                  <a:latin typeface="Cambria Math"/>
                                </a:rPr>
                              </m:ctrlPr>
                            </m:d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d>
                        </m:num>
                        <m:den>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𝑘</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𝑟</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𝐸𝐼</m:t>
                          </m:r>
                        </m:den>
                      </m:f>
                      <m:r>
                        <a:rPr lang="ro-RO" sz="1800">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sSup>
                            <m:sSupPr>
                              <m:ctrlPr>
                                <a:rPr lang="ro-RO" i="1">
                                  <a:effectLst/>
                                  <a:latin typeface="Cambria Math"/>
                                </a:rPr>
                              </m:ctrlPr>
                            </m:sSupPr>
                            <m:e>
                              <m:r>
                                <a:rPr lang="ro-RO" sz="1800" i="1">
                                  <a:effectLst/>
                                  <a:latin typeface="Cambria Math" panose="02040503050406030204" pitchFamily="18" charset="0"/>
                                  <a:ea typeface="Calibri" panose="020F0502020204030204" pitchFamily="34" charset="0"/>
                                  <a:cs typeface="Calibri" panose="020F0502020204030204" pitchFamily="34" charset="0"/>
                                </a:rPr>
                                <m:t>𝑑</m:t>
                              </m:r>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𝑣</m:t>
                              </m:r>
                            </m:e>
                            <m:sub>
                              <m:r>
                                <a:rPr lang="ro-RO" sz="1800">
                                  <a:effectLst/>
                                  <a:latin typeface="Cambria Math" panose="02040503050406030204" pitchFamily="18" charset="0"/>
                                  <a:ea typeface="Calibri" panose="020F0502020204030204" pitchFamily="34" charset="0"/>
                                  <a:cs typeface="Calibri" panose="020F0502020204030204" pitchFamily="34" charset="0"/>
                                </a:rPr>
                                <m:t>2</m:t>
                              </m:r>
                            </m:sub>
                          </m:sSub>
                        </m:num>
                        <m:den>
                          <m:r>
                            <a:rPr lang="ro-RO" sz="1800" i="1">
                              <a:effectLst/>
                              <a:latin typeface="Cambria Math" panose="02040503050406030204" pitchFamily="18" charset="0"/>
                              <a:ea typeface="Calibri" panose="020F0502020204030204" pitchFamily="34" charset="0"/>
                              <a:cs typeface="Calibri" panose="020F0502020204030204" pitchFamily="34" charset="0"/>
                            </a:rPr>
                            <m:t>𝑑</m:t>
                          </m:r>
                          <m:sSup>
                            <m:sSupPr>
                              <m:ctrlPr>
                                <a:rPr lang="ro-RO" i="1">
                                  <a:effectLst/>
                                  <a:latin typeface="Cambria Math"/>
                                </a:rPr>
                              </m:ctrlPr>
                            </m:sSup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den>
                      </m:f>
                      <m:r>
                        <a:rPr lang="ro-RO" sz="1800">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r>
                            <a:rPr lang="ro-RO" sz="1800" i="1">
                              <a:effectLst/>
                              <a:latin typeface="Cambria Math" panose="02040503050406030204" pitchFamily="18" charset="0"/>
                              <a:ea typeface="Calibri" panose="020F0502020204030204" pitchFamily="34" charset="0"/>
                              <a:cs typeface="Calibri" panose="020F0502020204030204" pitchFamily="34" charset="0"/>
                            </a:rPr>
                            <m:t>𝑃</m:t>
                          </m:r>
                          <m:r>
                            <a:rPr lang="ro-RO" sz="1800">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𝑣</m:t>
                              </m:r>
                            </m:e>
                            <m:sub>
                              <m:r>
                                <a:rPr lang="ro-RO" sz="1800">
                                  <a:effectLst/>
                                  <a:latin typeface="Cambria Math" panose="02040503050406030204" pitchFamily="18" charset="0"/>
                                  <a:ea typeface="Calibri" panose="020F0502020204030204" pitchFamily="34" charset="0"/>
                                  <a:cs typeface="Calibri" panose="020F0502020204030204" pitchFamily="34" charset="0"/>
                                </a:rPr>
                                <m:t>2</m:t>
                              </m:r>
                            </m:sub>
                          </m:sSub>
                        </m:num>
                        <m:den>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𝑘</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𝑟</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𝐸𝐼</m:t>
                          </m:r>
                        </m:den>
                      </m:f>
                      <m:r>
                        <a:rPr lang="ro-RO" sz="1800">
                          <a:effectLst/>
                          <a:latin typeface="Cambria Math" panose="02040503050406030204" pitchFamily="18" charset="0"/>
                          <a:ea typeface="Calibri" panose="020F0502020204030204" pitchFamily="34" charset="0"/>
                          <a:cs typeface="Calibri" panose="020F0502020204030204" pitchFamily="34" charset="0"/>
                        </a:rPr>
                        <m:t>=0;</m:t>
                      </m:r>
                      <m:f>
                        <m:fPr>
                          <m:ctrlPr>
                            <a:rPr lang="ro-RO" i="1">
                              <a:effectLst/>
                              <a:latin typeface="Cambria Math"/>
                            </a:rPr>
                          </m:ctrlPr>
                        </m:fPr>
                        <m:num>
                          <m:r>
                            <a:rPr lang="ro-RO" sz="1800" i="1">
                              <a:effectLst/>
                              <a:latin typeface="Cambria Math" panose="02040503050406030204" pitchFamily="18" charset="0"/>
                              <a:ea typeface="Calibri" panose="020F0502020204030204" pitchFamily="34" charset="0"/>
                              <a:cs typeface="Calibri" panose="020F0502020204030204" pitchFamily="34" charset="0"/>
                            </a:rPr>
                            <m:t>𝑃</m:t>
                          </m:r>
                        </m:num>
                        <m:den>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𝑘</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𝑟</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𝐸𝐼</m:t>
                          </m:r>
                        </m:den>
                      </m:f>
                      <m:r>
                        <a:rPr lang="ro-RO" sz="1800">
                          <a:effectLst/>
                          <a:latin typeface="Cambria Math" panose="02040503050406030204" pitchFamily="18" charset="0"/>
                          <a:ea typeface="Calibri" panose="020F0502020204030204" pitchFamily="34" charset="0"/>
                          <a:cs typeface="Calibri" panose="020F0502020204030204" pitchFamily="34" charset="0"/>
                        </a:rPr>
                        <m:t>=</m:t>
                      </m:r>
                      <m:sSup>
                        <m:sSupPr>
                          <m:ctrlPr>
                            <a:rPr lang="ro-RO" i="1">
                              <a:effectLst/>
                              <a:latin typeface="Cambria Math"/>
                            </a:rPr>
                          </m:ctrlPr>
                        </m:sSupPr>
                        <m:e>
                          <m:r>
                            <a:rPr lang="ro-RO" sz="1800" i="1">
                              <a:effectLst/>
                              <a:latin typeface="Cambria Math" panose="02040503050406030204" pitchFamily="18" charset="0"/>
                              <a:ea typeface="Calibri" panose="020F0502020204030204" pitchFamily="34" charset="0"/>
                              <a:cs typeface="Calibri" panose="020F0502020204030204" pitchFamily="34" charset="0"/>
                            </a:rPr>
                            <m:t>𝑘</m:t>
                          </m:r>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r>
                        <a:rPr lang="ro-RO" sz="1800" i="1">
                          <a:effectLst/>
                          <a:latin typeface="Cambria Math" panose="02040503050406030204" pitchFamily="18" charset="0"/>
                          <a:ea typeface="Calibri" panose="020F0502020204030204" pitchFamily="34" charset="0"/>
                          <a:cs typeface="Calibri" panose="020F0502020204030204" pitchFamily="34" charset="0"/>
                        </a:rPr>
                        <m:t>.</m:t>
                      </m:r>
                    </m:oMath>
                  </m:oMathPara>
                </a14:m>
                <a:endParaRPr lang="ro-RO" dirty="0"/>
              </a:p>
            </p:txBody>
          </p:sp>
        </mc:Choice>
        <mc:Fallback xmlns="">
          <p:sp>
            <p:nvSpPr>
              <p:cNvPr id="11" name="CasetăText 10">
                <a:extLst>
                  <a:ext uri="{FF2B5EF4-FFF2-40B4-BE49-F238E27FC236}">
                    <a16:creationId xmlns:a16="http://schemas.microsoft.com/office/drawing/2014/main" id="{0B39FC34-18D1-67AB-2F5F-26CE0BDCE9D6}"/>
                  </a:ext>
                </a:extLst>
              </p:cNvPr>
              <p:cNvSpPr txBox="1">
                <a:spLocks noRot="1" noChangeAspect="1" noMove="1" noResize="1" noEditPoints="1" noAdjustHandles="1" noChangeArrowheads="1" noChangeShapeType="1" noTextEdit="1"/>
              </p:cNvSpPr>
              <p:nvPr/>
            </p:nvSpPr>
            <p:spPr>
              <a:xfrm>
                <a:off x="5473829" y="2022610"/>
                <a:ext cx="6414516" cy="1364669"/>
              </a:xfrm>
              <a:prstGeom prst="rect">
                <a:avLst/>
              </a:prstGeom>
              <a:blipFill>
                <a:blip r:embed="rId5"/>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3" name="CasetăText 12">
                <a:extLst>
                  <a:ext uri="{FF2B5EF4-FFF2-40B4-BE49-F238E27FC236}">
                    <a16:creationId xmlns:a16="http://schemas.microsoft.com/office/drawing/2014/main" xmlns="" id="{22570603-7C2C-191D-D210-BAAEE20C3B3D}"/>
                  </a:ext>
                </a:extLst>
              </p:cNvPr>
              <p:cNvSpPr txBox="1"/>
              <p:nvPr/>
            </p:nvSpPr>
            <p:spPr>
              <a:xfrm>
                <a:off x="152779" y="3470722"/>
                <a:ext cx="6915533"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Forța critica de pierdere a stabilității pentru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𝑘</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𝑟</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oMath>
                </a14:m>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și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𝑘</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𝑙</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oMath>
                </a14:m>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p>
            </p:txBody>
          </p:sp>
        </mc:Choice>
        <mc:Fallback xmlns="">
          <p:sp>
            <p:nvSpPr>
              <p:cNvPr id="13" name="CasetăText 12">
                <a:extLst>
                  <a:ext uri="{FF2B5EF4-FFF2-40B4-BE49-F238E27FC236}">
                    <a16:creationId xmlns:a16="http://schemas.microsoft.com/office/drawing/2014/main" id="{22570603-7C2C-191D-D210-BAAEE20C3B3D}"/>
                  </a:ext>
                </a:extLst>
              </p:cNvPr>
              <p:cNvSpPr txBox="1">
                <a:spLocks noRot="1" noChangeAspect="1" noMove="1" noResize="1" noEditPoints="1" noAdjustHandles="1" noChangeArrowheads="1" noChangeShapeType="1" noTextEdit="1"/>
              </p:cNvSpPr>
              <p:nvPr/>
            </p:nvSpPr>
            <p:spPr>
              <a:xfrm>
                <a:off x="152779" y="3470722"/>
                <a:ext cx="6915533" cy="369332"/>
              </a:xfrm>
              <a:prstGeom prst="rect">
                <a:avLst/>
              </a:prstGeom>
              <a:blipFill>
                <a:blip r:embed="rId6"/>
                <a:stretch>
                  <a:fillRect t="-8197" b="-24590"/>
                </a:stretch>
              </a:blipFill>
            </p:spPr>
            <p:txBody>
              <a:bodyPr/>
              <a:lstStyle/>
              <a:p>
                <a:r>
                  <a:rPr lang="ro-RO">
                    <a:noFill/>
                  </a:rPr>
                  <a:t> </a:t>
                </a:r>
              </a:p>
            </p:txBody>
          </p:sp>
        </mc:Fallback>
      </mc:AlternateContent>
      <p:sp>
        <p:nvSpPr>
          <p:cNvPr id="15" name="CasetăText 14">
            <a:extLst>
              <a:ext uri="{FF2B5EF4-FFF2-40B4-BE49-F238E27FC236}">
                <a16:creationId xmlns:a16="http://schemas.microsoft.com/office/drawing/2014/main" xmlns="" id="{C894B179-ED09-2D8C-7C9B-3E8A9B16E331}"/>
              </a:ext>
            </a:extLst>
          </p:cNvPr>
          <p:cNvSpPr txBox="1"/>
          <p:nvPr/>
        </p:nvSpPr>
        <p:spPr>
          <a:xfrm>
            <a:off x="152779" y="3776186"/>
            <a:ext cx="6579491" cy="646331"/>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Forța critica de pierdere a stabilității pentru bara cu secțiune in trepte devine:</a:t>
            </a:r>
          </a:p>
        </p:txBody>
      </p:sp>
      <mc:AlternateContent xmlns:mc="http://schemas.openxmlformats.org/markup-compatibility/2006" xmlns:a14="http://schemas.microsoft.com/office/drawing/2010/main">
        <mc:Choice Requires="a14">
          <p:sp>
            <p:nvSpPr>
              <p:cNvPr id="17" name="CasetăText 16">
                <a:extLst>
                  <a:ext uri="{FF2B5EF4-FFF2-40B4-BE49-F238E27FC236}">
                    <a16:creationId xmlns:a16="http://schemas.microsoft.com/office/drawing/2014/main" xmlns="" id="{7411AB73-EE27-0CD5-3FDA-1D67AFCE74CA}"/>
                  </a:ext>
                </a:extLst>
              </p:cNvPr>
              <p:cNvSpPr txBox="1"/>
              <p:nvPr/>
            </p:nvSpPr>
            <p:spPr>
              <a:xfrm>
                <a:off x="371284" y="4408870"/>
                <a:ext cx="6414516" cy="69493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m:rPr>
                              <m:lit/>
                            </m:rPr>
                            <a:rPr lang="ro-RO" i="0">
                              <a:latin typeface="Cambria Math" panose="02040503050406030204" pitchFamily="18" charset="0"/>
                            </a:rPr>
                            <m:t>_</m:t>
                          </m:r>
                          <m:r>
                            <a:rPr lang="ro-RO" i="1">
                              <a:latin typeface="Cambria Math" panose="02040503050406030204" pitchFamily="18" charset="0"/>
                            </a:rPr>
                            <m:t>𝑏𝑎𝑟𝑎</m:t>
                          </m:r>
                          <m:r>
                            <m:rPr>
                              <m:lit/>
                            </m:rPr>
                            <a:rPr lang="ro-RO" i="0">
                              <a:latin typeface="Cambria Math" panose="02040503050406030204" pitchFamily="18" charset="0"/>
                            </a:rPr>
                            <m:t>_</m:t>
                          </m:r>
                          <m:r>
                            <a:rPr lang="ro-RO" i="1">
                              <a:latin typeface="Cambria Math" panose="02040503050406030204" pitchFamily="18" charset="0"/>
                            </a:rPr>
                            <m:t>𝑠𝑒𝑐𝑡</m:t>
                          </m:r>
                          <m:r>
                            <m:rPr>
                              <m:lit/>
                            </m:rPr>
                            <a:rPr lang="ro-RO" i="0">
                              <a:latin typeface="Cambria Math" panose="02040503050406030204" pitchFamily="18" charset="0"/>
                            </a:rPr>
                            <m:t>_</m:t>
                          </m:r>
                          <m:r>
                            <a:rPr lang="ro-RO" i="1">
                              <a:latin typeface="Cambria Math" panose="02040503050406030204" pitchFamily="18" charset="0"/>
                            </a:rPr>
                            <m:t>𝑣𝑎𝑟</m:t>
                          </m:r>
                          <m:r>
                            <m:rPr>
                              <m:lit/>
                            </m:rPr>
                            <a:rPr lang="ro-RO" i="0">
                              <a:latin typeface="Cambria Math" panose="02040503050406030204" pitchFamily="18" charset="0"/>
                            </a:rPr>
                            <m:t>_</m:t>
                          </m:r>
                          <m:r>
                            <a:rPr lang="ro-RO" i="1">
                              <a:latin typeface="Cambria Math" panose="02040503050406030204" pitchFamily="18" charset="0"/>
                            </a:rPr>
                            <m:t>𝑡𝑟𝑒𝑝𝑡𝑒</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𝜋</m:t>
                              </m:r>
                            </m:e>
                            <m:sup>
                              <m:r>
                                <a:rPr lang="ro-RO" i="0">
                                  <a:latin typeface="Cambria Math" panose="02040503050406030204" pitchFamily="18" charset="0"/>
                                </a:rPr>
                                <m:t>2</m:t>
                              </m:r>
                            </m:sup>
                          </m:sSup>
                          <m:r>
                            <a:rPr lang="ro-RO" i="0">
                              <a:latin typeface="Cambria Math" panose="02040503050406030204" pitchFamily="18" charset="0"/>
                            </a:rPr>
                            <m:t>∙</m:t>
                          </m:r>
                          <m:r>
                            <a:rPr lang="ro-RO" i="1">
                              <a:latin typeface="Cambria Math" panose="02040503050406030204" pitchFamily="18" charset="0"/>
                            </a:rPr>
                            <m:t>𝐸𝐼</m:t>
                          </m:r>
                        </m:num>
                        <m:den>
                          <m:sSup>
                            <m:sSupPr>
                              <m:ctrlPr>
                                <a:rPr lang="ro-RO" i="1">
                                  <a:solidFill>
                                    <a:srgbClr val="836967"/>
                                  </a:solidFill>
                                  <a:latin typeface="Cambria Math"/>
                                </a:rPr>
                              </m:ctrlPr>
                            </m:sSupPr>
                            <m:e>
                              <m:d>
                                <m:dPr>
                                  <m:ctrlPr>
                                    <a:rPr lang="ro-RO" i="1">
                                      <a:latin typeface="Cambria Math"/>
                                    </a:rPr>
                                  </m:ctrlPr>
                                </m:dPr>
                                <m:e>
                                  <m:r>
                                    <a:rPr lang="ro-RO" i="0">
                                      <a:latin typeface="Cambria Math" panose="02040503050406030204" pitchFamily="18" charset="0"/>
                                    </a:rPr>
                                    <m:t>0,6376∙</m:t>
                                  </m:r>
                                  <m:sSub>
                                    <m:sSubPr>
                                      <m:ctrlPr>
                                        <a:rPr lang="ro-RO" i="1">
                                          <a:solidFill>
                                            <a:srgbClr val="836967"/>
                                          </a:solidFill>
                                          <a:latin typeface="Cambria Math"/>
                                        </a:rPr>
                                      </m:ctrlPr>
                                    </m:sSubPr>
                                    <m:e>
                                      <m:r>
                                        <a:rPr lang="ro-RO" i="1">
                                          <a:latin typeface="Cambria Math" panose="02040503050406030204" pitchFamily="18" charset="0"/>
                                        </a:rPr>
                                        <m:t>𝑙</m:t>
                                      </m:r>
                                    </m:e>
                                    <m:sub>
                                      <m:r>
                                        <a:rPr lang="ro-RO" i="1">
                                          <a:latin typeface="Cambria Math" panose="02040503050406030204" pitchFamily="18" charset="0"/>
                                        </a:rPr>
                                        <m:t>𝑏</m:t>
                                      </m:r>
                                    </m:sub>
                                  </m:sSub>
                                </m:e>
                              </m:d>
                            </m:e>
                            <m:sup>
                              <m:r>
                                <a:rPr lang="ro-RO" i="0">
                                  <a:latin typeface="Cambria Math" panose="02040503050406030204" pitchFamily="18" charset="0"/>
                                </a:rPr>
                                <m:t>2</m:t>
                              </m:r>
                            </m:sup>
                          </m:sSup>
                        </m:den>
                      </m:f>
                      <m:r>
                        <a:rPr lang="ro-RO" i="0">
                          <a:latin typeface="Cambria Math" panose="02040503050406030204" pitchFamily="18" charset="0"/>
                        </a:rPr>
                        <m:t>.</m:t>
                      </m:r>
                    </m:oMath>
                  </m:oMathPara>
                </a14:m>
                <a:endParaRPr lang="ro-RO" dirty="0"/>
              </a:p>
            </p:txBody>
          </p:sp>
        </mc:Choice>
        <mc:Fallback xmlns="">
          <p:sp>
            <p:nvSpPr>
              <p:cNvPr id="17" name="CasetăText 16">
                <a:extLst>
                  <a:ext uri="{FF2B5EF4-FFF2-40B4-BE49-F238E27FC236}">
                    <a16:creationId xmlns:a16="http://schemas.microsoft.com/office/drawing/2014/main" id="{7411AB73-EE27-0CD5-3FDA-1D67AFCE74CA}"/>
                  </a:ext>
                </a:extLst>
              </p:cNvPr>
              <p:cNvSpPr txBox="1">
                <a:spLocks noRot="1" noChangeAspect="1" noMove="1" noResize="1" noEditPoints="1" noAdjustHandles="1" noChangeArrowheads="1" noChangeShapeType="1" noTextEdit="1"/>
              </p:cNvSpPr>
              <p:nvPr/>
            </p:nvSpPr>
            <p:spPr>
              <a:xfrm>
                <a:off x="371284" y="4408870"/>
                <a:ext cx="6414516" cy="694934"/>
              </a:xfrm>
              <a:prstGeom prst="rect">
                <a:avLst/>
              </a:prstGeom>
              <a:blipFill>
                <a:blip r:embed="rId7"/>
                <a:stretch>
                  <a:fillRect/>
                </a:stretch>
              </a:blipFill>
            </p:spPr>
            <p:txBody>
              <a:bodyPr/>
              <a:lstStyle/>
              <a:p>
                <a:r>
                  <a:rPr lang="ro-RO">
                    <a:noFill/>
                  </a:rPr>
                  <a:t> </a:t>
                </a:r>
              </a:p>
            </p:txBody>
          </p:sp>
        </mc:Fallback>
      </mc:AlternateContent>
      <p:graphicFrame>
        <p:nvGraphicFramePr>
          <p:cNvPr id="18" name="Diagramă 17">
            <a:extLst>
              <a:ext uri="{FF2B5EF4-FFF2-40B4-BE49-F238E27FC236}">
                <a16:creationId xmlns:a16="http://schemas.microsoft.com/office/drawing/2014/main" xmlns="" id="{5BCBB79C-BBE2-47A5-A0AF-C4B530938579}"/>
              </a:ext>
            </a:extLst>
          </p:cNvPr>
          <p:cNvGraphicFramePr/>
          <p:nvPr>
            <p:extLst>
              <p:ext uri="{D42A27DB-BD31-4B8C-83A1-F6EECF244321}">
                <p14:modId xmlns:p14="http://schemas.microsoft.com/office/powerpoint/2010/main" val="3621147370"/>
              </p:ext>
            </p:extLst>
          </p:nvPr>
        </p:nvGraphicFramePr>
        <p:xfrm>
          <a:off x="6567296" y="3526856"/>
          <a:ext cx="5460206" cy="2915016"/>
        </p:xfrm>
        <a:graphic>
          <a:graphicData uri="http://schemas.openxmlformats.org/drawingml/2006/chart">
            <c:chart xmlns:c="http://schemas.openxmlformats.org/drawingml/2006/chart" xmlns:r="http://schemas.openxmlformats.org/officeDocument/2006/relationships" r:id="rId8"/>
          </a:graphicData>
        </a:graphic>
      </p:graphicFrame>
      <p:sp>
        <p:nvSpPr>
          <p:cNvPr id="20" name="CasetăText 19">
            <a:extLst>
              <a:ext uri="{FF2B5EF4-FFF2-40B4-BE49-F238E27FC236}">
                <a16:creationId xmlns:a16="http://schemas.microsoft.com/office/drawing/2014/main" xmlns="" id="{95BD77E8-F982-15FC-CCBD-9922F88C943F}"/>
              </a:ext>
            </a:extLst>
          </p:cNvPr>
          <p:cNvSpPr txBox="1"/>
          <p:nvPr/>
        </p:nvSpPr>
        <p:spPr>
          <a:xfrm>
            <a:off x="152779" y="5112581"/>
            <a:ext cx="6414516" cy="646331"/>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Forța critica de pierdere a stabilității  bara cu secțiune constanta este:</a:t>
            </a:r>
          </a:p>
        </p:txBody>
      </p:sp>
      <mc:AlternateContent xmlns:mc="http://schemas.openxmlformats.org/markup-compatibility/2006" xmlns:a14="http://schemas.microsoft.com/office/drawing/2010/main">
        <mc:Choice Requires="a14">
          <p:sp>
            <p:nvSpPr>
              <p:cNvPr id="22" name="CasetăText 21">
                <a:extLst>
                  <a:ext uri="{FF2B5EF4-FFF2-40B4-BE49-F238E27FC236}">
                    <a16:creationId xmlns:a16="http://schemas.microsoft.com/office/drawing/2014/main" xmlns="" id="{EB5FA1DF-3FEE-65F8-8769-AF7DF35D94FA}"/>
                  </a:ext>
                </a:extLst>
              </p:cNvPr>
              <p:cNvSpPr txBox="1"/>
              <p:nvPr/>
            </p:nvSpPr>
            <p:spPr>
              <a:xfrm>
                <a:off x="276879" y="5980181"/>
                <a:ext cx="6414516" cy="69493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m:rPr>
                              <m:lit/>
                            </m:rPr>
                            <a:rPr lang="ro-RO" i="0">
                              <a:latin typeface="Cambria Math" panose="02040503050406030204" pitchFamily="18" charset="0"/>
                            </a:rPr>
                            <m:t>_</m:t>
                          </m:r>
                          <m:r>
                            <a:rPr lang="ro-RO" i="1">
                              <a:latin typeface="Cambria Math" panose="02040503050406030204" pitchFamily="18" charset="0"/>
                            </a:rPr>
                            <m:t>𝑠𝑒𝑐𝑡</m:t>
                          </m:r>
                          <m:r>
                            <m:rPr>
                              <m:lit/>
                            </m:rPr>
                            <a:rPr lang="ro-RO" i="0">
                              <a:latin typeface="Cambria Math" panose="02040503050406030204" pitchFamily="18" charset="0"/>
                            </a:rPr>
                            <m:t>_</m:t>
                          </m:r>
                          <m:r>
                            <a:rPr lang="ro-RO" i="1">
                              <a:latin typeface="Cambria Math" panose="02040503050406030204" pitchFamily="18" charset="0"/>
                            </a:rPr>
                            <m:t>𝑐𝑜𝑛𝑠𝑡𝑎𝑛𝑡𝑎</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𝜋</m:t>
                              </m:r>
                            </m:e>
                            <m:sup>
                              <m:r>
                                <a:rPr lang="ro-RO" i="0">
                                  <a:latin typeface="Cambria Math" panose="02040503050406030204" pitchFamily="18" charset="0"/>
                                </a:rPr>
                                <m:t>2</m:t>
                              </m:r>
                            </m:sup>
                          </m:sSup>
                          <m:r>
                            <a:rPr lang="ro-RO" i="0">
                              <a:latin typeface="Cambria Math" panose="02040503050406030204" pitchFamily="18" charset="0"/>
                            </a:rPr>
                            <m:t>∙</m:t>
                          </m:r>
                          <m:r>
                            <a:rPr lang="ro-RO" i="1">
                              <a:latin typeface="Cambria Math" panose="02040503050406030204" pitchFamily="18" charset="0"/>
                            </a:rPr>
                            <m:t>𝐸𝐼</m:t>
                          </m:r>
                        </m:num>
                        <m:den>
                          <m:sSup>
                            <m:sSupPr>
                              <m:ctrlPr>
                                <a:rPr lang="ro-RO" i="1">
                                  <a:solidFill>
                                    <a:srgbClr val="836967"/>
                                  </a:solidFill>
                                  <a:latin typeface="Cambria Math"/>
                                </a:rPr>
                              </m:ctrlPr>
                            </m:sSupPr>
                            <m:e>
                              <m:d>
                                <m:dPr>
                                  <m:ctrlPr>
                                    <a:rPr lang="ro-RO" i="1">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𝑙</m:t>
                                      </m:r>
                                    </m:e>
                                    <m:sub>
                                      <m:r>
                                        <a:rPr lang="ro-RO" i="1">
                                          <a:latin typeface="Cambria Math" panose="02040503050406030204" pitchFamily="18" charset="0"/>
                                        </a:rPr>
                                        <m:t>𝑏</m:t>
                                      </m:r>
                                    </m:sub>
                                  </m:sSub>
                                </m:e>
                              </m:d>
                            </m:e>
                            <m:sup>
                              <m:r>
                                <a:rPr lang="ro-RO" i="0">
                                  <a:latin typeface="Cambria Math" panose="02040503050406030204" pitchFamily="18" charset="0"/>
                                </a:rPr>
                                <m:t>2</m:t>
                              </m:r>
                            </m:sup>
                          </m:sSup>
                        </m:den>
                      </m:f>
                      <m:r>
                        <a:rPr lang="ro-RO" i="0">
                          <a:latin typeface="Cambria Math" panose="02040503050406030204" pitchFamily="18" charset="0"/>
                        </a:rPr>
                        <m:t> .</m:t>
                      </m:r>
                    </m:oMath>
                  </m:oMathPara>
                </a14:m>
                <a:endParaRPr lang="ro-RO" dirty="0"/>
              </a:p>
            </p:txBody>
          </p:sp>
        </mc:Choice>
        <mc:Fallback xmlns="">
          <p:sp>
            <p:nvSpPr>
              <p:cNvPr id="22" name="CasetăText 21">
                <a:extLst>
                  <a:ext uri="{FF2B5EF4-FFF2-40B4-BE49-F238E27FC236}">
                    <a16:creationId xmlns:a16="http://schemas.microsoft.com/office/drawing/2014/main" id="{EB5FA1DF-3FEE-65F8-8769-AF7DF35D94FA}"/>
                  </a:ext>
                </a:extLst>
              </p:cNvPr>
              <p:cNvSpPr txBox="1">
                <a:spLocks noRot="1" noChangeAspect="1" noMove="1" noResize="1" noEditPoints="1" noAdjustHandles="1" noChangeArrowheads="1" noChangeShapeType="1" noTextEdit="1"/>
              </p:cNvSpPr>
              <p:nvPr/>
            </p:nvSpPr>
            <p:spPr>
              <a:xfrm>
                <a:off x="276879" y="5980181"/>
                <a:ext cx="6414516" cy="694934"/>
              </a:xfrm>
              <a:prstGeom prst="rect">
                <a:avLst/>
              </a:prstGeom>
              <a:blipFill>
                <a:blip r:embed="rId9"/>
                <a:stretch>
                  <a:fillRect/>
                </a:stretch>
              </a:blipFill>
            </p:spPr>
            <p:txBody>
              <a:bodyPr/>
              <a:lstStyle/>
              <a:p>
                <a:r>
                  <a:rPr lang="ro-RO">
                    <a:noFill/>
                  </a:rPr>
                  <a:t> </a:t>
                </a:r>
              </a:p>
            </p:txBody>
          </p:sp>
        </mc:Fallback>
      </mc:AlternateContent>
    </p:spTree>
    <p:extLst>
      <p:ext uri="{BB962C8B-B14F-4D97-AF65-F5344CB8AC3E}">
        <p14:creationId xmlns:p14="http://schemas.microsoft.com/office/powerpoint/2010/main" val="586179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CasetăText 2">
            <a:extLst>
              <a:ext uri="{FF2B5EF4-FFF2-40B4-BE49-F238E27FC236}">
                <a16:creationId xmlns:a16="http://schemas.microsoft.com/office/drawing/2014/main" xmlns="" id="{72402CD1-B449-95DC-7160-D8866F67FA67}"/>
              </a:ext>
            </a:extLst>
          </p:cNvPr>
          <p:cNvSpPr txBox="1"/>
          <p:nvPr/>
        </p:nvSpPr>
        <p:spPr>
          <a:xfrm>
            <a:off x="267079" y="333695"/>
            <a:ext cx="8995410" cy="260328"/>
          </a:xfrm>
          <a:prstGeom prst="rect">
            <a:avLst/>
          </a:prstGeom>
          <a:noFill/>
        </p:spPr>
        <p:txBody>
          <a:bodyPr wrap="square">
            <a:spAutoFit/>
          </a:bodyPr>
          <a:lstStyle/>
          <a:p>
            <a:pPr algn="just">
              <a:lnSpc>
                <a:spcPts val="1200"/>
              </a:lnSpc>
              <a:spcBef>
                <a:spcPts val="800"/>
              </a:spcBef>
              <a:spcAft>
                <a:spcPts val="800"/>
              </a:spcAft>
            </a:pPr>
            <a:r>
              <a:rPr lang="ro-RO" b="1" kern="0" dirty="0">
                <a:solidFill>
                  <a:srgbClr val="000000"/>
                </a:solidFill>
                <a:latin typeface="Arial" panose="020B0604020202020204" pitchFamily="34" charset="0"/>
                <a:ea typeface="Cambria" panose="02040503050406030204" pitchFamily="18" charset="0"/>
              </a:rPr>
              <a:t>Cazul barei liberă-încastrată cu secțiune constatată-(cazul C3) </a:t>
            </a:r>
          </a:p>
        </p:txBody>
      </p:sp>
      <p:pic>
        <p:nvPicPr>
          <p:cNvPr id="4" name="Imagine 3">
            <a:extLst>
              <a:ext uri="{FF2B5EF4-FFF2-40B4-BE49-F238E27FC236}">
                <a16:creationId xmlns:a16="http://schemas.microsoft.com/office/drawing/2014/main" xmlns="" id="{7D61C3DD-E1B5-708E-A27E-9ABCD54F427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862" t="34700" r="7632" b="4116"/>
          <a:stretch/>
        </p:blipFill>
        <p:spPr bwMode="auto">
          <a:xfrm>
            <a:off x="276223" y="800480"/>
            <a:ext cx="4216996" cy="2271903"/>
          </a:xfrm>
          <a:prstGeom prst="rect">
            <a:avLst/>
          </a:prstGeom>
          <a:ln>
            <a:noFill/>
          </a:ln>
          <a:extLst>
            <a:ext uri="{53640926-AAD7-44D8-BBD7-CCE9431645EC}">
              <a14:shadowObscured xmlns:a14="http://schemas.microsoft.com/office/drawing/2010/main"/>
            </a:ext>
          </a:extLst>
        </p:spPr>
      </p:pic>
      <p:pic>
        <p:nvPicPr>
          <p:cNvPr id="5" name="Grafic 24">
            <a:extLst>
              <a:ext uri="{FF2B5EF4-FFF2-40B4-BE49-F238E27FC236}">
                <a16:creationId xmlns:a16="http://schemas.microsoft.com/office/drawing/2014/main" xmlns="" id="{36D3CAB6-5B12-E89D-4FC8-03AA05FA7E4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l="5438" r="4445"/>
          <a:stretch/>
        </p:blipFill>
        <p:spPr bwMode="auto">
          <a:xfrm>
            <a:off x="4554179" y="820476"/>
            <a:ext cx="7504735" cy="2271903"/>
          </a:xfrm>
          <a:prstGeom prst="rect">
            <a:avLst/>
          </a:prstGeom>
          <a:ln>
            <a:noFill/>
          </a:ln>
          <a:extLst>
            <a:ext uri="{53640926-AAD7-44D8-BBD7-CCE9431645EC}">
              <a14:shadowObscured xmlns:a14="http://schemas.microsoft.com/office/drawing/2010/main"/>
            </a:ext>
          </a:extLst>
        </p:spPr>
      </p:pic>
      <p:sp>
        <p:nvSpPr>
          <p:cNvPr id="7" name="CasetăText 6">
            <a:extLst>
              <a:ext uri="{FF2B5EF4-FFF2-40B4-BE49-F238E27FC236}">
                <a16:creationId xmlns:a16="http://schemas.microsoft.com/office/drawing/2014/main" xmlns="" id="{A82C1A32-0C48-5549-3F88-60CF20F3CC04}"/>
              </a:ext>
            </a:extLst>
          </p:cNvPr>
          <p:cNvSpPr txBox="1"/>
          <p:nvPr/>
        </p:nvSpPr>
        <p:spPr>
          <a:xfrm>
            <a:off x="82529" y="3244334"/>
            <a:ext cx="8995410" cy="369332"/>
          </a:xfrm>
          <a:prstGeom prst="rect">
            <a:avLst/>
          </a:prstGeom>
          <a:noFill/>
        </p:spPr>
        <p:txBody>
          <a:bodyPr wrap="square">
            <a:spAutoFit/>
          </a:bodyPr>
          <a:lstStyle/>
          <a:p>
            <a:pPr indent="180340" algn="just">
              <a:spcBef>
                <a:spcPts val="900"/>
              </a:spcBef>
              <a:spcAft>
                <a:spcPts val="900"/>
              </a:spcAft>
            </a:pPr>
            <a:r>
              <a:rPr lang="ro-RO" dirty="0">
                <a:solidFill>
                  <a:srgbClr val="000000"/>
                </a:solidFill>
                <a:latin typeface="Arial" panose="020B0604020202020204" pitchFamily="34" charset="0"/>
                <a:ea typeface="Calibri" panose="020F0502020204030204" pitchFamily="34" charset="0"/>
                <a:cs typeface="Times New Roman" panose="02020603050405020304" pitchFamily="18" charset="0"/>
              </a:rPr>
              <a:t>E</a:t>
            </a: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cuația diferențială a fibrei medii deformate aproximativă </a:t>
            </a:r>
            <a:r>
              <a:rPr lang="ro-RO" dirty="0">
                <a:solidFill>
                  <a:srgbClr val="000000"/>
                </a:solidFill>
                <a:latin typeface="Arial" panose="020B0604020202020204" pitchFamily="34" charset="0"/>
                <a:ea typeface="Calibri" panose="020F0502020204030204" pitchFamily="34" charset="0"/>
                <a:cs typeface="Times New Roman" panose="02020603050405020304" pitchFamily="18" charset="0"/>
              </a:rPr>
              <a:t>este</a:t>
            </a: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9" name="CasetăText 8">
                <a:extLst>
                  <a:ext uri="{FF2B5EF4-FFF2-40B4-BE49-F238E27FC236}">
                    <a16:creationId xmlns:a16="http://schemas.microsoft.com/office/drawing/2014/main" xmlns="" id="{E262B952-8EC2-AAA4-9A16-7368D6C37A51}"/>
                  </a:ext>
                </a:extLst>
              </p:cNvPr>
              <p:cNvSpPr txBox="1"/>
              <p:nvPr/>
            </p:nvSpPr>
            <p:spPr>
              <a:xfrm>
                <a:off x="-1753362" y="3905018"/>
                <a:ext cx="609447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ro-RO" i="1" smtClean="0">
                          <a:latin typeface="Cambria Math" panose="02040503050406030204" pitchFamily="18" charset="0"/>
                        </a:rPr>
                        <m:t>𝑀</m:t>
                      </m:r>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r>
                        <a:rPr lang="ro-RO" i="1">
                          <a:latin typeface="Cambria Math" panose="02040503050406030204" pitchFamily="18" charset="0"/>
                        </a:rPr>
                        <m:t>𝑃</m:t>
                      </m:r>
                      <m:r>
                        <a:rPr lang="ro-RO" i="0">
                          <a:latin typeface="Cambria Math" panose="02040503050406030204" pitchFamily="18" charset="0"/>
                        </a:rPr>
                        <m:t>∙</m:t>
                      </m:r>
                      <m:r>
                        <a:rPr lang="ro-RO" i="1">
                          <a:latin typeface="Cambria Math" panose="02040503050406030204" pitchFamily="18" charset="0"/>
                        </a:rPr>
                        <m:t>𝑣</m:t>
                      </m:r>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oMath>
                  </m:oMathPara>
                </a14:m>
                <a:endParaRPr lang="ro-RO" dirty="0"/>
              </a:p>
            </p:txBody>
          </p:sp>
        </mc:Choice>
        <mc:Fallback xmlns="">
          <p:sp>
            <p:nvSpPr>
              <p:cNvPr id="9" name="CasetăText 8">
                <a:extLst>
                  <a:ext uri="{FF2B5EF4-FFF2-40B4-BE49-F238E27FC236}">
                    <a16:creationId xmlns:a16="http://schemas.microsoft.com/office/drawing/2014/main" id="{E262B952-8EC2-AAA4-9A16-7368D6C37A51}"/>
                  </a:ext>
                </a:extLst>
              </p:cNvPr>
              <p:cNvSpPr txBox="1">
                <a:spLocks noRot="1" noChangeAspect="1" noMove="1" noResize="1" noEditPoints="1" noAdjustHandles="1" noChangeArrowheads="1" noChangeShapeType="1" noTextEdit="1"/>
              </p:cNvSpPr>
              <p:nvPr/>
            </p:nvSpPr>
            <p:spPr>
              <a:xfrm>
                <a:off x="-1753362" y="3905018"/>
                <a:ext cx="6094476" cy="369332"/>
              </a:xfrm>
              <a:prstGeom prst="rect">
                <a:avLst/>
              </a:prstGeom>
              <a:blipFill>
                <a:blip r:embed="rId5"/>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1" name="CasetăText 10">
                <a:extLst>
                  <a:ext uri="{FF2B5EF4-FFF2-40B4-BE49-F238E27FC236}">
                    <a16:creationId xmlns:a16="http://schemas.microsoft.com/office/drawing/2014/main" xmlns="" id="{DB5F1E40-B974-EFEF-BA57-5073CDA9B822}"/>
                  </a:ext>
                </a:extLst>
              </p:cNvPr>
              <p:cNvSpPr txBox="1"/>
              <p:nvPr/>
            </p:nvSpPr>
            <p:spPr>
              <a:xfrm>
                <a:off x="729234" y="3753593"/>
                <a:ext cx="7022592" cy="6481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ro-RO" i="1" smtClean="0">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𝑑</m:t>
                              </m:r>
                            </m:e>
                            <m:sup>
                              <m:r>
                                <a:rPr lang="ro-RO" i="0">
                                  <a:latin typeface="Cambria Math" panose="02040503050406030204" pitchFamily="18" charset="0"/>
                                </a:rPr>
                                <m:t>2</m:t>
                              </m:r>
                            </m:sup>
                          </m:sSup>
                          <m:r>
                            <a:rPr lang="ro-RO" i="1">
                              <a:latin typeface="Cambria Math" panose="02040503050406030204" pitchFamily="18" charset="0"/>
                            </a:rPr>
                            <m:t>𝑣</m:t>
                          </m:r>
                        </m:num>
                        <m:den>
                          <m:r>
                            <a:rPr lang="ro-RO" i="1">
                              <a:latin typeface="Cambria Math" panose="02040503050406030204" pitchFamily="18" charset="0"/>
                            </a:rPr>
                            <m:t>𝑑</m:t>
                          </m:r>
                          <m:sSup>
                            <m:sSupPr>
                              <m:ctrlPr>
                                <a:rPr lang="ro-RO" i="1">
                                  <a:solidFill>
                                    <a:srgbClr val="836967"/>
                                  </a:solidFill>
                                  <a:latin typeface="Cambria Math"/>
                                </a:rPr>
                              </m:ctrlPr>
                            </m:sSupPr>
                            <m:e>
                              <m:r>
                                <a:rPr lang="ro-RO" i="1">
                                  <a:latin typeface="Cambria Math" panose="02040503050406030204" pitchFamily="18" charset="0"/>
                                </a:rPr>
                                <m:t>𝑥</m:t>
                              </m:r>
                            </m:e>
                            <m:sup>
                              <m:r>
                                <a:rPr lang="ro-RO" i="0">
                                  <a:latin typeface="Cambria Math" panose="02040503050406030204" pitchFamily="18" charset="0"/>
                                </a:rPr>
                                <m:t>2</m:t>
                              </m:r>
                            </m:sup>
                          </m:sSup>
                        </m:den>
                      </m:f>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𝑀</m:t>
                          </m:r>
                          <m:d>
                            <m:dPr>
                              <m:ctrlPr>
                                <a:rPr lang="ro-RO" i="1">
                                  <a:solidFill>
                                    <a:srgbClr val="836967"/>
                                  </a:solidFill>
                                  <a:latin typeface="Cambria Math"/>
                                </a:rPr>
                              </m:ctrlPr>
                            </m:dPr>
                            <m:e>
                              <m:r>
                                <a:rPr lang="ro-RO" i="1">
                                  <a:latin typeface="Cambria Math" panose="02040503050406030204" pitchFamily="18" charset="0"/>
                                </a:rPr>
                                <m:t>𝑥</m:t>
                              </m:r>
                            </m:e>
                          </m:d>
                        </m:num>
                        <m:den>
                          <m:r>
                            <a:rPr lang="ro-RO" i="1">
                              <a:latin typeface="Cambria Math" panose="02040503050406030204" pitchFamily="18" charset="0"/>
                            </a:rPr>
                            <m:t>𝐸𝐼</m:t>
                          </m:r>
                        </m:den>
                      </m:f>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𝑃</m:t>
                          </m:r>
                          <m:r>
                            <a:rPr lang="ro-RO" i="0">
                              <a:latin typeface="Cambria Math" panose="02040503050406030204" pitchFamily="18" charset="0"/>
                            </a:rPr>
                            <m:t>∙</m:t>
                          </m:r>
                          <m:r>
                            <a:rPr lang="ro-RO" i="1">
                              <a:latin typeface="Cambria Math" panose="02040503050406030204" pitchFamily="18" charset="0"/>
                            </a:rPr>
                            <m:t>𝑣</m:t>
                          </m:r>
                        </m:num>
                        <m:den>
                          <m:r>
                            <a:rPr lang="ro-RO" i="1">
                              <a:latin typeface="Cambria Math" panose="02040503050406030204" pitchFamily="18" charset="0"/>
                            </a:rPr>
                            <m:t>𝐸𝐼</m:t>
                          </m:r>
                        </m:den>
                      </m:f>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𝑑</m:t>
                              </m:r>
                            </m:e>
                            <m:sup>
                              <m:r>
                                <a:rPr lang="ro-RO" i="0">
                                  <a:latin typeface="Cambria Math" panose="02040503050406030204" pitchFamily="18" charset="0"/>
                                </a:rPr>
                                <m:t>2</m:t>
                              </m:r>
                            </m:sup>
                          </m:sSup>
                          <m:r>
                            <a:rPr lang="ro-RO" i="1">
                              <a:latin typeface="Cambria Math" panose="02040503050406030204" pitchFamily="18" charset="0"/>
                            </a:rPr>
                            <m:t>𝑣</m:t>
                          </m:r>
                        </m:num>
                        <m:den>
                          <m:r>
                            <a:rPr lang="ro-RO" i="1">
                              <a:latin typeface="Cambria Math" panose="02040503050406030204" pitchFamily="18" charset="0"/>
                            </a:rPr>
                            <m:t>𝑑</m:t>
                          </m:r>
                          <m:sSup>
                            <m:sSupPr>
                              <m:ctrlPr>
                                <a:rPr lang="ro-RO" i="1">
                                  <a:solidFill>
                                    <a:srgbClr val="836967"/>
                                  </a:solidFill>
                                  <a:latin typeface="Cambria Math"/>
                                </a:rPr>
                              </m:ctrlPr>
                            </m:sSupPr>
                            <m:e>
                              <m:r>
                                <a:rPr lang="ro-RO" i="1">
                                  <a:latin typeface="Cambria Math" panose="02040503050406030204" pitchFamily="18" charset="0"/>
                                </a:rPr>
                                <m:t>𝑥</m:t>
                              </m:r>
                            </m:e>
                            <m:sup>
                              <m:r>
                                <a:rPr lang="ro-RO" i="0">
                                  <a:latin typeface="Cambria Math" panose="02040503050406030204" pitchFamily="18" charset="0"/>
                                </a:rPr>
                                <m:t>2</m:t>
                              </m:r>
                            </m:sup>
                          </m:sSup>
                        </m:den>
                      </m:f>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𝑃</m:t>
                          </m:r>
                          <m:r>
                            <a:rPr lang="ro-RO" i="0">
                              <a:latin typeface="Cambria Math" panose="02040503050406030204" pitchFamily="18" charset="0"/>
                            </a:rPr>
                            <m:t>∙</m:t>
                          </m:r>
                          <m:r>
                            <a:rPr lang="ro-RO" i="1">
                              <a:latin typeface="Cambria Math" panose="02040503050406030204" pitchFamily="18" charset="0"/>
                            </a:rPr>
                            <m:t>𝑣</m:t>
                          </m:r>
                        </m:num>
                        <m:den>
                          <m:r>
                            <a:rPr lang="ro-RO" i="1">
                              <a:latin typeface="Cambria Math" panose="02040503050406030204" pitchFamily="18" charset="0"/>
                            </a:rPr>
                            <m:t>𝐸𝐼</m:t>
                          </m:r>
                        </m:den>
                      </m:f>
                      <m:r>
                        <a:rPr lang="ro-RO" i="0">
                          <a:latin typeface="Cambria Math" panose="02040503050406030204" pitchFamily="18" charset="0"/>
                        </a:rPr>
                        <m:t>=0;</m:t>
                      </m:r>
                    </m:oMath>
                  </m:oMathPara>
                </a14:m>
                <a:endParaRPr lang="ro-RO" dirty="0"/>
              </a:p>
            </p:txBody>
          </p:sp>
        </mc:Choice>
        <mc:Fallback xmlns="">
          <p:sp>
            <p:nvSpPr>
              <p:cNvPr id="11" name="CasetăText 10">
                <a:extLst>
                  <a:ext uri="{FF2B5EF4-FFF2-40B4-BE49-F238E27FC236}">
                    <a16:creationId xmlns:a16="http://schemas.microsoft.com/office/drawing/2014/main" id="{DB5F1E40-B974-EFEF-BA57-5073CDA9B822}"/>
                  </a:ext>
                </a:extLst>
              </p:cNvPr>
              <p:cNvSpPr txBox="1">
                <a:spLocks noRot="1" noChangeAspect="1" noMove="1" noResize="1" noEditPoints="1" noAdjustHandles="1" noChangeArrowheads="1" noChangeShapeType="1" noTextEdit="1"/>
              </p:cNvSpPr>
              <p:nvPr/>
            </p:nvSpPr>
            <p:spPr>
              <a:xfrm>
                <a:off x="729234" y="3753593"/>
                <a:ext cx="7022592" cy="648126"/>
              </a:xfrm>
              <a:prstGeom prst="rect">
                <a:avLst/>
              </a:prstGeom>
              <a:blipFill>
                <a:blip r:embed="rId6"/>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3" name="CasetăText 12">
                <a:extLst>
                  <a:ext uri="{FF2B5EF4-FFF2-40B4-BE49-F238E27FC236}">
                    <a16:creationId xmlns:a16="http://schemas.microsoft.com/office/drawing/2014/main" xmlns="" id="{37BAE41F-5574-9159-B142-CD94277BEF5E}"/>
                  </a:ext>
                </a:extLst>
              </p:cNvPr>
              <p:cNvSpPr txBox="1"/>
              <p:nvPr/>
            </p:nvSpPr>
            <p:spPr>
              <a:xfrm>
                <a:off x="4240530" y="3765621"/>
                <a:ext cx="7022592" cy="6481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ro-RO" i="1" smtClean="0">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𝑑</m:t>
                              </m:r>
                            </m:e>
                            <m:sup>
                              <m:r>
                                <a:rPr lang="ro-RO" i="0">
                                  <a:latin typeface="Cambria Math" panose="02040503050406030204" pitchFamily="18" charset="0"/>
                                </a:rPr>
                                <m:t>2</m:t>
                              </m:r>
                            </m:sup>
                          </m:sSup>
                          <m:r>
                            <a:rPr lang="ro-RO" i="1">
                              <a:latin typeface="Cambria Math" panose="02040503050406030204" pitchFamily="18" charset="0"/>
                            </a:rPr>
                            <m:t>𝑣</m:t>
                          </m:r>
                        </m:num>
                        <m:den>
                          <m:r>
                            <a:rPr lang="ro-RO" i="1">
                              <a:latin typeface="Cambria Math" panose="02040503050406030204" pitchFamily="18" charset="0"/>
                            </a:rPr>
                            <m:t>𝑑</m:t>
                          </m:r>
                          <m:sSup>
                            <m:sSupPr>
                              <m:ctrlPr>
                                <a:rPr lang="ro-RO" i="1">
                                  <a:solidFill>
                                    <a:srgbClr val="836967"/>
                                  </a:solidFill>
                                  <a:latin typeface="Cambria Math"/>
                                </a:rPr>
                              </m:ctrlPr>
                            </m:sSupPr>
                            <m:e>
                              <m:r>
                                <a:rPr lang="ro-RO" i="1">
                                  <a:latin typeface="Cambria Math" panose="02040503050406030204" pitchFamily="18" charset="0"/>
                                </a:rPr>
                                <m:t>𝑥</m:t>
                              </m:r>
                            </m:e>
                            <m:sup>
                              <m:r>
                                <a:rPr lang="ro-RO" i="0">
                                  <a:latin typeface="Cambria Math" panose="02040503050406030204" pitchFamily="18" charset="0"/>
                                </a:rPr>
                                <m:t>2</m:t>
                              </m:r>
                            </m:sup>
                          </m:sSup>
                        </m:den>
                      </m:f>
                      <m:r>
                        <a:rPr lang="ro-RO" i="0">
                          <a:latin typeface="Cambria Math" panose="02040503050406030204" pitchFamily="18" charset="0"/>
                        </a:rPr>
                        <m:t>+</m:t>
                      </m:r>
                      <m:sSup>
                        <m:sSupPr>
                          <m:ctrlPr>
                            <a:rPr lang="ro-RO" i="1">
                              <a:solidFill>
                                <a:srgbClr val="836967"/>
                              </a:solidFill>
                              <a:latin typeface="Cambria Math"/>
                            </a:rPr>
                          </m:ctrlPr>
                        </m:sSupPr>
                        <m:e>
                          <m:r>
                            <a:rPr lang="ro-RO" i="1">
                              <a:latin typeface="Cambria Math" panose="02040503050406030204" pitchFamily="18" charset="0"/>
                            </a:rPr>
                            <m:t>𝑘</m:t>
                          </m:r>
                        </m:e>
                        <m:sup>
                          <m:r>
                            <a:rPr lang="ro-RO" i="0">
                              <a:latin typeface="Cambria Math" panose="02040503050406030204" pitchFamily="18" charset="0"/>
                            </a:rPr>
                            <m:t>2</m:t>
                          </m:r>
                        </m:sup>
                      </m:sSup>
                      <m:r>
                        <a:rPr lang="ro-RO" i="0">
                          <a:latin typeface="Cambria Math" panose="02040503050406030204" pitchFamily="18" charset="0"/>
                        </a:rPr>
                        <m:t>∙</m:t>
                      </m:r>
                      <m:r>
                        <a:rPr lang="ro-RO" i="1">
                          <a:latin typeface="Cambria Math" panose="02040503050406030204" pitchFamily="18" charset="0"/>
                        </a:rPr>
                        <m:t>𝑣</m:t>
                      </m:r>
                      <m:r>
                        <a:rPr lang="ro-RO" i="0">
                          <a:latin typeface="Cambria Math" panose="02040503050406030204" pitchFamily="18" charset="0"/>
                        </a:rPr>
                        <m:t>=0;</m:t>
                      </m:r>
                      <m:sSup>
                        <m:sSupPr>
                          <m:ctrlPr>
                            <a:rPr lang="ro-RO" i="1">
                              <a:solidFill>
                                <a:srgbClr val="836967"/>
                              </a:solidFill>
                              <a:latin typeface="Cambria Math"/>
                            </a:rPr>
                          </m:ctrlPr>
                        </m:sSupPr>
                        <m:e>
                          <m:r>
                            <a:rPr lang="ro-RO" i="1">
                              <a:latin typeface="Cambria Math" panose="02040503050406030204" pitchFamily="18" charset="0"/>
                            </a:rPr>
                            <m:t>𝑘</m:t>
                          </m:r>
                        </m:e>
                        <m:sup>
                          <m:r>
                            <a:rPr lang="ro-RO" i="0">
                              <a:latin typeface="Cambria Math" panose="02040503050406030204" pitchFamily="18" charset="0"/>
                            </a:rPr>
                            <m:t>2</m:t>
                          </m:r>
                        </m:sup>
                      </m:sSup>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𝑃</m:t>
                          </m:r>
                        </m:num>
                        <m:den>
                          <m:r>
                            <a:rPr lang="ro-RO" i="1">
                              <a:latin typeface="Cambria Math" panose="02040503050406030204" pitchFamily="18" charset="0"/>
                            </a:rPr>
                            <m:t>𝐸𝐼</m:t>
                          </m:r>
                        </m:den>
                      </m:f>
                      <m:r>
                        <a:rPr lang="ro-RO" i="0">
                          <a:latin typeface="Cambria Math" panose="02040503050406030204" pitchFamily="18" charset="0"/>
                        </a:rPr>
                        <m:t> .</m:t>
                      </m:r>
                    </m:oMath>
                  </m:oMathPara>
                </a14:m>
                <a:endParaRPr lang="ro-RO" dirty="0"/>
              </a:p>
            </p:txBody>
          </p:sp>
        </mc:Choice>
        <mc:Fallback xmlns="">
          <p:sp>
            <p:nvSpPr>
              <p:cNvPr id="13" name="CasetăText 12">
                <a:extLst>
                  <a:ext uri="{FF2B5EF4-FFF2-40B4-BE49-F238E27FC236}">
                    <a16:creationId xmlns:a16="http://schemas.microsoft.com/office/drawing/2014/main" id="{37BAE41F-5574-9159-B142-CD94277BEF5E}"/>
                  </a:ext>
                </a:extLst>
              </p:cNvPr>
              <p:cNvSpPr txBox="1">
                <a:spLocks noRot="1" noChangeAspect="1" noMove="1" noResize="1" noEditPoints="1" noAdjustHandles="1" noChangeArrowheads="1" noChangeShapeType="1" noTextEdit="1"/>
              </p:cNvSpPr>
              <p:nvPr/>
            </p:nvSpPr>
            <p:spPr>
              <a:xfrm>
                <a:off x="4240530" y="3765621"/>
                <a:ext cx="7022592" cy="648126"/>
              </a:xfrm>
              <a:prstGeom prst="rect">
                <a:avLst/>
              </a:prstGeom>
              <a:blipFill>
                <a:blip r:embed="rId7"/>
                <a:stretch>
                  <a:fillRect/>
                </a:stretch>
              </a:blipFill>
            </p:spPr>
            <p:txBody>
              <a:bodyPr/>
              <a:lstStyle/>
              <a:p>
                <a:r>
                  <a:rPr lang="ro-RO">
                    <a:noFill/>
                  </a:rPr>
                  <a:t> </a:t>
                </a:r>
              </a:p>
            </p:txBody>
          </p:sp>
        </mc:Fallback>
      </mc:AlternateContent>
      <p:sp>
        <p:nvSpPr>
          <p:cNvPr id="14" name="CasetăText 13">
            <a:extLst>
              <a:ext uri="{FF2B5EF4-FFF2-40B4-BE49-F238E27FC236}">
                <a16:creationId xmlns:a16="http://schemas.microsoft.com/office/drawing/2014/main" xmlns="" id="{5AD8C5CB-C2C7-82DE-0E72-4AEB6F4F2A9E}"/>
              </a:ext>
            </a:extLst>
          </p:cNvPr>
          <p:cNvSpPr txBox="1"/>
          <p:nvPr/>
        </p:nvSpPr>
        <p:spPr>
          <a:xfrm>
            <a:off x="267079" y="4503972"/>
            <a:ext cx="10632567" cy="369332"/>
          </a:xfrm>
          <a:prstGeom prst="rect">
            <a:avLst/>
          </a:prstGeom>
          <a:noFill/>
        </p:spPr>
        <p:txBody>
          <a:bodyPr wrap="square">
            <a:spAutoFit/>
          </a:bodyPr>
          <a:lstStyle/>
          <a:p>
            <a:r>
              <a:rPr lang="ro-RO" sz="1800">
                <a:effectLst/>
                <a:latin typeface="Arial" panose="020B0604020202020204" pitchFamily="34" charset="0"/>
                <a:ea typeface="Calibri" panose="020F0502020204030204" pitchFamily="34" charset="0"/>
                <a:cs typeface="Calibri" panose="020F0502020204030204" pitchFamily="34" charset="0"/>
              </a:rPr>
              <a:t>Soluțiile ecuației diferențiale a fibrei medii deformate au următoarele expresii:</a:t>
            </a:r>
            <a:endParaRPr lang="ro-RO" dirty="0"/>
          </a:p>
        </p:txBody>
      </p:sp>
      <mc:AlternateContent xmlns:mc="http://schemas.openxmlformats.org/markup-compatibility/2006" xmlns:a14="http://schemas.microsoft.com/office/drawing/2010/main">
        <mc:Choice Requires="a14">
          <p:sp>
            <p:nvSpPr>
              <p:cNvPr id="16" name="CasetăText 15">
                <a:extLst>
                  <a:ext uri="{FF2B5EF4-FFF2-40B4-BE49-F238E27FC236}">
                    <a16:creationId xmlns:a16="http://schemas.microsoft.com/office/drawing/2014/main" xmlns="" id="{4741C832-43FF-61D6-C2DC-279E8E8CC7B0}"/>
                  </a:ext>
                </a:extLst>
              </p:cNvPr>
              <p:cNvSpPr txBox="1"/>
              <p:nvPr/>
            </p:nvSpPr>
            <p:spPr>
              <a:xfrm>
                <a:off x="-1579626" y="4975557"/>
                <a:ext cx="6972300" cy="65402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a:rPr lang="ro-RO" i="0">
                              <a:latin typeface="Cambria Math" panose="02040503050406030204" pitchFamily="18" charset="0"/>
                            </a:rPr>
                            <m:t>1</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𝜋</m:t>
                              </m:r>
                            </m:e>
                            <m:sup>
                              <m:r>
                                <a:rPr lang="ro-RO" i="0">
                                  <a:latin typeface="Cambria Math" panose="02040503050406030204" pitchFamily="18" charset="0"/>
                                </a:rPr>
                                <m:t>2</m:t>
                              </m:r>
                            </m:sup>
                          </m:sSup>
                          <m:r>
                            <a:rPr lang="ro-RO" i="1">
                              <a:latin typeface="Cambria Math" panose="02040503050406030204" pitchFamily="18" charset="0"/>
                            </a:rPr>
                            <m:t>𝐸𝐼</m:t>
                          </m:r>
                        </m:num>
                        <m:den>
                          <m:sSup>
                            <m:sSupPr>
                              <m:ctrlPr>
                                <a:rPr lang="ro-RO" i="1">
                                  <a:solidFill>
                                    <a:srgbClr val="836967"/>
                                  </a:solidFill>
                                  <a:latin typeface="Cambria Math"/>
                                </a:rPr>
                              </m:ctrlPr>
                            </m:sSupPr>
                            <m:e>
                              <m:r>
                                <a:rPr lang="ro-RO" i="0">
                                  <a:latin typeface="Cambria Math" panose="02040503050406030204" pitchFamily="18" charset="0"/>
                                </a:rPr>
                                <m:t>4</m:t>
                              </m:r>
                              <m:r>
                                <a:rPr lang="ro-RO" i="1">
                                  <a:latin typeface="Cambria Math" panose="02040503050406030204" pitchFamily="18" charset="0"/>
                                </a:rPr>
                                <m:t>𝑙</m:t>
                              </m:r>
                            </m:e>
                            <m:sup>
                              <m:r>
                                <a:rPr lang="ro-RO" i="0">
                                  <a:latin typeface="Cambria Math" panose="02040503050406030204" pitchFamily="18" charset="0"/>
                                </a:rPr>
                                <m:t>2</m:t>
                              </m:r>
                            </m:sup>
                          </m:sSup>
                        </m:den>
                      </m:f>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1</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func>
                        <m:funcPr>
                          <m:ctrlPr>
                            <a:rPr lang="ro-RO" i="1">
                              <a:latin typeface="Cambria Math"/>
                            </a:rPr>
                          </m:ctrlPr>
                        </m:funcPr>
                        <m:fName>
                          <m:r>
                            <m:rPr>
                              <m:sty m:val="p"/>
                            </m:rPr>
                            <a:rPr lang="ro-RO" i="0">
                              <a:latin typeface="Cambria Math" panose="02040503050406030204" pitchFamily="18" charset="0"/>
                            </a:rPr>
                            <m:t>sin</m:t>
                          </m:r>
                        </m:fName>
                        <m:e>
                          <m:d>
                            <m:dPr>
                              <m:ctrlPr>
                                <a:rPr lang="ro-RO" i="1">
                                  <a:solidFill>
                                    <a:srgbClr val="836967"/>
                                  </a:solidFill>
                                  <a:latin typeface="Cambria Math"/>
                                </a:rPr>
                              </m:ctrlPr>
                            </m:dPr>
                            <m:e>
                              <m:f>
                                <m:fPr>
                                  <m:ctrlPr>
                                    <a:rPr lang="ro-RO" i="1">
                                      <a:solidFill>
                                        <a:srgbClr val="836967"/>
                                      </a:solidFill>
                                      <a:latin typeface="Cambria Math"/>
                                    </a:rPr>
                                  </m:ctrlPr>
                                </m:fPr>
                                <m:num>
                                  <m:r>
                                    <a:rPr lang="ro-RO" i="1">
                                      <a:latin typeface="Cambria Math" panose="02040503050406030204" pitchFamily="18" charset="0"/>
                                    </a:rPr>
                                    <m:t>𝜋</m:t>
                                  </m:r>
                                  <m:r>
                                    <a:rPr lang="ro-RO" i="1">
                                      <a:latin typeface="Cambria Math" panose="02040503050406030204" pitchFamily="18" charset="0"/>
                                    </a:rPr>
                                    <m:t>𝑥</m:t>
                                  </m:r>
                                </m:num>
                                <m:den>
                                  <m:r>
                                    <a:rPr lang="ro-RO" i="0">
                                      <a:latin typeface="Cambria Math" panose="02040503050406030204" pitchFamily="18" charset="0"/>
                                    </a:rPr>
                                    <m:t>2</m:t>
                                  </m:r>
                                  <m:r>
                                    <a:rPr lang="ro-RO" i="1">
                                      <a:latin typeface="Cambria Math" panose="02040503050406030204" pitchFamily="18" charset="0"/>
                                    </a:rPr>
                                    <m:t>𝑙</m:t>
                                  </m:r>
                                </m:den>
                              </m:f>
                            </m:e>
                          </m:d>
                        </m:e>
                      </m:func>
                      <m:r>
                        <a:rPr lang="ro-RO" i="0">
                          <a:latin typeface="Cambria Math" panose="02040503050406030204" pitchFamily="18" charset="0"/>
                        </a:rPr>
                        <m:t>;</m:t>
                      </m:r>
                    </m:oMath>
                  </m:oMathPara>
                </a14:m>
                <a:endParaRPr lang="ro-RO" dirty="0"/>
              </a:p>
            </p:txBody>
          </p:sp>
        </mc:Choice>
        <mc:Fallback xmlns="">
          <p:sp>
            <p:nvSpPr>
              <p:cNvPr id="16" name="CasetăText 15">
                <a:extLst>
                  <a:ext uri="{FF2B5EF4-FFF2-40B4-BE49-F238E27FC236}">
                    <a16:creationId xmlns:a16="http://schemas.microsoft.com/office/drawing/2014/main" id="{4741C832-43FF-61D6-C2DC-279E8E8CC7B0}"/>
                  </a:ext>
                </a:extLst>
              </p:cNvPr>
              <p:cNvSpPr txBox="1">
                <a:spLocks noRot="1" noChangeAspect="1" noMove="1" noResize="1" noEditPoints="1" noAdjustHandles="1" noChangeArrowheads="1" noChangeShapeType="1" noTextEdit="1"/>
              </p:cNvSpPr>
              <p:nvPr/>
            </p:nvSpPr>
            <p:spPr>
              <a:xfrm>
                <a:off x="-1579626" y="4975557"/>
                <a:ext cx="6972300" cy="654025"/>
              </a:xfrm>
              <a:prstGeom prst="rect">
                <a:avLst/>
              </a:prstGeom>
              <a:blipFill>
                <a:blip r:embed="rId8"/>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8" name="CasetăText 17">
                <a:extLst>
                  <a:ext uri="{FF2B5EF4-FFF2-40B4-BE49-F238E27FC236}">
                    <a16:creationId xmlns:a16="http://schemas.microsoft.com/office/drawing/2014/main" xmlns="" id="{32E9A189-FD46-81EC-01E2-C7AD52B0E655}"/>
                  </a:ext>
                </a:extLst>
              </p:cNvPr>
              <p:cNvSpPr txBox="1"/>
              <p:nvPr/>
            </p:nvSpPr>
            <p:spPr>
              <a:xfrm>
                <a:off x="1684782" y="4975555"/>
                <a:ext cx="6972300" cy="72032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a:rPr lang="ro-RO" i="0">
                              <a:latin typeface="Cambria Math" panose="02040503050406030204" pitchFamily="18" charset="0"/>
                            </a:rPr>
                            <m:t>2</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0">
                                  <a:latin typeface="Cambria Math" panose="02040503050406030204" pitchFamily="18" charset="0"/>
                                </a:rPr>
                                <m:t>9</m:t>
                              </m:r>
                              <m:r>
                                <a:rPr lang="ro-RO" i="1">
                                  <a:latin typeface="Cambria Math" panose="02040503050406030204" pitchFamily="18" charset="0"/>
                                </a:rPr>
                                <m:t>𝜋</m:t>
                              </m:r>
                            </m:e>
                            <m:sup>
                              <m:r>
                                <a:rPr lang="ro-RO" i="0">
                                  <a:latin typeface="Cambria Math" panose="02040503050406030204" pitchFamily="18" charset="0"/>
                                </a:rPr>
                                <m:t>2</m:t>
                              </m:r>
                            </m:sup>
                          </m:sSup>
                          <m:r>
                            <a:rPr lang="ro-RO" i="1">
                              <a:latin typeface="Cambria Math" panose="02040503050406030204" pitchFamily="18" charset="0"/>
                            </a:rPr>
                            <m:t>𝐸𝐼</m:t>
                          </m:r>
                        </m:num>
                        <m:den>
                          <m:r>
                            <a:rPr lang="ro-RO" i="0">
                              <a:latin typeface="Cambria Math" panose="02040503050406030204" pitchFamily="18" charset="0"/>
                            </a:rPr>
                            <m:t>4</m:t>
                          </m:r>
                          <m:sSup>
                            <m:sSupPr>
                              <m:ctrlPr>
                                <a:rPr lang="ro-RO" i="1">
                                  <a:solidFill>
                                    <a:srgbClr val="836967"/>
                                  </a:solidFill>
                                  <a:latin typeface="Cambria Math"/>
                                </a:rPr>
                              </m:ctrlPr>
                            </m:sSupPr>
                            <m:e>
                              <m:r>
                                <a:rPr lang="ro-RO" i="1">
                                  <a:latin typeface="Cambria Math" panose="02040503050406030204" pitchFamily="18" charset="0"/>
                                </a:rPr>
                                <m:t>𝑙</m:t>
                              </m:r>
                            </m:e>
                            <m:sup>
                              <m:r>
                                <a:rPr lang="ro-RO" i="0">
                                  <a:latin typeface="Cambria Math" panose="02040503050406030204" pitchFamily="18" charset="0"/>
                                </a:rPr>
                                <m:t>2</m:t>
                              </m:r>
                            </m:sup>
                          </m:sSup>
                        </m:den>
                      </m:f>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2</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func>
                        <m:funcPr>
                          <m:ctrlPr>
                            <a:rPr lang="ro-RO" i="1">
                              <a:latin typeface="Cambria Math"/>
                            </a:rPr>
                          </m:ctrlPr>
                        </m:funcPr>
                        <m:fName>
                          <m:r>
                            <m:rPr>
                              <m:sty m:val="p"/>
                            </m:rPr>
                            <a:rPr lang="ro-RO" i="0">
                              <a:latin typeface="Cambria Math" panose="02040503050406030204" pitchFamily="18" charset="0"/>
                            </a:rPr>
                            <m:t>sin</m:t>
                          </m:r>
                        </m:fName>
                        <m:e>
                          <m:d>
                            <m:dPr>
                              <m:ctrlPr>
                                <a:rPr lang="ro-RO" i="1">
                                  <a:solidFill>
                                    <a:srgbClr val="836967"/>
                                  </a:solidFill>
                                  <a:latin typeface="Cambria Math"/>
                                </a:rPr>
                              </m:ctrlPr>
                            </m:dPr>
                            <m:e>
                              <m:f>
                                <m:fPr>
                                  <m:ctrlPr>
                                    <a:rPr lang="ro-RO" i="1">
                                      <a:solidFill>
                                        <a:srgbClr val="836967"/>
                                      </a:solidFill>
                                      <a:latin typeface="Cambria Math"/>
                                    </a:rPr>
                                  </m:ctrlPr>
                                </m:fPr>
                                <m:num>
                                  <m:r>
                                    <a:rPr lang="ro-RO" i="0">
                                      <a:latin typeface="Cambria Math" panose="02040503050406030204" pitchFamily="18" charset="0"/>
                                    </a:rPr>
                                    <m:t>3</m:t>
                                  </m:r>
                                  <m:r>
                                    <a:rPr lang="ro-RO" i="1">
                                      <a:latin typeface="Cambria Math" panose="02040503050406030204" pitchFamily="18" charset="0"/>
                                    </a:rPr>
                                    <m:t>𝜋</m:t>
                                  </m:r>
                                  <m:r>
                                    <a:rPr lang="ro-RO" i="1">
                                      <a:latin typeface="Cambria Math" panose="02040503050406030204" pitchFamily="18" charset="0"/>
                                    </a:rPr>
                                    <m:t>𝑥</m:t>
                                  </m:r>
                                </m:num>
                                <m:den>
                                  <m:r>
                                    <a:rPr lang="ro-RO" i="0">
                                      <a:latin typeface="Cambria Math" panose="02040503050406030204" pitchFamily="18" charset="0"/>
                                    </a:rPr>
                                    <m:t>2</m:t>
                                  </m:r>
                                  <m:r>
                                    <a:rPr lang="ro-RO" i="1">
                                      <a:latin typeface="Cambria Math" panose="02040503050406030204" pitchFamily="18" charset="0"/>
                                    </a:rPr>
                                    <m:t>𝑙</m:t>
                                  </m:r>
                                </m:den>
                              </m:f>
                            </m:e>
                          </m:d>
                        </m:e>
                      </m:func>
                      <m:r>
                        <a:rPr lang="ro-RO" i="0">
                          <a:latin typeface="Cambria Math" panose="02040503050406030204" pitchFamily="18" charset="0"/>
                        </a:rPr>
                        <m:t>;</m:t>
                      </m:r>
                    </m:oMath>
                  </m:oMathPara>
                </a14:m>
                <a:endParaRPr lang="ro-RO" dirty="0"/>
              </a:p>
            </p:txBody>
          </p:sp>
        </mc:Choice>
        <mc:Fallback xmlns="">
          <p:sp>
            <p:nvSpPr>
              <p:cNvPr id="18" name="CasetăText 17">
                <a:extLst>
                  <a:ext uri="{FF2B5EF4-FFF2-40B4-BE49-F238E27FC236}">
                    <a16:creationId xmlns:a16="http://schemas.microsoft.com/office/drawing/2014/main" id="{32E9A189-FD46-81EC-01E2-C7AD52B0E655}"/>
                  </a:ext>
                </a:extLst>
              </p:cNvPr>
              <p:cNvSpPr txBox="1">
                <a:spLocks noRot="1" noChangeAspect="1" noMove="1" noResize="1" noEditPoints="1" noAdjustHandles="1" noChangeArrowheads="1" noChangeShapeType="1" noTextEdit="1"/>
              </p:cNvSpPr>
              <p:nvPr/>
            </p:nvSpPr>
            <p:spPr>
              <a:xfrm>
                <a:off x="1684782" y="4975555"/>
                <a:ext cx="6972300" cy="720325"/>
              </a:xfrm>
              <a:prstGeom prst="rect">
                <a:avLst/>
              </a:prstGeom>
              <a:blipFill>
                <a:blip r:embed="rId9"/>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20" name="CasetăText 19">
                <a:extLst>
                  <a:ext uri="{FF2B5EF4-FFF2-40B4-BE49-F238E27FC236}">
                    <a16:creationId xmlns:a16="http://schemas.microsoft.com/office/drawing/2014/main" xmlns="" id="{AD1983A3-164D-C5AF-4D76-0D182B0BF0CE}"/>
                  </a:ext>
                </a:extLst>
              </p:cNvPr>
              <p:cNvSpPr txBox="1"/>
              <p:nvPr/>
            </p:nvSpPr>
            <p:spPr>
              <a:xfrm>
                <a:off x="5170331" y="5008704"/>
                <a:ext cx="6973502" cy="72032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a:rPr lang="ro-RO" i="0">
                              <a:latin typeface="Cambria Math" panose="02040503050406030204" pitchFamily="18" charset="0"/>
                            </a:rPr>
                            <m:t>3</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0">
                                  <a:latin typeface="Cambria Math" panose="02040503050406030204" pitchFamily="18" charset="0"/>
                                </a:rPr>
                                <m:t>25</m:t>
                              </m:r>
                              <m:r>
                                <a:rPr lang="ro-RO" i="1">
                                  <a:latin typeface="Cambria Math" panose="02040503050406030204" pitchFamily="18" charset="0"/>
                                </a:rPr>
                                <m:t>𝜋</m:t>
                              </m:r>
                            </m:e>
                            <m:sup>
                              <m:r>
                                <a:rPr lang="ro-RO" i="0">
                                  <a:latin typeface="Cambria Math" panose="02040503050406030204" pitchFamily="18" charset="0"/>
                                </a:rPr>
                                <m:t>2</m:t>
                              </m:r>
                            </m:sup>
                          </m:sSup>
                          <m:r>
                            <a:rPr lang="ro-RO" i="1">
                              <a:latin typeface="Cambria Math" panose="02040503050406030204" pitchFamily="18" charset="0"/>
                            </a:rPr>
                            <m:t>𝐸𝐼</m:t>
                          </m:r>
                        </m:num>
                        <m:den>
                          <m:r>
                            <a:rPr lang="ro-RO" i="0">
                              <a:latin typeface="Cambria Math" panose="02040503050406030204" pitchFamily="18" charset="0"/>
                            </a:rPr>
                            <m:t>4</m:t>
                          </m:r>
                          <m:sSup>
                            <m:sSupPr>
                              <m:ctrlPr>
                                <a:rPr lang="ro-RO" i="1">
                                  <a:solidFill>
                                    <a:srgbClr val="836967"/>
                                  </a:solidFill>
                                  <a:latin typeface="Cambria Math"/>
                                </a:rPr>
                              </m:ctrlPr>
                            </m:sSupPr>
                            <m:e>
                              <m:r>
                                <a:rPr lang="ro-RO" i="1">
                                  <a:latin typeface="Cambria Math" panose="02040503050406030204" pitchFamily="18" charset="0"/>
                                </a:rPr>
                                <m:t>𝑙</m:t>
                              </m:r>
                            </m:e>
                            <m:sup>
                              <m:r>
                                <a:rPr lang="ro-RO" i="0">
                                  <a:latin typeface="Cambria Math" panose="02040503050406030204" pitchFamily="18" charset="0"/>
                                </a:rPr>
                                <m:t>2</m:t>
                              </m:r>
                            </m:sup>
                          </m:sSup>
                        </m:den>
                      </m:f>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3</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func>
                        <m:funcPr>
                          <m:ctrlPr>
                            <a:rPr lang="ro-RO" i="1">
                              <a:latin typeface="Cambria Math"/>
                            </a:rPr>
                          </m:ctrlPr>
                        </m:funcPr>
                        <m:fName>
                          <m:r>
                            <m:rPr>
                              <m:sty m:val="p"/>
                            </m:rPr>
                            <a:rPr lang="ro-RO" i="0">
                              <a:latin typeface="Cambria Math" panose="02040503050406030204" pitchFamily="18" charset="0"/>
                            </a:rPr>
                            <m:t>sin</m:t>
                          </m:r>
                        </m:fName>
                        <m:e>
                          <m:d>
                            <m:dPr>
                              <m:ctrlPr>
                                <a:rPr lang="ro-RO" i="1">
                                  <a:solidFill>
                                    <a:srgbClr val="836967"/>
                                  </a:solidFill>
                                  <a:latin typeface="Cambria Math"/>
                                </a:rPr>
                              </m:ctrlPr>
                            </m:dPr>
                            <m:e>
                              <m:f>
                                <m:fPr>
                                  <m:ctrlPr>
                                    <a:rPr lang="ro-RO" i="1">
                                      <a:solidFill>
                                        <a:srgbClr val="836967"/>
                                      </a:solidFill>
                                      <a:latin typeface="Cambria Math"/>
                                    </a:rPr>
                                  </m:ctrlPr>
                                </m:fPr>
                                <m:num>
                                  <m:r>
                                    <a:rPr lang="ro-RO" i="0">
                                      <a:latin typeface="Cambria Math" panose="02040503050406030204" pitchFamily="18" charset="0"/>
                                    </a:rPr>
                                    <m:t>5</m:t>
                                  </m:r>
                                  <m:r>
                                    <a:rPr lang="ro-RO" i="1">
                                      <a:latin typeface="Cambria Math" panose="02040503050406030204" pitchFamily="18" charset="0"/>
                                    </a:rPr>
                                    <m:t>𝜋</m:t>
                                  </m:r>
                                  <m:r>
                                    <a:rPr lang="ro-RO" i="1">
                                      <a:latin typeface="Cambria Math" panose="02040503050406030204" pitchFamily="18" charset="0"/>
                                    </a:rPr>
                                    <m:t>𝑥</m:t>
                                  </m:r>
                                </m:num>
                                <m:den>
                                  <m:r>
                                    <a:rPr lang="ro-RO" i="0">
                                      <a:latin typeface="Cambria Math" panose="02040503050406030204" pitchFamily="18" charset="0"/>
                                    </a:rPr>
                                    <m:t>2</m:t>
                                  </m:r>
                                  <m:r>
                                    <a:rPr lang="ro-RO" i="1">
                                      <a:latin typeface="Cambria Math" panose="02040503050406030204" pitchFamily="18" charset="0"/>
                                    </a:rPr>
                                    <m:t>𝑙</m:t>
                                  </m:r>
                                </m:den>
                              </m:f>
                            </m:e>
                          </m:d>
                        </m:e>
                      </m:func>
                      <m:r>
                        <a:rPr lang="ro-RO" i="0">
                          <a:latin typeface="Cambria Math" panose="02040503050406030204" pitchFamily="18" charset="0"/>
                        </a:rPr>
                        <m:t>.</m:t>
                      </m:r>
                    </m:oMath>
                  </m:oMathPara>
                </a14:m>
                <a:endParaRPr lang="ro-RO" dirty="0"/>
              </a:p>
            </p:txBody>
          </p:sp>
        </mc:Choice>
        <mc:Fallback xmlns="">
          <p:sp>
            <p:nvSpPr>
              <p:cNvPr id="20" name="CasetăText 19">
                <a:extLst>
                  <a:ext uri="{FF2B5EF4-FFF2-40B4-BE49-F238E27FC236}">
                    <a16:creationId xmlns:a16="http://schemas.microsoft.com/office/drawing/2014/main" id="{AD1983A3-164D-C5AF-4D76-0D182B0BF0CE}"/>
                  </a:ext>
                </a:extLst>
              </p:cNvPr>
              <p:cNvSpPr txBox="1">
                <a:spLocks noRot="1" noChangeAspect="1" noMove="1" noResize="1" noEditPoints="1" noAdjustHandles="1" noChangeArrowheads="1" noChangeShapeType="1" noTextEdit="1"/>
              </p:cNvSpPr>
              <p:nvPr/>
            </p:nvSpPr>
            <p:spPr>
              <a:xfrm>
                <a:off x="5170331" y="5008704"/>
                <a:ext cx="6973502" cy="720325"/>
              </a:xfrm>
              <a:prstGeom prst="rect">
                <a:avLst/>
              </a:prstGeom>
              <a:blipFill>
                <a:blip r:embed="rId10"/>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22" name="CasetăText 21">
                <a:extLst>
                  <a:ext uri="{FF2B5EF4-FFF2-40B4-BE49-F238E27FC236}">
                    <a16:creationId xmlns:a16="http://schemas.microsoft.com/office/drawing/2014/main" xmlns="" id="{34A0D549-C9BC-9B0F-ED12-5AD6B4859A40}"/>
                  </a:ext>
                </a:extLst>
              </p:cNvPr>
              <p:cNvSpPr txBox="1"/>
              <p:nvPr/>
            </p:nvSpPr>
            <p:spPr>
              <a:xfrm>
                <a:off x="109608" y="5827551"/>
                <a:ext cx="10566132" cy="677108"/>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Din relațiile obținute se poate observa că </a:t>
                </a:r>
                <a14:m>
                  <m:oMath xmlns:m="http://schemas.openxmlformats.org/officeDocument/2006/math">
                    <m:sSub>
                      <m:sSubPr>
                        <m:ctrlPr>
                          <a:rPr lang="ro-RO" sz="20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20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e>
                      <m:sub>
                        <m:r>
                          <a:rPr lang="ro-RO" sz="20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𝑐𝑟</m:t>
                        </m:r>
                      </m:sub>
                    </m:sSub>
                  </m:oMath>
                </a14:m>
                <a:r>
                  <a:rPr lang="ro-R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crește, prin aplicarea unor constrângeri transversale barei, pentru modurile superioare de pierdere a stabilității. </a:t>
                </a:r>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Choice>
        <mc:Fallback xmlns="">
          <p:sp>
            <p:nvSpPr>
              <p:cNvPr id="22" name="CasetăText 21">
                <a:extLst>
                  <a:ext uri="{FF2B5EF4-FFF2-40B4-BE49-F238E27FC236}">
                    <a16:creationId xmlns:a16="http://schemas.microsoft.com/office/drawing/2014/main" id="{34A0D549-C9BC-9B0F-ED12-5AD6B4859A40}"/>
                  </a:ext>
                </a:extLst>
              </p:cNvPr>
              <p:cNvSpPr txBox="1">
                <a:spLocks noRot="1" noChangeAspect="1" noMove="1" noResize="1" noEditPoints="1" noAdjustHandles="1" noChangeArrowheads="1" noChangeShapeType="1" noTextEdit="1"/>
              </p:cNvSpPr>
              <p:nvPr/>
            </p:nvSpPr>
            <p:spPr>
              <a:xfrm>
                <a:off x="109608" y="5827551"/>
                <a:ext cx="10566132" cy="677108"/>
              </a:xfrm>
              <a:prstGeom prst="rect">
                <a:avLst/>
              </a:prstGeom>
              <a:blipFill>
                <a:blip r:embed="rId11"/>
                <a:stretch>
                  <a:fillRect l="-519" t="-901" r="-462" b="-13514"/>
                </a:stretch>
              </a:blipFill>
            </p:spPr>
            <p:txBody>
              <a:bodyPr/>
              <a:lstStyle/>
              <a:p>
                <a:r>
                  <a:rPr lang="ro-RO">
                    <a:noFill/>
                  </a:rPr>
                  <a:t> </a:t>
                </a:r>
              </a:p>
            </p:txBody>
          </p:sp>
        </mc:Fallback>
      </mc:AlternateContent>
    </p:spTree>
    <p:extLst>
      <p:ext uri="{BB962C8B-B14F-4D97-AF65-F5344CB8AC3E}">
        <p14:creationId xmlns:p14="http://schemas.microsoft.com/office/powerpoint/2010/main" val="29549379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CasetăText 1">
            <a:extLst>
              <a:ext uri="{FF2B5EF4-FFF2-40B4-BE49-F238E27FC236}">
                <a16:creationId xmlns:a16="http://schemas.microsoft.com/office/drawing/2014/main" xmlns="" id="{72BC6519-B202-8E0A-9C26-5E82C22C3C63}"/>
              </a:ext>
            </a:extLst>
          </p:cNvPr>
          <p:cNvSpPr txBox="1"/>
          <p:nvPr/>
        </p:nvSpPr>
        <p:spPr>
          <a:xfrm>
            <a:off x="164577" y="292383"/>
            <a:ext cx="8995410" cy="260328"/>
          </a:xfrm>
          <a:prstGeom prst="rect">
            <a:avLst/>
          </a:prstGeom>
          <a:noFill/>
        </p:spPr>
        <p:txBody>
          <a:bodyPr wrap="square">
            <a:spAutoFit/>
          </a:bodyPr>
          <a:lstStyle/>
          <a:p>
            <a:pPr algn="just">
              <a:lnSpc>
                <a:spcPts val="1200"/>
              </a:lnSpc>
              <a:spcBef>
                <a:spcPts val="800"/>
              </a:spcBef>
              <a:spcAft>
                <a:spcPts val="800"/>
              </a:spcAft>
            </a:pPr>
            <a:r>
              <a:rPr lang="ro-RO" b="1" kern="0" dirty="0">
                <a:solidFill>
                  <a:srgbClr val="000000"/>
                </a:solidFill>
                <a:latin typeface="Arial" panose="020B0604020202020204" pitchFamily="34" charset="0"/>
                <a:ea typeface="Cambria" panose="02040503050406030204" pitchFamily="18" charset="0"/>
              </a:rPr>
              <a:t>Cazul barei liberă-încastrată cu secțiune variabilă-(cazul C4)  </a:t>
            </a:r>
          </a:p>
        </p:txBody>
      </p:sp>
      <p:pic>
        <p:nvPicPr>
          <p:cNvPr id="3" name="Imagine 2">
            <a:extLst>
              <a:ext uri="{FF2B5EF4-FFF2-40B4-BE49-F238E27FC236}">
                <a16:creationId xmlns:a16="http://schemas.microsoft.com/office/drawing/2014/main" xmlns="" id="{B989B4D3-F3B0-C956-EAAE-51241095C8A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4758" b="10531"/>
          <a:stretch/>
        </p:blipFill>
        <p:spPr bwMode="auto">
          <a:xfrm>
            <a:off x="219120" y="626690"/>
            <a:ext cx="5113634" cy="2952400"/>
          </a:xfrm>
          <a:prstGeom prst="rect">
            <a:avLst/>
          </a:prstGeom>
          <a:ln>
            <a:noFill/>
          </a:ln>
          <a:extLst>
            <a:ext uri="{53640926-AAD7-44D8-BBD7-CCE9431645EC}">
              <a14:shadowObscured xmlns:a14="http://schemas.microsoft.com/office/drawing/2010/main"/>
            </a:ext>
          </a:extLst>
        </p:spPr>
      </p:pic>
      <p:sp>
        <p:nvSpPr>
          <p:cNvPr id="5" name="CasetăText 4">
            <a:extLst>
              <a:ext uri="{FF2B5EF4-FFF2-40B4-BE49-F238E27FC236}">
                <a16:creationId xmlns:a16="http://schemas.microsoft.com/office/drawing/2014/main" xmlns="" id="{98A14043-479C-1A7F-5AE6-2B05626F34CA}"/>
              </a:ext>
            </a:extLst>
          </p:cNvPr>
          <p:cNvSpPr txBox="1"/>
          <p:nvPr/>
        </p:nvSpPr>
        <p:spPr>
          <a:xfrm>
            <a:off x="5532120" y="630055"/>
            <a:ext cx="6097604" cy="646331"/>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Ecuațiile diferențiale ale fibrei medii deformate aproximative pe cele două intervale sunt:</a:t>
            </a:r>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 name="CasetăText 6">
                <a:extLst>
                  <a:ext uri="{FF2B5EF4-FFF2-40B4-BE49-F238E27FC236}">
                    <a16:creationId xmlns:a16="http://schemas.microsoft.com/office/drawing/2014/main" xmlns="" id="{A7935260-C73D-F0C4-EE70-EA157F36ABCF}"/>
                  </a:ext>
                </a:extLst>
              </p:cNvPr>
              <p:cNvSpPr txBox="1"/>
              <p:nvPr/>
            </p:nvSpPr>
            <p:spPr>
              <a:xfrm>
                <a:off x="3982453" y="1416302"/>
                <a:ext cx="6097604" cy="5068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ctrlPr>
                            <a:rPr lang="ro-RO" i="1" smtClean="0">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𝑀</m:t>
                              </m:r>
                            </m:e>
                            <m:sub>
                              <m:r>
                                <a:rPr lang="ro-RO" i="1">
                                  <a:latin typeface="Cambria Math" panose="02040503050406030204" pitchFamily="18" charset="0"/>
                                </a:rPr>
                                <m:t>𝑡𝑟</m:t>
                              </m:r>
                              <m:r>
                                <a:rPr lang="ro-RO" i="0">
                                  <a:latin typeface="Cambria Math" panose="02040503050406030204" pitchFamily="18" charset="0"/>
                                </a:rPr>
                                <m:t>1</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r>
                            <a:rPr lang="ro-RO" i="1">
                              <a:latin typeface="Cambria Math" panose="02040503050406030204" pitchFamily="18" charset="0"/>
                            </a:rPr>
                            <m:t>𝑃</m:t>
                          </m:r>
                          <m:r>
                            <a:rPr lang="ro-RO" i="0">
                              <a:latin typeface="Cambria Math" panose="02040503050406030204" pitchFamily="18" charset="0"/>
                            </a:rPr>
                            <m:t>∙</m:t>
                          </m:r>
                          <m:sSub>
                            <m:sSubPr>
                              <m:ctrlPr>
                                <a:rPr lang="ro-RO" i="1">
                                  <a:solidFill>
                                    <a:srgbClr val="836967"/>
                                  </a:solidFill>
                                  <a:latin typeface="Cambria Math"/>
                                </a:rPr>
                              </m:ctrlPr>
                            </m:sSubPr>
                            <m:e>
                              <m:d>
                                <m:dPr>
                                  <m:endChr m:val=""/>
                                  <m:ctrlPr>
                                    <a:rPr lang="ro-RO" i="1">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𝑓</m:t>
                                      </m:r>
                                    </m:e>
                                    <m:sub>
                                      <m:r>
                                        <a:rPr lang="ro-RO" i="0">
                                          <a:latin typeface="Cambria Math" panose="02040503050406030204" pitchFamily="18" charset="0"/>
                                        </a:rPr>
                                        <m:t>1</m:t>
                                      </m:r>
                                    </m:sub>
                                  </m:sSub>
                                  <m:r>
                                    <a:rPr lang="ro-RO" i="0">
                                      <a:latin typeface="Cambria Math" panose="02040503050406030204" pitchFamily="18" charset="0"/>
                                    </a:rPr>
                                    <m:t>−</m:t>
                                  </m:r>
                                  <m:r>
                                    <a:rPr lang="ro-RO" i="1">
                                      <a:latin typeface="Cambria Math" panose="02040503050406030204" pitchFamily="18" charset="0"/>
                                    </a:rPr>
                                    <m:t>𝑣</m:t>
                                  </m:r>
                                </m:e>
                              </m:d>
                            </m:e>
                            <m:sub>
                              <m:r>
                                <a:rPr lang="ro-RO" i="0">
                                  <a:latin typeface="Cambria Math" panose="02040503050406030204" pitchFamily="18" charset="0"/>
                                </a:rPr>
                                <m:t>1</m:t>
                              </m:r>
                            </m:sub>
                          </m:sSub>
                          <m:d>
                            <m:dPr>
                              <m:ctrlPr>
                                <a:rPr lang="ro-RO" i="1">
                                  <a:latin typeface="Cambria Math"/>
                                </a:rPr>
                              </m:ctrlPr>
                            </m:dPr>
                            <m:e>
                              <m:r>
                                <a:rPr lang="ro-RO" i="1">
                                  <a:latin typeface="Cambria Math" panose="02040503050406030204" pitchFamily="18" charset="0"/>
                                </a:rPr>
                                <m:t>𝑥</m:t>
                              </m:r>
                            </m:e>
                          </m:d>
                        </m:e>
                      </m:d>
                      <m:r>
                        <a:rPr lang="ro-RO" i="0">
                          <a:latin typeface="Cambria Math" panose="02040503050406030204" pitchFamily="18" charset="0"/>
                        </a:rPr>
                        <m:t>.</m:t>
                      </m:r>
                    </m:oMath>
                  </m:oMathPara>
                </a14:m>
                <a:endParaRPr lang="ro-RO" dirty="0"/>
              </a:p>
            </p:txBody>
          </p:sp>
        </mc:Choice>
        <mc:Fallback xmlns="">
          <p:sp>
            <p:nvSpPr>
              <p:cNvPr id="7" name="CasetăText 6">
                <a:extLst>
                  <a:ext uri="{FF2B5EF4-FFF2-40B4-BE49-F238E27FC236}">
                    <a16:creationId xmlns:a16="http://schemas.microsoft.com/office/drawing/2014/main" id="{A7935260-C73D-F0C4-EE70-EA157F36ABCF}"/>
                  </a:ext>
                </a:extLst>
              </p:cNvPr>
              <p:cNvSpPr txBox="1">
                <a:spLocks noRot="1" noChangeAspect="1" noMove="1" noResize="1" noEditPoints="1" noAdjustHandles="1" noChangeArrowheads="1" noChangeShapeType="1" noTextEdit="1"/>
              </p:cNvSpPr>
              <p:nvPr/>
            </p:nvSpPr>
            <p:spPr>
              <a:xfrm>
                <a:off x="3982453" y="1416302"/>
                <a:ext cx="6097604" cy="506870"/>
              </a:xfrm>
              <a:prstGeom prst="rect">
                <a:avLst/>
              </a:prstGeom>
              <a:blipFill>
                <a:blip r:embed="rId3"/>
                <a:stretch>
                  <a:fillRect t="-179518" b="-261446"/>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9" name="CasetăText 8">
                <a:extLst>
                  <a:ext uri="{FF2B5EF4-FFF2-40B4-BE49-F238E27FC236}">
                    <a16:creationId xmlns:a16="http://schemas.microsoft.com/office/drawing/2014/main" xmlns="" id="{13C003CA-3929-BD58-BF89-EC23416D6F9D}"/>
                  </a:ext>
                </a:extLst>
              </p:cNvPr>
              <p:cNvSpPr txBox="1"/>
              <p:nvPr/>
            </p:nvSpPr>
            <p:spPr>
              <a:xfrm>
                <a:off x="6802145" y="1397733"/>
                <a:ext cx="6097604" cy="5068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ctrlPr>
                            <a:rPr lang="ro-RO" i="1" smtClean="0">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𝑀</m:t>
                              </m:r>
                            </m:e>
                            <m:sub>
                              <m:r>
                                <a:rPr lang="ro-RO" i="1">
                                  <a:latin typeface="Cambria Math" panose="02040503050406030204" pitchFamily="18" charset="0"/>
                                </a:rPr>
                                <m:t>𝑡𝑟</m:t>
                              </m:r>
                              <m:r>
                                <a:rPr lang="ro-RO" i="0">
                                  <a:latin typeface="Cambria Math" panose="02040503050406030204" pitchFamily="18" charset="0"/>
                                </a:rPr>
                                <m:t>2</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r>
                            <a:rPr lang="ro-RO" i="1">
                              <a:latin typeface="Cambria Math" panose="02040503050406030204" pitchFamily="18" charset="0"/>
                            </a:rPr>
                            <m:t>𝑃</m:t>
                          </m:r>
                          <m:r>
                            <a:rPr lang="ro-RO" i="0">
                              <a:latin typeface="Cambria Math" panose="02040503050406030204" pitchFamily="18" charset="0"/>
                            </a:rPr>
                            <m:t>∙</m:t>
                          </m:r>
                          <m:sSub>
                            <m:sSubPr>
                              <m:ctrlPr>
                                <a:rPr lang="ro-RO" i="1">
                                  <a:solidFill>
                                    <a:srgbClr val="836967"/>
                                  </a:solidFill>
                                  <a:latin typeface="Cambria Math"/>
                                </a:rPr>
                              </m:ctrlPr>
                            </m:sSubPr>
                            <m:e>
                              <m:d>
                                <m:dPr>
                                  <m:endChr m:val=""/>
                                  <m:ctrlPr>
                                    <a:rPr lang="ro-RO" i="1">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𝑓</m:t>
                                      </m:r>
                                    </m:e>
                                    <m:sub>
                                      <m:r>
                                        <a:rPr lang="ro-RO" i="0">
                                          <a:latin typeface="Cambria Math" panose="02040503050406030204" pitchFamily="18" charset="0"/>
                                        </a:rPr>
                                        <m:t>1</m:t>
                                      </m:r>
                                    </m:sub>
                                  </m:sSub>
                                  <m:r>
                                    <a:rPr lang="ro-RO" i="0">
                                      <a:latin typeface="Cambria Math" panose="02040503050406030204" pitchFamily="18" charset="0"/>
                                    </a:rPr>
                                    <m:t>−</m:t>
                                  </m:r>
                                  <m:r>
                                    <a:rPr lang="ro-RO" i="1">
                                      <a:latin typeface="Cambria Math" panose="02040503050406030204" pitchFamily="18" charset="0"/>
                                    </a:rPr>
                                    <m:t>𝑣</m:t>
                                  </m:r>
                                </m:e>
                              </m:d>
                            </m:e>
                            <m:sub>
                              <m:r>
                                <a:rPr lang="ro-RO" i="0">
                                  <a:latin typeface="Cambria Math" panose="02040503050406030204" pitchFamily="18" charset="0"/>
                                </a:rPr>
                                <m:t>2</m:t>
                              </m:r>
                            </m:sub>
                          </m:sSub>
                          <m:d>
                            <m:dPr>
                              <m:ctrlPr>
                                <a:rPr lang="ro-RO" i="1">
                                  <a:latin typeface="Cambria Math"/>
                                </a:rPr>
                              </m:ctrlPr>
                            </m:dPr>
                            <m:e>
                              <m:r>
                                <a:rPr lang="ro-RO" i="1">
                                  <a:latin typeface="Cambria Math" panose="02040503050406030204" pitchFamily="18" charset="0"/>
                                </a:rPr>
                                <m:t>𝑥</m:t>
                              </m:r>
                            </m:e>
                          </m:d>
                        </m:e>
                      </m:d>
                      <m:r>
                        <a:rPr lang="ro-RO" i="0">
                          <a:latin typeface="Cambria Math" panose="02040503050406030204" pitchFamily="18" charset="0"/>
                        </a:rPr>
                        <m:t>.</m:t>
                      </m:r>
                    </m:oMath>
                  </m:oMathPara>
                </a14:m>
                <a:endParaRPr lang="ro-RO" dirty="0"/>
              </a:p>
            </p:txBody>
          </p:sp>
        </mc:Choice>
        <mc:Fallback xmlns="">
          <p:sp>
            <p:nvSpPr>
              <p:cNvPr id="9" name="CasetăText 8">
                <a:extLst>
                  <a:ext uri="{FF2B5EF4-FFF2-40B4-BE49-F238E27FC236}">
                    <a16:creationId xmlns:a16="http://schemas.microsoft.com/office/drawing/2014/main" id="{13C003CA-3929-BD58-BF89-EC23416D6F9D}"/>
                  </a:ext>
                </a:extLst>
              </p:cNvPr>
              <p:cNvSpPr txBox="1">
                <a:spLocks noRot="1" noChangeAspect="1" noMove="1" noResize="1" noEditPoints="1" noAdjustHandles="1" noChangeArrowheads="1" noChangeShapeType="1" noTextEdit="1"/>
              </p:cNvSpPr>
              <p:nvPr/>
            </p:nvSpPr>
            <p:spPr>
              <a:xfrm>
                <a:off x="6802145" y="1397733"/>
                <a:ext cx="6097604" cy="506870"/>
              </a:xfrm>
              <a:prstGeom prst="rect">
                <a:avLst/>
              </a:prstGeom>
              <a:blipFill>
                <a:blip r:embed="rId4"/>
                <a:stretch>
                  <a:fillRect t="-179518" b="-261446"/>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1" name="CasetăText 10">
                <a:extLst>
                  <a:ext uri="{FF2B5EF4-FFF2-40B4-BE49-F238E27FC236}">
                    <a16:creationId xmlns:a16="http://schemas.microsoft.com/office/drawing/2014/main" xmlns="" id="{8BBAB650-B474-B1C7-86D7-2C9A6E7909D3}"/>
                  </a:ext>
                </a:extLst>
              </p:cNvPr>
              <p:cNvSpPr txBox="1"/>
              <p:nvPr/>
            </p:nvSpPr>
            <p:spPr>
              <a:xfrm>
                <a:off x="5242560" y="2110789"/>
                <a:ext cx="6949440" cy="1364669"/>
              </a:xfrm>
              <a:prstGeom prst="rect">
                <a:avLst/>
              </a:prstGeom>
              <a:noFill/>
            </p:spPr>
            <p:txBody>
              <a:bodyPr wrap="square">
                <a:spAutoFit/>
              </a:bodyPr>
              <a:lstStyle/>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f>
                        <m:fPr>
                          <m:ctrlPr>
                            <a:rPr lang="ro-RO" sz="1800" i="1" smtClean="0">
                              <a:solidFill>
                                <a:srgbClr val="000000"/>
                              </a:solidFill>
                              <a:effectLst/>
                              <a:latin typeface="Cambria Math"/>
                              <a:ea typeface="Calibri" panose="020F0502020204030204" pitchFamily="34" charset="0"/>
                              <a:cs typeface="Arial" panose="020B0604020202020204" pitchFamily="34" charset="0"/>
                            </a:rPr>
                          </m:ctrlPr>
                        </m:fPr>
                        <m:num>
                          <m:sSup>
                            <m:sSupPr>
                              <m:ctrlPr>
                                <a:rPr lang="ro-RO" sz="1800" i="1">
                                  <a:solidFill>
                                    <a:srgbClr val="000000"/>
                                  </a:solidFill>
                                  <a:effectLst/>
                                  <a:latin typeface="Cambria Math"/>
                                  <a:ea typeface="Calibri" panose="020F0502020204030204" pitchFamily="34" charset="0"/>
                                  <a:cs typeface="Arial" panose="020B0604020202020204" pitchFamily="34" charset="0"/>
                                </a:rPr>
                              </m:ctrlPr>
                            </m:sSupPr>
                            <m:e>
                              <m:r>
                                <a:rPr lang="ro-RO" sz="1800" i="1">
                                  <a:solidFill>
                                    <a:srgbClr val="000000"/>
                                  </a:solidFill>
                                  <a:effectLst/>
                                  <a:latin typeface="Cambria Math" panose="02040503050406030204" pitchFamily="18" charset="0"/>
                                  <a:ea typeface="Calibri" panose="020F0502020204030204" pitchFamily="34" charset="0"/>
                                  <a:cs typeface="Arial" panose="020B0604020202020204" pitchFamily="34" charset="0"/>
                                </a:rPr>
                                <m:t>𝑑</m:t>
                              </m:r>
                            </m:e>
                            <m:sup>
                              <m:r>
                                <a:rPr lang="ro-RO" sz="1800">
                                  <a:solidFill>
                                    <a:srgbClr val="000000"/>
                                  </a:solidFill>
                                  <a:effectLst/>
                                  <a:latin typeface="Cambria Math" panose="02040503050406030204" pitchFamily="18" charset="0"/>
                                  <a:ea typeface="Calibri" panose="020F0502020204030204" pitchFamily="34" charset="0"/>
                                  <a:cs typeface="Arial" panose="020B0604020202020204" pitchFamily="34"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𝑣</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num>
                        <m:den>
                          <m:r>
                            <a:rPr lang="ro-RO" sz="1800" i="1">
                              <a:solidFill>
                                <a:srgbClr val="000000"/>
                              </a:solidFill>
                              <a:effectLst/>
                              <a:latin typeface="Cambria Math" panose="02040503050406030204" pitchFamily="18" charset="0"/>
                              <a:ea typeface="Calibri" panose="020F0502020204030204" pitchFamily="34" charset="0"/>
                              <a:cs typeface="Arial" panose="020B0604020202020204" pitchFamily="34" charset="0"/>
                            </a:rPr>
                            <m:t>𝑑</m:t>
                          </m:r>
                          <m:sSup>
                            <m:sSupPr>
                              <m:ctrlPr>
                                <a:rPr lang="ro-RO" sz="1800" i="1">
                                  <a:solidFill>
                                    <a:srgbClr val="000000"/>
                                  </a:solidFill>
                                  <a:effectLst/>
                                  <a:latin typeface="Cambria Math"/>
                                  <a:ea typeface="Calibri" panose="020F0502020204030204" pitchFamily="34" charset="0"/>
                                  <a:cs typeface="Arial" panose="020B0604020202020204" pitchFamily="34" charset="0"/>
                                </a:rPr>
                              </m:ctrlPr>
                            </m:sSupPr>
                            <m:e>
                              <m:r>
                                <a:rPr lang="ro-RO" sz="1800" i="1">
                                  <a:solidFill>
                                    <a:srgbClr val="000000"/>
                                  </a:solidFill>
                                  <a:effectLst/>
                                  <a:latin typeface="Cambria Math" panose="02040503050406030204" pitchFamily="18" charset="0"/>
                                  <a:ea typeface="Calibri" panose="020F0502020204030204" pitchFamily="34" charset="0"/>
                                  <a:cs typeface="Arial" panose="020B0604020202020204" pitchFamily="34" charset="0"/>
                                </a:rPr>
                                <m:t>𝑥</m:t>
                              </m:r>
                            </m:e>
                            <m:sup>
                              <m:r>
                                <a:rPr lang="ro-RO" sz="1800">
                                  <a:solidFill>
                                    <a:srgbClr val="000000"/>
                                  </a:solidFill>
                                  <a:effectLst/>
                                  <a:latin typeface="Cambria Math" panose="02040503050406030204" pitchFamily="18" charset="0"/>
                                  <a:ea typeface="Calibri" panose="020F0502020204030204" pitchFamily="34" charset="0"/>
                                  <a:cs typeface="Arial" panose="020B0604020202020204" pitchFamily="34" charset="0"/>
                                </a:rPr>
                                <m:t>2</m:t>
                              </m:r>
                            </m:sup>
                          </m:sSup>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𝑀</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𝑡𝑟</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d>
                        </m:num>
                        <m:den>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𝐸𝐼</m:t>
                          </m:r>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ro-RO" sz="1800" i="1">
                              <a:solidFill>
                                <a:srgbClr val="000000"/>
                              </a:solidFill>
                              <a:effectLst/>
                              <a:latin typeface="Cambria Math"/>
                              <a:ea typeface="Calibri" panose="020F0502020204030204" pitchFamily="34" charset="0"/>
                              <a:cs typeface="Arial" panose="020B0604020202020204" pitchFamily="34" charset="0"/>
                            </a:rPr>
                          </m:ctrlPr>
                        </m:fPr>
                        <m:num>
                          <m:sSup>
                            <m:sSupPr>
                              <m:ctrlPr>
                                <a:rPr lang="ro-RO" sz="1800" i="1">
                                  <a:solidFill>
                                    <a:srgbClr val="000000"/>
                                  </a:solidFill>
                                  <a:effectLst/>
                                  <a:latin typeface="Cambria Math"/>
                                  <a:ea typeface="Calibri" panose="020F0502020204030204" pitchFamily="34" charset="0"/>
                                  <a:cs typeface="Arial" panose="020B0604020202020204" pitchFamily="34" charset="0"/>
                                </a:rPr>
                              </m:ctrlPr>
                            </m:sSupPr>
                            <m:e>
                              <m:r>
                                <a:rPr lang="ro-RO" sz="1800" i="1">
                                  <a:solidFill>
                                    <a:srgbClr val="000000"/>
                                  </a:solidFill>
                                  <a:effectLst/>
                                  <a:latin typeface="Cambria Math" panose="02040503050406030204" pitchFamily="18" charset="0"/>
                                  <a:ea typeface="Calibri" panose="020F0502020204030204" pitchFamily="34" charset="0"/>
                                  <a:cs typeface="Arial" panose="020B0604020202020204" pitchFamily="34" charset="0"/>
                                </a:rPr>
                                <m:t>𝑑</m:t>
                              </m:r>
                            </m:e>
                            <m:sup>
                              <m:r>
                                <a:rPr lang="ro-RO" sz="1800">
                                  <a:solidFill>
                                    <a:srgbClr val="000000"/>
                                  </a:solidFill>
                                  <a:effectLst/>
                                  <a:latin typeface="Cambria Math" panose="02040503050406030204" pitchFamily="18" charset="0"/>
                                  <a:ea typeface="Calibri" panose="020F0502020204030204" pitchFamily="34" charset="0"/>
                                  <a:cs typeface="Arial" panose="020B0604020202020204" pitchFamily="34"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𝑣</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num>
                        <m:den>
                          <m:r>
                            <a:rPr lang="ro-RO" sz="1800" i="1">
                              <a:solidFill>
                                <a:srgbClr val="000000"/>
                              </a:solidFill>
                              <a:effectLst/>
                              <a:latin typeface="Cambria Math" panose="02040503050406030204" pitchFamily="18" charset="0"/>
                              <a:ea typeface="Calibri" panose="020F0502020204030204" pitchFamily="34" charset="0"/>
                              <a:cs typeface="Arial" panose="020B0604020202020204" pitchFamily="34" charset="0"/>
                            </a:rPr>
                            <m:t>𝑑</m:t>
                          </m:r>
                          <m:sSup>
                            <m:sSupPr>
                              <m:ctrlPr>
                                <a:rPr lang="ro-RO" sz="1800" i="1">
                                  <a:solidFill>
                                    <a:srgbClr val="000000"/>
                                  </a:solidFill>
                                  <a:effectLst/>
                                  <a:latin typeface="Cambria Math"/>
                                  <a:ea typeface="Calibri" panose="020F0502020204030204" pitchFamily="34" charset="0"/>
                                  <a:cs typeface="Arial" panose="020B0604020202020204" pitchFamily="34" charset="0"/>
                                </a:rPr>
                              </m:ctrlPr>
                            </m:sSupPr>
                            <m:e>
                              <m:r>
                                <a:rPr lang="ro-RO" sz="1800" i="1">
                                  <a:solidFill>
                                    <a:srgbClr val="000000"/>
                                  </a:solidFill>
                                  <a:effectLst/>
                                  <a:latin typeface="Cambria Math" panose="02040503050406030204" pitchFamily="18" charset="0"/>
                                  <a:ea typeface="Calibri" panose="020F0502020204030204" pitchFamily="34" charset="0"/>
                                  <a:cs typeface="Arial" panose="020B0604020202020204" pitchFamily="34" charset="0"/>
                                </a:rPr>
                                <m:t>𝑥</m:t>
                              </m:r>
                            </m:e>
                            <m:sup>
                              <m:r>
                                <a:rPr lang="ro-RO" sz="1800">
                                  <a:solidFill>
                                    <a:srgbClr val="000000"/>
                                  </a:solidFill>
                                  <a:effectLst/>
                                  <a:latin typeface="Cambria Math" panose="02040503050406030204" pitchFamily="18" charset="0"/>
                                  <a:ea typeface="Calibri" panose="020F0502020204030204" pitchFamily="34" charset="0"/>
                                  <a:cs typeface="Arial" panose="020B0604020202020204" pitchFamily="34" charset="0"/>
                                </a:rPr>
                                <m:t>2</m:t>
                              </m:r>
                            </m:sup>
                          </m:sSup>
                        </m:den>
                      </m:f>
                      <m:r>
                        <a:rPr lang="ro-RO" sz="1800">
                          <a:solidFill>
                            <a:srgbClr val="000000"/>
                          </a:solidFill>
                          <a:effectLst/>
                          <a:latin typeface="Cambria Math" panose="02040503050406030204" pitchFamily="18" charset="0"/>
                          <a:ea typeface="Calibri" panose="020F0502020204030204" pitchFamily="34" charset="0"/>
                          <a:cs typeface="Arial" panose="020B0604020202020204" pitchFamily="34" charset="0"/>
                        </a:rPr>
                        <m:t>+</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𝑣</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num>
                        <m:den>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𝐸𝐼</m:t>
                          </m:r>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𝑓</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num>
                        <m:den>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𝐸𝐼</m:t>
                          </m:r>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num>
                        <m:den>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𝐸𝐼</m:t>
                          </m:r>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rad>
                                <m:radPr>
                                  <m:degHide m:val="on"/>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radPr>
                                <m:deg/>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𝑘</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𝑟</m:t>
                                      </m:r>
                                    </m:sub>
                                  </m:sSub>
                                </m:e>
                              </m:rad>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𝑘</m:t>
                              </m:r>
                            </m:e>
                          </m:d>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f>
                        <m:fPr>
                          <m:ctrlPr>
                            <a:rPr lang="ro-RO" i="1">
                              <a:effectLst/>
                              <a:latin typeface="Cambria Math"/>
                              <a:cs typeface="Arial" panose="020B0604020202020204" pitchFamily="34" charset="0"/>
                            </a:rPr>
                          </m:ctrlPr>
                        </m:fPr>
                        <m:num>
                          <m:sSup>
                            <m:sSupPr>
                              <m:ctrlPr>
                                <a:rPr lang="ro-RO" i="1">
                                  <a:effectLst/>
                                  <a:latin typeface="Cambria Math"/>
                                  <a:cs typeface="Arial" panose="020B0604020202020204" pitchFamily="34" charset="0"/>
                                </a:rPr>
                              </m:ctrlPr>
                            </m:sSupPr>
                            <m:e>
                              <m:r>
                                <a:rPr lang="ro-RO" sz="1800" i="1">
                                  <a:effectLst/>
                                  <a:latin typeface="Cambria Math" panose="02040503050406030204" pitchFamily="18" charset="0"/>
                                  <a:ea typeface="Calibri" panose="020F0502020204030204" pitchFamily="34" charset="0"/>
                                  <a:cs typeface="Arial" panose="020B0604020202020204" pitchFamily="34" charset="0"/>
                                </a:rPr>
                                <m:t>𝑑</m:t>
                              </m:r>
                            </m:e>
                            <m:sup>
                              <m:r>
                                <a:rPr lang="ro-RO" sz="1800">
                                  <a:effectLst/>
                                  <a:latin typeface="Cambria Math" panose="02040503050406030204" pitchFamily="18" charset="0"/>
                                  <a:ea typeface="Calibri" panose="020F0502020204030204" pitchFamily="34" charset="0"/>
                                  <a:cs typeface="Arial" panose="020B0604020202020204" pitchFamily="34" charset="0"/>
                                </a:rPr>
                                <m:t>2</m:t>
                              </m:r>
                            </m:sup>
                          </m:sSup>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𝑣</m:t>
                              </m:r>
                            </m:e>
                            <m:sub>
                              <m:r>
                                <a:rPr lang="ro-RO" sz="1800">
                                  <a:effectLst/>
                                  <a:latin typeface="Cambria Math" panose="02040503050406030204" pitchFamily="18" charset="0"/>
                                  <a:ea typeface="Calibri" panose="020F0502020204030204" pitchFamily="34" charset="0"/>
                                  <a:cs typeface="Calibri" panose="020F0502020204030204" pitchFamily="34" charset="0"/>
                                </a:rPr>
                                <m:t>2</m:t>
                              </m:r>
                            </m:sub>
                          </m:sSub>
                          <m:r>
                            <a:rPr lang="ro-RO" sz="1800">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𝑥</m:t>
                          </m:r>
                          <m:r>
                            <a:rPr lang="ro-RO" sz="1800">
                              <a:effectLst/>
                              <a:latin typeface="Cambria Math" panose="02040503050406030204" pitchFamily="18" charset="0"/>
                              <a:ea typeface="Calibri" panose="020F0502020204030204" pitchFamily="34" charset="0"/>
                              <a:cs typeface="Calibri" panose="020F0502020204030204" pitchFamily="34" charset="0"/>
                            </a:rPr>
                            <m:t>)</m:t>
                          </m:r>
                        </m:num>
                        <m:den>
                          <m:r>
                            <a:rPr lang="ro-RO" sz="1800" i="1">
                              <a:effectLst/>
                              <a:latin typeface="Cambria Math" panose="02040503050406030204" pitchFamily="18" charset="0"/>
                              <a:ea typeface="Calibri" panose="020F0502020204030204" pitchFamily="34" charset="0"/>
                              <a:cs typeface="Arial" panose="020B0604020202020204" pitchFamily="34" charset="0"/>
                            </a:rPr>
                            <m:t>𝑑</m:t>
                          </m:r>
                          <m:sSup>
                            <m:sSupPr>
                              <m:ctrlPr>
                                <a:rPr lang="ro-RO" i="1">
                                  <a:effectLst/>
                                  <a:latin typeface="Cambria Math"/>
                                  <a:cs typeface="Arial" panose="020B0604020202020204" pitchFamily="34" charset="0"/>
                                </a:rPr>
                              </m:ctrlPr>
                            </m:sSupPr>
                            <m:e>
                              <m:r>
                                <a:rPr lang="ro-RO" sz="1800" i="1">
                                  <a:effectLst/>
                                  <a:latin typeface="Cambria Math" panose="02040503050406030204" pitchFamily="18" charset="0"/>
                                  <a:ea typeface="Calibri" panose="020F0502020204030204" pitchFamily="34" charset="0"/>
                                  <a:cs typeface="Arial" panose="020B0604020202020204" pitchFamily="34" charset="0"/>
                                </a:rPr>
                                <m:t>𝑥</m:t>
                              </m:r>
                            </m:e>
                            <m:sup>
                              <m:r>
                                <a:rPr lang="ro-RO" sz="1800">
                                  <a:effectLst/>
                                  <a:latin typeface="Cambria Math" panose="02040503050406030204" pitchFamily="18" charset="0"/>
                                  <a:ea typeface="Calibri" panose="020F0502020204030204" pitchFamily="34" charset="0"/>
                                  <a:cs typeface="Arial" panose="020B0604020202020204" pitchFamily="34" charset="0"/>
                                </a:rPr>
                                <m:t>2</m:t>
                              </m:r>
                            </m:sup>
                          </m:sSup>
                        </m:den>
                      </m:f>
                      <m:r>
                        <a:rPr lang="ro-RO" sz="1800">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𝑀</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𝑡𝑟</m:t>
                              </m:r>
                              <m:r>
                                <a:rPr lang="ro-RO" sz="1800" i="1">
                                  <a:effectLst/>
                                  <a:latin typeface="Cambria Math" panose="02040503050406030204" pitchFamily="18" charset="0"/>
                                  <a:ea typeface="Calibri" panose="020F0502020204030204" pitchFamily="34" charset="0"/>
                                  <a:cs typeface="Calibri" panose="020F0502020204030204" pitchFamily="34" charset="0"/>
                                </a:rPr>
                                <m:t>2</m:t>
                              </m:r>
                            </m:sub>
                          </m:sSub>
                          <m:d>
                            <m:dPr>
                              <m:ctrlPr>
                                <a:rPr lang="ro-RO" i="1">
                                  <a:effectLst/>
                                  <a:latin typeface="Cambria Math"/>
                                </a:rPr>
                              </m:ctrlPr>
                            </m:d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d>
                        </m:num>
                        <m:den>
                          <m:r>
                            <a:rPr lang="ro-RO" sz="1800" i="1">
                              <a:effectLst/>
                              <a:latin typeface="Cambria Math" panose="02040503050406030204" pitchFamily="18" charset="0"/>
                              <a:ea typeface="Calibri" panose="020F0502020204030204" pitchFamily="34" charset="0"/>
                              <a:cs typeface="Calibri" panose="020F0502020204030204" pitchFamily="34" charset="0"/>
                            </a:rPr>
                            <m:t>𝐸𝐼</m:t>
                          </m:r>
                        </m:den>
                      </m:f>
                      <m:r>
                        <a:rPr lang="ro-RO" sz="1800">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cs typeface="Arial" panose="020B0604020202020204" pitchFamily="34" charset="0"/>
                            </a:rPr>
                          </m:ctrlPr>
                        </m:fPr>
                        <m:num>
                          <m:sSup>
                            <m:sSupPr>
                              <m:ctrlPr>
                                <a:rPr lang="ro-RO" i="1">
                                  <a:effectLst/>
                                  <a:latin typeface="Cambria Math"/>
                                  <a:cs typeface="Arial" panose="020B0604020202020204" pitchFamily="34" charset="0"/>
                                </a:rPr>
                              </m:ctrlPr>
                            </m:sSupPr>
                            <m:e>
                              <m:r>
                                <a:rPr lang="ro-RO" sz="1800" i="1">
                                  <a:effectLst/>
                                  <a:latin typeface="Cambria Math" panose="02040503050406030204" pitchFamily="18" charset="0"/>
                                  <a:ea typeface="Calibri" panose="020F0502020204030204" pitchFamily="34" charset="0"/>
                                  <a:cs typeface="Arial" panose="020B0604020202020204" pitchFamily="34" charset="0"/>
                                </a:rPr>
                                <m:t>𝑑</m:t>
                              </m:r>
                            </m:e>
                            <m:sup>
                              <m:r>
                                <a:rPr lang="ro-RO" sz="1800">
                                  <a:effectLst/>
                                  <a:latin typeface="Cambria Math" panose="02040503050406030204" pitchFamily="18" charset="0"/>
                                  <a:ea typeface="Calibri" panose="020F0502020204030204" pitchFamily="34" charset="0"/>
                                  <a:cs typeface="Arial" panose="020B0604020202020204" pitchFamily="34" charset="0"/>
                                </a:rPr>
                                <m:t>2</m:t>
                              </m:r>
                            </m:sup>
                          </m:sSup>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𝑣</m:t>
                              </m:r>
                            </m:e>
                            <m:sub>
                              <m:r>
                                <a:rPr lang="ro-RO" sz="1800">
                                  <a:effectLst/>
                                  <a:latin typeface="Cambria Math" panose="02040503050406030204" pitchFamily="18" charset="0"/>
                                  <a:ea typeface="Calibri" panose="020F0502020204030204" pitchFamily="34" charset="0"/>
                                  <a:cs typeface="Calibri" panose="020F0502020204030204" pitchFamily="34" charset="0"/>
                                </a:rPr>
                                <m:t>2</m:t>
                              </m:r>
                            </m:sub>
                          </m:sSub>
                          <m:r>
                            <a:rPr lang="ro-RO" sz="1800">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𝑥</m:t>
                          </m:r>
                          <m:r>
                            <a:rPr lang="ro-RO" sz="1800">
                              <a:effectLst/>
                              <a:latin typeface="Cambria Math" panose="02040503050406030204" pitchFamily="18" charset="0"/>
                              <a:ea typeface="Calibri" panose="020F0502020204030204" pitchFamily="34" charset="0"/>
                              <a:cs typeface="Calibri" panose="020F0502020204030204" pitchFamily="34" charset="0"/>
                            </a:rPr>
                            <m:t>)</m:t>
                          </m:r>
                        </m:num>
                        <m:den>
                          <m:r>
                            <a:rPr lang="ro-RO" sz="1800" i="1">
                              <a:effectLst/>
                              <a:latin typeface="Cambria Math" panose="02040503050406030204" pitchFamily="18" charset="0"/>
                              <a:ea typeface="Calibri" panose="020F0502020204030204" pitchFamily="34" charset="0"/>
                              <a:cs typeface="Arial" panose="020B0604020202020204" pitchFamily="34" charset="0"/>
                            </a:rPr>
                            <m:t>𝑑</m:t>
                          </m:r>
                          <m:sSup>
                            <m:sSupPr>
                              <m:ctrlPr>
                                <a:rPr lang="ro-RO" i="1">
                                  <a:effectLst/>
                                  <a:latin typeface="Cambria Math"/>
                                  <a:cs typeface="Arial" panose="020B0604020202020204" pitchFamily="34" charset="0"/>
                                </a:rPr>
                              </m:ctrlPr>
                            </m:sSupPr>
                            <m:e>
                              <m:r>
                                <a:rPr lang="ro-RO" sz="1800" i="1">
                                  <a:effectLst/>
                                  <a:latin typeface="Cambria Math" panose="02040503050406030204" pitchFamily="18" charset="0"/>
                                  <a:ea typeface="Calibri" panose="020F0502020204030204" pitchFamily="34" charset="0"/>
                                  <a:cs typeface="Arial" panose="020B0604020202020204" pitchFamily="34" charset="0"/>
                                </a:rPr>
                                <m:t>𝑥</m:t>
                              </m:r>
                            </m:e>
                            <m:sup>
                              <m:r>
                                <a:rPr lang="ro-RO" sz="1800">
                                  <a:effectLst/>
                                  <a:latin typeface="Cambria Math" panose="02040503050406030204" pitchFamily="18" charset="0"/>
                                  <a:ea typeface="Calibri" panose="020F0502020204030204" pitchFamily="34" charset="0"/>
                                  <a:cs typeface="Arial" panose="020B0604020202020204" pitchFamily="34" charset="0"/>
                                </a:rPr>
                                <m:t>2</m:t>
                              </m:r>
                            </m:sup>
                          </m:sSup>
                        </m:den>
                      </m:f>
                      <m:r>
                        <a:rPr lang="ro-RO" sz="1800">
                          <a:effectLst/>
                          <a:latin typeface="Cambria Math" panose="02040503050406030204" pitchFamily="18" charset="0"/>
                          <a:ea typeface="Calibri" panose="020F0502020204030204" pitchFamily="34" charset="0"/>
                          <a:cs typeface="Arial" panose="020B0604020202020204" pitchFamily="34" charset="0"/>
                        </a:rPr>
                        <m:t>+</m:t>
                      </m:r>
                      <m:f>
                        <m:fPr>
                          <m:ctrlPr>
                            <a:rPr lang="ro-RO" i="1">
                              <a:effectLst/>
                              <a:latin typeface="Cambria Math"/>
                            </a:rPr>
                          </m:ctrlPr>
                        </m:fPr>
                        <m:num>
                          <m:r>
                            <a:rPr lang="ro-RO" sz="1800" i="1">
                              <a:effectLst/>
                              <a:latin typeface="Cambria Math" panose="02040503050406030204" pitchFamily="18" charset="0"/>
                              <a:ea typeface="Calibri" panose="020F0502020204030204" pitchFamily="34" charset="0"/>
                              <a:cs typeface="Calibri" panose="020F0502020204030204" pitchFamily="34" charset="0"/>
                            </a:rPr>
                            <m:t>𝑃</m:t>
                          </m:r>
                          <m:r>
                            <a:rPr lang="ro-RO" sz="1800">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𝑣</m:t>
                              </m:r>
                            </m:e>
                            <m:sub>
                              <m:r>
                                <a:rPr lang="ro-RO" sz="1800">
                                  <a:effectLst/>
                                  <a:latin typeface="Cambria Math" panose="02040503050406030204" pitchFamily="18" charset="0"/>
                                  <a:ea typeface="Calibri" panose="020F0502020204030204" pitchFamily="34" charset="0"/>
                                  <a:cs typeface="Calibri" panose="020F0502020204030204" pitchFamily="34" charset="0"/>
                                </a:rPr>
                                <m:t>2</m:t>
                              </m:r>
                            </m:sub>
                          </m:sSub>
                          <m:r>
                            <a:rPr lang="ro-RO" sz="1800">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𝑥</m:t>
                          </m:r>
                          <m:r>
                            <a:rPr lang="ro-RO" sz="1800">
                              <a:effectLst/>
                              <a:latin typeface="Cambria Math" panose="02040503050406030204" pitchFamily="18" charset="0"/>
                              <a:ea typeface="Calibri" panose="020F0502020204030204" pitchFamily="34" charset="0"/>
                              <a:cs typeface="Calibri" panose="020F0502020204030204" pitchFamily="34" charset="0"/>
                            </a:rPr>
                            <m:t>)</m:t>
                          </m:r>
                        </m:num>
                        <m:den>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𝑘</m:t>
                              </m:r>
                            </m:e>
                            <m:sub>
                              <m:r>
                                <m:rPr>
                                  <m:sty m:val="p"/>
                                </m:rPr>
                                <a:rPr lang="ro-RO" sz="1800">
                                  <a:effectLst/>
                                  <a:latin typeface="Cambria Math" panose="02040503050406030204" pitchFamily="18" charset="0"/>
                                  <a:ea typeface="Calibri" panose="020F0502020204030204" pitchFamily="34" charset="0"/>
                                  <a:cs typeface="Calibri" panose="020F0502020204030204" pitchFamily="34" charset="0"/>
                                </a:rPr>
                                <m:t>r</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𝐸𝐼</m:t>
                          </m:r>
                        </m:den>
                      </m:f>
                      <m:r>
                        <a:rPr lang="ro-RO" sz="1800">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r>
                            <a:rPr lang="ro-RO" sz="1800" i="1">
                              <a:effectLst/>
                              <a:latin typeface="Cambria Math" panose="02040503050406030204" pitchFamily="18" charset="0"/>
                              <a:ea typeface="Calibri" panose="020F0502020204030204" pitchFamily="34" charset="0"/>
                              <a:cs typeface="Calibri" panose="020F0502020204030204" pitchFamily="34" charset="0"/>
                            </a:rPr>
                            <m:t>𝑃</m:t>
                          </m:r>
                          <m:r>
                            <a:rPr lang="ro-RO" sz="1800">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𝑓</m:t>
                              </m:r>
                            </m:e>
                            <m:sub>
                              <m:r>
                                <a:rPr lang="ro-RO" sz="1800">
                                  <a:effectLst/>
                                  <a:latin typeface="Cambria Math" panose="02040503050406030204" pitchFamily="18" charset="0"/>
                                  <a:ea typeface="Calibri" panose="020F0502020204030204" pitchFamily="34" charset="0"/>
                                  <a:cs typeface="Calibri" panose="020F0502020204030204" pitchFamily="34" charset="0"/>
                                </a:rPr>
                                <m:t>1</m:t>
                              </m:r>
                            </m:sub>
                          </m:sSub>
                        </m:num>
                        <m:den>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𝑘</m:t>
                              </m:r>
                            </m:e>
                            <m:sub>
                              <m:r>
                                <m:rPr>
                                  <m:sty m:val="p"/>
                                </m:rPr>
                                <a:rPr lang="ro-RO" sz="1800">
                                  <a:effectLst/>
                                  <a:latin typeface="Cambria Math" panose="02040503050406030204" pitchFamily="18" charset="0"/>
                                  <a:ea typeface="Calibri" panose="020F0502020204030204" pitchFamily="34" charset="0"/>
                                  <a:cs typeface="Calibri" panose="020F0502020204030204" pitchFamily="34" charset="0"/>
                                </a:rPr>
                                <m:t>r</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𝐸𝐼</m:t>
                          </m:r>
                        </m:den>
                      </m:f>
                      <m:r>
                        <a:rPr lang="ro-RO" sz="1800">
                          <a:effectLst/>
                          <a:latin typeface="Cambria Math" panose="02040503050406030204" pitchFamily="18" charset="0"/>
                          <a:ea typeface="Calibri" panose="020F0502020204030204" pitchFamily="34" charset="0"/>
                          <a:cs typeface="Calibri" panose="020F0502020204030204" pitchFamily="34" charset="0"/>
                        </a:rPr>
                        <m:t>;</m:t>
                      </m:r>
                      <m:r>
                        <a:rPr lang="ro-RO" sz="1800">
                          <a:effectLst/>
                          <a:latin typeface="Cambria Math" panose="02040503050406030204" pitchFamily="18" charset="0"/>
                          <a:ea typeface="Calibri" panose="020F0502020204030204" pitchFamily="34" charset="0"/>
                          <a:cs typeface="Arial" panose="020B0604020202020204" pitchFamily="34" charset="0"/>
                        </a:rPr>
                        <m:t> </m:t>
                      </m:r>
                      <m:sSup>
                        <m:sSupPr>
                          <m:ctrlPr>
                            <a:rPr lang="ro-RO" i="1">
                              <a:effectLst/>
                              <a:latin typeface="Cambria Math"/>
                              <a:cs typeface="Arial" panose="020B0604020202020204" pitchFamily="34" charset="0"/>
                            </a:rPr>
                          </m:ctrlPr>
                        </m:sSupPr>
                        <m:e>
                          <m:r>
                            <a:rPr lang="ro-RO" sz="1800" i="1">
                              <a:effectLst/>
                              <a:latin typeface="Cambria Math" panose="02040503050406030204" pitchFamily="18" charset="0"/>
                              <a:ea typeface="Calibri" panose="020F0502020204030204" pitchFamily="34" charset="0"/>
                              <a:cs typeface="Arial" panose="020B0604020202020204" pitchFamily="34" charset="0"/>
                            </a:rPr>
                            <m:t>𝑘</m:t>
                          </m:r>
                        </m:e>
                        <m:sup>
                          <m:r>
                            <a:rPr lang="ro-RO" sz="1800">
                              <a:effectLst/>
                              <a:latin typeface="Cambria Math" panose="02040503050406030204" pitchFamily="18" charset="0"/>
                              <a:ea typeface="Calibri" panose="020F0502020204030204" pitchFamily="34" charset="0"/>
                              <a:cs typeface="Arial" panose="020B0604020202020204" pitchFamily="34" charset="0"/>
                            </a:rPr>
                            <m:t>2</m:t>
                          </m:r>
                        </m:sup>
                      </m:sSup>
                      <m:r>
                        <a:rPr lang="ro-RO" sz="1800">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r>
                            <a:rPr lang="ro-RO" sz="1800" i="1">
                              <a:effectLst/>
                              <a:latin typeface="Cambria Math" panose="02040503050406030204" pitchFamily="18" charset="0"/>
                              <a:ea typeface="Calibri" panose="020F0502020204030204" pitchFamily="34" charset="0"/>
                              <a:cs typeface="Calibri" panose="020F0502020204030204" pitchFamily="34" charset="0"/>
                            </a:rPr>
                            <m:t>𝑃</m:t>
                          </m:r>
                        </m:num>
                        <m:den>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𝑘</m:t>
                              </m:r>
                            </m:e>
                            <m:sub>
                              <m:r>
                                <m:rPr>
                                  <m:sty m:val="p"/>
                                </m:rPr>
                                <a:rPr lang="ro-RO" sz="1800">
                                  <a:effectLst/>
                                  <a:latin typeface="Cambria Math" panose="02040503050406030204" pitchFamily="18" charset="0"/>
                                  <a:ea typeface="Calibri" panose="020F0502020204030204" pitchFamily="34" charset="0"/>
                                  <a:cs typeface="Calibri" panose="020F0502020204030204" pitchFamily="34" charset="0"/>
                                </a:rPr>
                                <m:t>r</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𝐸𝐼</m:t>
                          </m:r>
                        </m:den>
                      </m:f>
                      <m:r>
                        <a:rPr lang="ro-RO" sz="1800" i="1">
                          <a:effectLst/>
                          <a:latin typeface="Cambria Math" panose="02040503050406030204" pitchFamily="18" charset="0"/>
                          <a:ea typeface="Calibri" panose="020F0502020204030204" pitchFamily="34" charset="0"/>
                          <a:cs typeface="Calibri" panose="020F0502020204030204" pitchFamily="34" charset="0"/>
                        </a:rPr>
                        <m:t>.</m:t>
                      </m:r>
                    </m:oMath>
                  </m:oMathPara>
                </a14:m>
                <a:endParaRPr lang="ro-RO" dirty="0"/>
              </a:p>
            </p:txBody>
          </p:sp>
        </mc:Choice>
        <mc:Fallback xmlns="">
          <p:sp>
            <p:nvSpPr>
              <p:cNvPr id="11" name="CasetăText 10">
                <a:extLst>
                  <a:ext uri="{FF2B5EF4-FFF2-40B4-BE49-F238E27FC236}">
                    <a16:creationId xmlns:a16="http://schemas.microsoft.com/office/drawing/2014/main" id="{8BBAB650-B474-B1C7-86D7-2C9A6E7909D3}"/>
                  </a:ext>
                </a:extLst>
              </p:cNvPr>
              <p:cNvSpPr txBox="1">
                <a:spLocks noRot="1" noChangeAspect="1" noMove="1" noResize="1" noEditPoints="1" noAdjustHandles="1" noChangeArrowheads="1" noChangeShapeType="1" noTextEdit="1"/>
              </p:cNvSpPr>
              <p:nvPr/>
            </p:nvSpPr>
            <p:spPr>
              <a:xfrm>
                <a:off x="5242560" y="2110789"/>
                <a:ext cx="6949440" cy="1364669"/>
              </a:xfrm>
              <a:prstGeom prst="rect">
                <a:avLst/>
              </a:prstGeom>
              <a:blipFill>
                <a:blip r:embed="rId5"/>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2" name="CasetăText 11">
                <a:extLst>
                  <a:ext uri="{FF2B5EF4-FFF2-40B4-BE49-F238E27FC236}">
                    <a16:creationId xmlns:a16="http://schemas.microsoft.com/office/drawing/2014/main" xmlns="" id="{1B2E439F-599C-4981-2FBB-EE946AF93E12}"/>
                  </a:ext>
                </a:extLst>
              </p:cNvPr>
              <p:cNvSpPr txBox="1"/>
              <p:nvPr/>
            </p:nvSpPr>
            <p:spPr>
              <a:xfrm>
                <a:off x="0" y="3832243"/>
                <a:ext cx="6915533"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Forța critica de pierdere a stabilității pentru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𝑘</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𝑟</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oMath>
                </a14:m>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și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𝑘</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𝑙</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b="0" i="0" smtClea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Choice>
        <mc:Fallback xmlns="">
          <p:sp>
            <p:nvSpPr>
              <p:cNvPr id="12" name="CasetăText 11">
                <a:extLst>
                  <a:ext uri="{FF2B5EF4-FFF2-40B4-BE49-F238E27FC236}">
                    <a16:creationId xmlns:a16="http://schemas.microsoft.com/office/drawing/2014/main" id="{1B2E439F-599C-4981-2FBB-EE946AF93E12}"/>
                  </a:ext>
                </a:extLst>
              </p:cNvPr>
              <p:cNvSpPr txBox="1">
                <a:spLocks noRot="1" noChangeAspect="1" noMove="1" noResize="1" noEditPoints="1" noAdjustHandles="1" noChangeArrowheads="1" noChangeShapeType="1" noTextEdit="1"/>
              </p:cNvSpPr>
              <p:nvPr/>
            </p:nvSpPr>
            <p:spPr>
              <a:xfrm>
                <a:off x="0" y="3832243"/>
                <a:ext cx="6915533" cy="369332"/>
              </a:xfrm>
              <a:prstGeom prst="rect">
                <a:avLst/>
              </a:prstGeom>
              <a:blipFill>
                <a:blip r:embed="rId6"/>
                <a:stretch>
                  <a:fillRect t="-10000" b="-26667"/>
                </a:stretch>
              </a:blipFill>
            </p:spPr>
            <p:txBody>
              <a:bodyPr/>
              <a:lstStyle/>
              <a:p>
                <a:r>
                  <a:rPr lang="ro-RO">
                    <a:noFill/>
                  </a:rPr>
                  <a:t> </a:t>
                </a:r>
              </a:p>
            </p:txBody>
          </p:sp>
        </mc:Fallback>
      </mc:AlternateContent>
      <p:sp>
        <p:nvSpPr>
          <p:cNvPr id="14" name="CasetăText 13">
            <a:extLst>
              <a:ext uri="{FF2B5EF4-FFF2-40B4-BE49-F238E27FC236}">
                <a16:creationId xmlns:a16="http://schemas.microsoft.com/office/drawing/2014/main" xmlns="" id="{9B0542B3-35EB-4073-1F57-8107964017BE}"/>
              </a:ext>
            </a:extLst>
          </p:cNvPr>
          <p:cNvSpPr txBox="1"/>
          <p:nvPr/>
        </p:nvSpPr>
        <p:spPr>
          <a:xfrm>
            <a:off x="0" y="4185452"/>
            <a:ext cx="6362300" cy="646331"/>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Forța critica de pierdere a stabilității pentru bara cu secțiune în trepte devine:</a:t>
            </a:r>
          </a:p>
        </p:txBody>
      </p:sp>
      <mc:AlternateContent xmlns:mc="http://schemas.openxmlformats.org/markup-compatibility/2006" xmlns:a14="http://schemas.microsoft.com/office/drawing/2010/main">
        <mc:Choice Requires="a14">
          <p:sp>
            <p:nvSpPr>
              <p:cNvPr id="16" name="CasetăText 15">
                <a:extLst>
                  <a:ext uri="{FF2B5EF4-FFF2-40B4-BE49-F238E27FC236}">
                    <a16:creationId xmlns:a16="http://schemas.microsoft.com/office/drawing/2014/main" xmlns="" id="{F0161FD4-9F59-039C-C379-5FE5C4000B43}"/>
                  </a:ext>
                </a:extLst>
              </p:cNvPr>
              <p:cNvSpPr txBox="1"/>
              <p:nvPr/>
            </p:nvSpPr>
            <p:spPr>
              <a:xfrm>
                <a:off x="164577" y="4807937"/>
                <a:ext cx="6472988" cy="69493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m:rPr>
                              <m:lit/>
                            </m:rPr>
                            <a:rPr lang="ro-RO" i="0">
                              <a:latin typeface="Cambria Math" panose="02040503050406030204" pitchFamily="18" charset="0"/>
                            </a:rPr>
                            <m:t>_</m:t>
                          </m:r>
                          <m:r>
                            <a:rPr lang="ro-RO" i="1">
                              <a:latin typeface="Cambria Math" panose="02040503050406030204" pitchFamily="18" charset="0"/>
                            </a:rPr>
                            <m:t>𝑏𝑎𝑟𝑎</m:t>
                          </m:r>
                          <m:r>
                            <m:rPr>
                              <m:lit/>
                            </m:rPr>
                            <a:rPr lang="ro-RO" i="0">
                              <a:latin typeface="Cambria Math" panose="02040503050406030204" pitchFamily="18" charset="0"/>
                            </a:rPr>
                            <m:t>_</m:t>
                          </m:r>
                          <m:r>
                            <a:rPr lang="ro-RO" i="1">
                              <a:latin typeface="Cambria Math" panose="02040503050406030204" pitchFamily="18" charset="0"/>
                            </a:rPr>
                            <m:t>𝑠𝑒𝑐𝑡</m:t>
                          </m:r>
                          <m:r>
                            <m:rPr>
                              <m:lit/>
                            </m:rPr>
                            <a:rPr lang="ro-RO" i="0">
                              <a:latin typeface="Cambria Math" panose="02040503050406030204" pitchFamily="18" charset="0"/>
                            </a:rPr>
                            <m:t>_</m:t>
                          </m:r>
                          <m:r>
                            <a:rPr lang="ro-RO" i="1">
                              <a:latin typeface="Cambria Math" panose="02040503050406030204" pitchFamily="18" charset="0"/>
                            </a:rPr>
                            <m:t>𝑣𝑎𝑟</m:t>
                          </m:r>
                          <m:r>
                            <m:rPr>
                              <m:lit/>
                            </m:rPr>
                            <a:rPr lang="ro-RO" i="0">
                              <a:latin typeface="Cambria Math" panose="02040503050406030204" pitchFamily="18" charset="0"/>
                            </a:rPr>
                            <m:t>_</m:t>
                          </m:r>
                          <m:r>
                            <a:rPr lang="ro-RO" i="1">
                              <a:latin typeface="Cambria Math" panose="02040503050406030204" pitchFamily="18" charset="0"/>
                            </a:rPr>
                            <m:t>𝑡𝑟𝑒𝑝𝑡𝑒</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𝜋</m:t>
                              </m:r>
                            </m:e>
                            <m:sup>
                              <m:r>
                                <a:rPr lang="ro-RO" i="0">
                                  <a:latin typeface="Cambria Math" panose="02040503050406030204" pitchFamily="18" charset="0"/>
                                </a:rPr>
                                <m:t>2</m:t>
                              </m:r>
                            </m:sup>
                          </m:sSup>
                          <m:r>
                            <a:rPr lang="ro-RO" i="0">
                              <a:latin typeface="Cambria Math" panose="02040503050406030204" pitchFamily="18" charset="0"/>
                            </a:rPr>
                            <m:t>∙</m:t>
                          </m:r>
                          <m:r>
                            <a:rPr lang="ro-RO" i="1">
                              <a:latin typeface="Cambria Math" panose="02040503050406030204" pitchFamily="18" charset="0"/>
                            </a:rPr>
                            <m:t>𝐸𝐼</m:t>
                          </m:r>
                        </m:num>
                        <m:den>
                          <m:sSup>
                            <m:sSupPr>
                              <m:ctrlPr>
                                <a:rPr lang="ro-RO" i="1">
                                  <a:solidFill>
                                    <a:srgbClr val="836967"/>
                                  </a:solidFill>
                                  <a:latin typeface="Cambria Math"/>
                                </a:rPr>
                              </m:ctrlPr>
                            </m:sSupPr>
                            <m:e>
                              <m:d>
                                <m:dPr>
                                  <m:ctrlPr>
                                    <a:rPr lang="ro-RO" i="1">
                                      <a:latin typeface="Cambria Math"/>
                                    </a:rPr>
                                  </m:ctrlPr>
                                </m:dPr>
                                <m:e>
                                  <m:r>
                                    <a:rPr lang="ro-RO" i="0">
                                      <a:latin typeface="Cambria Math" panose="02040503050406030204" pitchFamily="18" charset="0"/>
                                    </a:rPr>
                                    <m:t>1,27535∙</m:t>
                                  </m:r>
                                  <m:sSub>
                                    <m:sSubPr>
                                      <m:ctrlPr>
                                        <a:rPr lang="ro-RO" i="1">
                                          <a:solidFill>
                                            <a:srgbClr val="836967"/>
                                          </a:solidFill>
                                          <a:latin typeface="Cambria Math"/>
                                        </a:rPr>
                                      </m:ctrlPr>
                                    </m:sSubPr>
                                    <m:e>
                                      <m:r>
                                        <a:rPr lang="ro-RO" i="1">
                                          <a:latin typeface="Cambria Math" panose="02040503050406030204" pitchFamily="18" charset="0"/>
                                        </a:rPr>
                                        <m:t>𝑙</m:t>
                                      </m:r>
                                    </m:e>
                                    <m:sub>
                                      <m:r>
                                        <a:rPr lang="ro-RO" i="1">
                                          <a:latin typeface="Cambria Math" panose="02040503050406030204" pitchFamily="18" charset="0"/>
                                        </a:rPr>
                                        <m:t>𝑏</m:t>
                                      </m:r>
                                    </m:sub>
                                  </m:sSub>
                                </m:e>
                              </m:d>
                            </m:e>
                            <m:sup>
                              <m:r>
                                <a:rPr lang="ro-RO" i="0">
                                  <a:latin typeface="Cambria Math" panose="02040503050406030204" pitchFamily="18" charset="0"/>
                                </a:rPr>
                                <m:t>2</m:t>
                              </m:r>
                            </m:sup>
                          </m:sSup>
                        </m:den>
                      </m:f>
                      <m:r>
                        <a:rPr lang="ro-RO" i="0">
                          <a:latin typeface="Cambria Math" panose="02040503050406030204" pitchFamily="18" charset="0"/>
                        </a:rPr>
                        <m:t>.</m:t>
                      </m:r>
                    </m:oMath>
                  </m:oMathPara>
                </a14:m>
                <a:endParaRPr lang="ro-RO" dirty="0"/>
              </a:p>
            </p:txBody>
          </p:sp>
        </mc:Choice>
        <mc:Fallback xmlns="">
          <p:sp>
            <p:nvSpPr>
              <p:cNvPr id="16" name="CasetăText 15">
                <a:extLst>
                  <a:ext uri="{FF2B5EF4-FFF2-40B4-BE49-F238E27FC236}">
                    <a16:creationId xmlns:a16="http://schemas.microsoft.com/office/drawing/2014/main" id="{F0161FD4-9F59-039C-C379-5FE5C4000B43}"/>
                  </a:ext>
                </a:extLst>
              </p:cNvPr>
              <p:cNvSpPr txBox="1">
                <a:spLocks noRot="1" noChangeAspect="1" noMove="1" noResize="1" noEditPoints="1" noAdjustHandles="1" noChangeArrowheads="1" noChangeShapeType="1" noTextEdit="1"/>
              </p:cNvSpPr>
              <p:nvPr/>
            </p:nvSpPr>
            <p:spPr>
              <a:xfrm>
                <a:off x="164577" y="4807937"/>
                <a:ext cx="6472988" cy="694934"/>
              </a:xfrm>
              <a:prstGeom prst="rect">
                <a:avLst/>
              </a:prstGeom>
              <a:blipFill>
                <a:blip r:embed="rId7"/>
                <a:stretch>
                  <a:fillRect/>
                </a:stretch>
              </a:blipFill>
            </p:spPr>
            <p:txBody>
              <a:bodyPr/>
              <a:lstStyle/>
              <a:p>
                <a:r>
                  <a:rPr lang="ro-RO">
                    <a:noFill/>
                  </a:rPr>
                  <a:t> </a:t>
                </a:r>
              </a:p>
            </p:txBody>
          </p:sp>
        </mc:Fallback>
      </mc:AlternateContent>
      <p:sp>
        <p:nvSpPr>
          <p:cNvPr id="18" name="CasetăText 17">
            <a:extLst>
              <a:ext uri="{FF2B5EF4-FFF2-40B4-BE49-F238E27FC236}">
                <a16:creationId xmlns:a16="http://schemas.microsoft.com/office/drawing/2014/main" xmlns="" id="{04D45384-D263-5D91-ECBD-82022BA989A6}"/>
              </a:ext>
            </a:extLst>
          </p:cNvPr>
          <p:cNvSpPr txBox="1"/>
          <p:nvPr/>
        </p:nvSpPr>
        <p:spPr>
          <a:xfrm>
            <a:off x="0" y="5497135"/>
            <a:ext cx="6472988" cy="646331"/>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Forța critica de pierdere a stabilității  bara cu secțiune constanta este:</a:t>
            </a:r>
          </a:p>
        </p:txBody>
      </p:sp>
      <mc:AlternateContent xmlns:mc="http://schemas.openxmlformats.org/markup-compatibility/2006" xmlns:a14="http://schemas.microsoft.com/office/drawing/2010/main">
        <mc:Choice Requires="a14">
          <p:sp>
            <p:nvSpPr>
              <p:cNvPr id="20" name="CasetăText 19">
                <a:extLst>
                  <a:ext uri="{FF2B5EF4-FFF2-40B4-BE49-F238E27FC236}">
                    <a16:creationId xmlns:a16="http://schemas.microsoft.com/office/drawing/2014/main" xmlns="" id="{A2122625-64A5-954C-C2DF-DFF2A6030258}"/>
                  </a:ext>
                </a:extLst>
              </p:cNvPr>
              <p:cNvSpPr txBox="1"/>
              <p:nvPr/>
            </p:nvSpPr>
            <p:spPr>
              <a:xfrm>
                <a:off x="-55344" y="6143466"/>
                <a:ext cx="6472988" cy="69493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m:rPr>
                              <m:lit/>
                            </m:rPr>
                            <a:rPr lang="ro-RO" i="0">
                              <a:latin typeface="Cambria Math" panose="02040503050406030204" pitchFamily="18" charset="0"/>
                            </a:rPr>
                            <m:t>_</m:t>
                          </m:r>
                          <m:r>
                            <a:rPr lang="ro-RO" i="1">
                              <a:latin typeface="Cambria Math" panose="02040503050406030204" pitchFamily="18" charset="0"/>
                            </a:rPr>
                            <m:t>𝑠𝑒𝑐𝑡</m:t>
                          </m:r>
                          <m:r>
                            <m:rPr>
                              <m:lit/>
                            </m:rPr>
                            <a:rPr lang="ro-RO" i="0">
                              <a:latin typeface="Cambria Math" panose="02040503050406030204" pitchFamily="18" charset="0"/>
                            </a:rPr>
                            <m:t>_</m:t>
                          </m:r>
                          <m:r>
                            <a:rPr lang="ro-RO" i="1">
                              <a:latin typeface="Cambria Math" panose="02040503050406030204" pitchFamily="18" charset="0"/>
                            </a:rPr>
                            <m:t>𝑐𝑜𝑛𝑠𝑡𝑎𝑛𝑡𝑎</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𝜋</m:t>
                              </m:r>
                            </m:e>
                            <m:sup>
                              <m:r>
                                <a:rPr lang="ro-RO" i="0">
                                  <a:latin typeface="Cambria Math" panose="02040503050406030204" pitchFamily="18" charset="0"/>
                                </a:rPr>
                                <m:t>2</m:t>
                              </m:r>
                            </m:sup>
                          </m:sSup>
                          <m:r>
                            <a:rPr lang="ro-RO" i="0">
                              <a:latin typeface="Cambria Math" panose="02040503050406030204" pitchFamily="18" charset="0"/>
                            </a:rPr>
                            <m:t>∙</m:t>
                          </m:r>
                          <m:r>
                            <a:rPr lang="ro-RO" i="1">
                              <a:latin typeface="Cambria Math" panose="02040503050406030204" pitchFamily="18" charset="0"/>
                            </a:rPr>
                            <m:t>𝐸𝐼</m:t>
                          </m:r>
                        </m:num>
                        <m:den>
                          <m:sSup>
                            <m:sSupPr>
                              <m:ctrlPr>
                                <a:rPr lang="ro-RO" i="1">
                                  <a:solidFill>
                                    <a:srgbClr val="836967"/>
                                  </a:solidFill>
                                  <a:latin typeface="Cambria Math"/>
                                </a:rPr>
                              </m:ctrlPr>
                            </m:sSupPr>
                            <m:e>
                              <m:d>
                                <m:dPr>
                                  <m:ctrlPr>
                                    <a:rPr lang="ro-RO" i="1">
                                      <a:latin typeface="Cambria Math"/>
                                    </a:rPr>
                                  </m:ctrlPr>
                                </m:dPr>
                                <m:e>
                                  <m:r>
                                    <a:rPr lang="ro-RO" i="0">
                                      <a:latin typeface="Cambria Math" panose="02040503050406030204" pitchFamily="18" charset="0"/>
                                    </a:rPr>
                                    <m:t>2</m:t>
                                  </m:r>
                                  <m:sSub>
                                    <m:sSubPr>
                                      <m:ctrlPr>
                                        <a:rPr lang="ro-RO" i="1">
                                          <a:solidFill>
                                            <a:srgbClr val="836967"/>
                                          </a:solidFill>
                                          <a:latin typeface="Cambria Math"/>
                                        </a:rPr>
                                      </m:ctrlPr>
                                    </m:sSubPr>
                                    <m:e>
                                      <m:r>
                                        <a:rPr lang="ro-RO" i="1">
                                          <a:latin typeface="Cambria Math" panose="02040503050406030204" pitchFamily="18" charset="0"/>
                                        </a:rPr>
                                        <m:t>𝑙</m:t>
                                      </m:r>
                                    </m:e>
                                    <m:sub>
                                      <m:r>
                                        <a:rPr lang="ro-RO" i="1">
                                          <a:latin typeface="Cambria Math" panose="02040503050406030204" pitchFamily="18" charset="0"/>
                                        </a:rPr>
                                        <m:t>𝑏</m:t>
                                      </m:r>
                                    </m:sub>
                                  </m:sSub>
                                </m:e>
                              </m:d>
                            </m:e>
                            <m:sup>
                              <m:r>
                                <a:rPr lang="ro-RO" i="0">
                                  <a:latin typeface="Cambria Math" panose="02040503050406030204" pitchFamily="18" charset="0"/>
                                </a:rPr>
                                <m:t>2</m:t>
                              </m:r>
                            </m:sup>
                          </m:sSup>
                        </m:den>
                      </m:f>
                      <m:r>
                        <a:rPr lang="ro-RO" i="0">
                          <a:latin typeface="Cambria Math" panose="02040503050406030204" pitchFamily="18" charset="0"/>
                        </a:rPr>
                        <m:t>.</m:t>
                      </m:r>
                    </m:oMath>
                  </m:oMathPara>
                </a14:m>
                <a:endParaRPr lang="ro-RO" dirty="0"/>
              </a:p>
            </p:txBody>
          </p:sp>
        </mc:Choice>
        <mc:Fallback xmlns="">
          <p:sp>
            <p:nvSpPr>
              <p:cNvPr id="20" name="CasetăText 19">
                <a:extLst>
                  <a:ext uri="{FF2B5EF4-FFF2-40B4-BE49-F238E27FC236}">
                    <a16:creationId xmlns:a16="http://schemas.microsoft.com/office/drawing/2014/main" id="{A2122625-64A5-954C-C2DF-DFF2A6030258}"/>
                  </a:ext>
                </a:extLst>
              </p:cNvPr>
              <p:cNvSpPr txBox="1">
                <a:spLocks noRot="1" noChangeAspect="1" noMove="1" noResize="1" noEditPoints="1" noAdjustHandles="1" noChangeArrowheads="1" noChangeShapeType="1" noTextEdit="1"/>
              </p:cNvSpPr>
              <p:nvPr/>
            </p:nvSpPr>
            <p:spPr>
              <a:xfrm>
                <a:off x="-55344" y="6143466"/>
                <a:ext cx="6472988" cy="694934"/>
              </a:xfrm>
              <a:prstGeom prst="rect">
                <a:avLst/>
              </a:prstGeom>
              <a:blipFill>
                <a:blip r:embed="rId8"/>
                <a:stretch>
                  <a:fillRect/>
                </a:stretch>
              </a:blipFill>
            </p:spPr>
            <p:txBody>
              <a:bodyPr/>
              <a:lstStyle/>
              <a:p>
                <a:r>
                  <a:rPr lang="ro-RO">
                    <a:noFill/>
                  </a:rPr>
                  <a:t> </a:t>
                </a:r>
              </a:p>
            </p:txBody>
          </p:sp>
        </mc:Fallback>
      </mc:AlternateContent>
      <p:graphicFrame>
        <p:nvGraphicFramePr>
          <p:cNvPr id="21" name="Diagramă 20">
            <a:extLst>
              <a:ext uri="{FF2B5EF4-FFF2-40B4-BE49-F238E27FC236}">
                <a16:creationId xmlns:a16="http://schemas.microsoft.com/office/drawing/2014/main" xmlns="" id="{5BCBB79C-BBE2-47A5-A0AF-C4B530938579}"/>
              </a:ext>
            </a:extLst>
          </p:cNvPr>
          <p:cNvGraphicFramePr/>
          <p:nvPr>
            <p:extLst>
              <p:ext uri="{D42A27DB-BD31-4B8C-83A1-F6EECF244321}">
                <p14:modId xmlns:p14="http://schemas.microsoft.com/office/powerpoint/2010/main" val="3614481305"/>
              </p:ext>
            </p:extLst>
          </p:nvPr>
        </p:nvGraphicFramePr>
        <p:xfrm>
          <a:off x="6096000" y="3700213"/>
          <a:ext cx="5842973" cy="2970094"/>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39375277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CasetăText 1">
            <a:extLst>
              <a:ext uri="{FF2B5EF4-FFF2-40B4-BE49-F238E27FC236}">
                <a16:creationId xmlns:a16="http://schemas.microsoft.com/office/drawing/2014/main" xmlns="" id="{F4406B8A-1532-7EE0-7E53-B57ECD1149AB}"/>
              </a:ext>
            </a:extLst>
          </p:cNvPr>
          <p:cNvSpPr txBox="1"/>
          <p:nvPr/>
        </p:nvSpPr>
        <p:spPr>
          <a:xfrm>
            <a:off x="124055" y="430187"/>
            <a:ext cx="8995410" cy="260328"/>
          </a:xfrm>
          <a:prstGeom prst="rect">
            <a:avLst/>
          </a:prstGeom>
          <a:noFill/>
        </p:spPr>
        <p:txBody>
          <a:bodyPr wrap="square">
            <a:spAutoFit/>
          </a:bodyPr>
          <a:lstStyle/>
          <a:p>
            <a:pPr algn="just">
              <a:lnSpc>
                <a:spcPts val="1200"/>
              </a:lnSpc>
              <a:spcBef>
                <a:spcPts val="800"/>
              </a:spcBef>
              <a:spcAft>
                <a:spcPts val="800"/>
              </a:spcAft>
            </a:pPr>
            <a:r>
              <a:rPr lang="ro-RO" b="1" kern="0" dirty="0">
                <a:solidFill>
                  <a:srgbClr val="000000"/>
                </a:solidFill>
                <a:latin typeface="Arial" panose="020B0604020202020204" pitchFamily="34" charset="0"/>
                <a:ea typeface="Cambria" panose="02040503050406030204" pitchFamily="18" charset="0"/>
              </a:rPr>
              <a:t>Cazul barei încastrată glisant-încastrat cu secțiune constantă-(cazul C5)  </a:t>
            </a:r>
          </a:p>
        </p:txBody>
      </p:sp>
      <p:pic>
        <p:nvPicPr>
          <p:cNvPr id="3" name="Imagine 2">
            <a:extLst>
              <a:ext uri="{FF2B5EF4-FFF2-40B4-BE49-F238E27FC236}">
                <a16:creationId xmlns:a16="http://schemas.microsoft.com/office/drawing/2014/main" xmlns="" id="{789EC6EC-FFCF-0B17-11AB-27A74CAC33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4983" r="21391" b="56987"/>
          <a:stretch/>
        </p:blipFill>
        <p:spPr bwMode="auto">
          <a:xfrm>
            <a:off x="230511" y="937187"/>
            <a:ext cx="5176610" cy="2196206"/>
          </a:xfrm>
          <a:prstGeom prst="rect">
            <a:avLst/>
          </a:prstGeom>
          <a:ln>
            <a:noFill/>
          </a:ln>
          <a:extLst>
            <a:ext uri="{53640926-AAD7-44D8-BBD7-CCE9431645EC}">
              <a14:shadowObscured xmlns:a14="http://schemas.microsoft.com/office/drawing/2010/main"/>
            </a:ext>
          </a:extLst>
        </p:spPr>
      </p:pic>
      <p:pic>
        <p:nvPicPr>
          <p:cNvPr id="4" name="Grafic 31">
            <a:extLst>
              <a:ext uri="{FF2B5EF4-FFF2-40B4-BE49-F238E27FC236}">
                <a16:creationId xmlns:a16="http://schemas.microsoft.com/office/drawing/2014/main" xmlns="" id="{7E059B2E-B8B3-7C25-494F-FEF204436822}"/>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l="6759" r="6780"/>
          <a:stretch/>
        </p:blipFill>
        <p:spPr bwMode="auto">
          <a:xfrm>
            <a:off x="5510405" y="937187"/>
            <a:ext cx="6361621" cy="2196207"/>
          </a:xfrm>
          <a:prstGeom prst="rect">
            <a:avLst/>
          </a:prstGeom>
          <a:ln>
            <a:noFill/>
          </a:ln>
          <a:extLst>
            <a:ext uri="{53640926-AAD7-44D8-BBD7-CCE9431645EC}">
              <a14:shadowObscured xmlns:a14="http://schemas.microsoft.com/office/drawing/2010/main"/>
            </a:ext>
          </a:extLst>
        </p:spPr>
      </p:pic>
      <p:sp>
        <p:nvSpPr>
          <p:cNvPr id="5" name="CasetăText 4">
            <a:extLst>
              <a:ext uri="{FF2B5EF4-FFF2-40B4-BE49-F238E27FC236}">
                <a16:creationId xmlns:a16="http://schemas.microsoft.com/office/drawing/2014/main" xmlns="" id="{2A987A54-B2BE-38D3-88D4-287232D1C3D8}"/>
              </a:ext>
            </a:extLst>
          </p:cNvPr>
          <p:cNvSpPr txBox="1"/>
          <p:nvPr/>
        </p:nvSpPr>
        <p:spPr>
          <a:xfrm>
            <a:off x="124055" y="3300144"/>
            <a:ext cx="8995410" cy="369332"/>
          </a:xfrm>
          <a:prstGeom prst="rect">
            <a:avLst/>
          </a:prstGeom>
          <a:noFill/>
        </p:spPr>
        <p:txBody>
          <a:bodyPr wrap="square">
            <a:spAutoFit/>
          </a:bodyPr>
          <a:lstStyle/>
          <a:p>
            <a:pPr indent="180340" algn="just">
              <a:spcBef>
                <a:spcPts val="900"/>
              </a:spcBef>
              <a:spcAft>
                <a:spcPts val="900"/>
              </a:spcAft>
            </a:pPr>
            <a:r>
              <a:rPr lang="ro-RO" dirty="0">
                <a:solidFill>
                  <a:srgbClr val="000000"/>
                </a:solidFill>
                <a:latin typeface="Arial" panose="020B0604020202020204" pitchFamily="34" charset="0"/>
                <a:ea typeface="Calibri" panose="020F0502020204030204" pitchFamily="34" charset="0"/>
                <a:cs typeface="Times New Roman" panose="02020603050405020304" pitchFamily="18" charset="0"/>
              </a:rPr>
              <a:t>E</a:t>
            </a: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cuația diferențială a fibrei medii deformate aproximativă </a:t>
            </a:r>
            <a:r>
              <a:rPr lang="ro-RO" dirty="0">
                <a:solidFill>
                  <a:srgbClr val="000000"/>
                </a:solidFill>
                <a:latin typeface="Arial" panose="020B0604020202020204" pitchFamily="34" charset="0"/>
                <a:ea typeface="Calibri" panose="020F0502020204030204" pitchFamily="34" charset="0"/>
                <a:cs typeface="Times New Roman" panose="02020603050405020304" pitchFamily="18" charset="0"/>
              </a:rPr>
              <a:t>este</a:t>
            </a: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 name="CasetăText 6">
                <a:extLst>
                  <a:ext uri="{FF2B5EF4-FFF2-40B4-BE49-F238E27FC236}">
                    <a16:creationId xmlns:a16="http://schemas.microsoft.com/office/drawing/2014/main" xmlns="" id="{2357E532-A364-EAE8-4A1F-B6741D709449}"/>
                  </a:ext>
                </a:extLst>
              </p:cNvPr>
              <p:cNvSpPr txBox="1"/>
              <p:nvPr/>
            </p:nvSpPr>
            <p:spPr>
              <a:xfrm>
                <a:off x="-1276202" y="3902492"/>
                <a:ext cx="6131052"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ro-RO" i="1" smtClean="0">
                          <a:latin typeface="Cambria Math" panose="02040503050406030204" pitchFamily="18" charset="0"/>
                        </a:rPr>
                        <m:t>𝑀</m:t>
                      </m:r>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r>
                        <a:rPr lang="ro-RO" i="1">
                          <a:latin typeface="Cambria Math" panose="02040503050406030204" pitchFamily="18" charset="0"/>
                        </a:rPr>
                        <m:t>𝑃</m:t>
                      </m:r>
                      <m:r>
                        <a:rPr lang="ro-RO" i="0">
                          <a:latin typeface="Cambria Math" panose="02040503050406030204" pitchFamily="18" charset="0"/>
                        </a:rPr>
                        <m:t>∙</m:t>
                      </m:r>
                      <m:r>
                        <a:rPr lang="ro-RO" i="1">
                          <a:latin typeface="Cambria Math" panose="02040503050406030204" pitchFamily="18" charset="0"/>
                        </a:rPr>
                        <m:t>𝑣</m:t>
                      </m:r>
                      <m:r>
                        <a:rPr lang="ro-RO" i="0">
                          <a:latin typeface="Cambria Math" panose="02040503050406030204" pitchFamily="18" charset="0"/>
                        </a:rPr>
                        <m:t>−</m:t>
                      </m:r>
                      <m:r>
                        <a:rPr lang="ro-RO" i="1">
                          <a:latin typeface="Cambria Math" panose="02040503050406030204" pitchFamily="18" charset="0"/>
                        </a:rPr>
                        <m:t>𝑀</m:t>
                      </m:r>
                      <m:r>
                        <a:rPr lang="ro-RO" i="0">
                          <a:latin typeface="Cambria Math" panose="02040503050406030204" pitchFamily="18" charset="0"/>
                        </a:rPr>
                        <m:t>.</m:t>
                      </m:r>
                    </m:oMath>
                  </m:oMathPara>
                </a14:m>
                <a:endParaRPr lang="ro-RO" dirty="0"/>
              </a:p>
            </p:txBody>
          </p:sp>
        </mc:Choice>
        <mc:Fallback xmlns="">
          <p:sp>
            <p:nvSpPr>
              <p:cNvPr id="7" name="CasetăText 6">
                <a:extLst>
                  <a:ext uri="{FF2B5EF4-FFF2-40B4-BE49-F238E27FC236}">
                    <a16:creationId xmlns:a16="http://schemas.microsoft.com/office/drawing/2014/main" id="{2357E532-A364-EAE8-4A1F-B6741D709449}"/>
                  </a:ext>
                </a:extLst>
              </p:cNvPr>
              <p:cNvSpPr txBox="1">
                <a:spLocks noRot="1" noChangeAspect="1" noMove="1" noResize="1" noEditPoints="1" noAdjustHandles="1" noChangeArrowheads="1" noChangeShapeType="1" noTextEdit="1"/>
              </p:cNvSpPr>
              <p:nvPr/>
            </p:nvSpPr>
            <p:spPr>
              <a:xfrm>
                <a:off x="-1276202" y="3902492"/>
                <a:ext cx="6131052" cy="369332"/>
              </a:xfrm>
              <a:prstGeom prst="rect">
                <a:avLst/>
              </a:prstGeom>
              <a:blipFill>
                <a:blip r:embed="rId5"/>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9" name="CasetăText 8">
                <a:extLst>
                  <a:ext uri="{FF2B5EF4-FFF2-40B4-BE49-F238E27FC236}">
                    <a16:creationId xmlns:a16="http://schemas.microsoft.com/office/drawing/2014/main" xmlns="" id="{CB616485-EF64-9168-E0B8-0C9852D348BB}"/>
                  </a:ext>
                </a:extLst>
              </p:cNvPr>
              <p:cNvSpPr txBox="1"/>
              <p:nvPr/>
            </p:nvSpPr>
            <p:spPr>
              <a:xfrm>
                <a:off x="1147040" y="3745623"/>
                <a:ext cx="6949440" cy="6481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ro-RO" i="1" smtClean="0">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𝑑</m:t>
                              </m:r>
                            </m:e>
                            <m:sup>
                              <m:r>
                                <a:rPr lang="ro-RO" i="0">
                                  <a:latin typeface="Cambria Math" panose="02040503050406030204" pitchFamily="18" charset="0"/>
                                </a:rPr>
                                <m:t>2</m:t>
                              </m:r>
                            </m:sup>
                          </m:sSup>
                          <m:r>
                            <a:rPr lang="ro-RO" i="1">
                              <a:latin typeface="Cambria Math" panose="02040503050406030204" pitchFamily="18" charset="0"/>
                            </a:rPr>
                            <m:t>𝑣</m:t>
                          </m:r>
                        </m:num>
                        <m:den>
                          <m:r>
                            <a:rPr lang="ro-RO" i="1">
                              <a:latin typeface="Cambria Math" panose="02040503050406030204" pitchFamily="18" charset="0"/>
                            </a:rPr>
                            <m:t>𝑑</m:t>
                          </m:r>
                          <m:sSup>
                            <m:sSupPr>
                              <m:ctrlPr>
                                <a:rPr lang="ro-RO" i="1">
                                  <a:solidFill>
                                    <a:srgbClr val="836967"/>
                                  </a:solidFill>
                                  <a:latin typeface="Cambria Math"/>
                                </a:rPr>
                              </m:ctrlPr>
                            </m:sSupPr>
                            <m:e>
                              <m:r>
                                <a:rPr lang="ro-RO" i="1">
                                  <a:latin typeface="Cambria Math" panose="02040503050406030204" pitchFamily="18" charset="0"/>
                                </a:rPr>
                                <m:t>𝑥</m:t>
                              </m:r>
                            </m:e>
                            <m:sup>
                              <m:r>
                                <a:rPr lang="ro-RO" i="0">
                                  <a:latin typeface="Cambria Math" panose="02040503050406030204" pitchFamily="18" charset="0"/>
                                </a:rPr>
                                <m:t>2</m:t>
                              </m:r>
                            </m:sup>
                          </m:sSup>
                        </m:den>
                      </m:f>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𝑀</m:t>
                          </m:r>
                          <m:d>
                            <m:dPr>
                              <m:ctrlPr>
                                <a:rPr lang="ro-RO" i="1">
                                  <a:solidFill>
                                    <a:srgbClr val="836967"/>
                                  </a:solidFill>
                                  <a:latin typeface="Cambria Math"/>
                                </a:rPr>
                              </m:ctrlPr>
                            </m:dPr>
                            <m:e>
                              <m:r>
                                <a:rPr lang="ro-RO" i="1">
                                  <a:latin typeface="Cambria Math" panose="02040503050406030204" pitchFamily="18" charset="0"/>
                                </a:rPr>
                                <m:t>𝑥</m:t>
                              </m:r>
                            </m:e>
                          </m:d>
                        </m:num>
                        <m:den>
                          <m:r>
                            <a:rPr lang="ro-RO" i="1">
                              <a:latin typeface="Cambria Math" panose="02040503050406030204" pitchFamily="18" charset="0"/>
                            </a:rPr>
                            <m:t>𝐸𝐼</m:t>
                          </m:r>
                        </m:den>
                      </m:f>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𝑑</m:t>
                              </m:r>
                            </m:e>
                            <m:sup>
                              <m:r>
                                <a:rPr lang="ro-RO" i="0">
                                  <a:latin typeface="Cambria Math" panose="02040503050406030204" pitchFamily="18" charset="0"/>
                                </a:rPr>
                                <m:t>2</m:t>
                              </m:r>
                            </m:sup>
                          </m:sSup>
                          <m:r>
                            <a:rPr lang="ro-RO" i="1">
                              <a:latin typeface="Cambria Math" panose="02040503050406030204" pitchFamily="18" charset="0"/>
                            </a:rPr>
                            <m:t>𝑣</m:t>
                          </m:r>
                        </m:num>
                        <m:den>
                          <m:r>
                            <a:rPr lang="ro-RO" i="1">
                              <a:latin typeface="Cambria Math" panose="02040503050406030204" pitchFamily="18" charset="0"/>
                            </a:rPr>
                            <m:t>𝑑</m:t>
                          </m:r>
                          <m:sSup>
                            <m:sSupPr>
                              <m:ctrlPr>
                                <a:rPr lang="ro-RO" i="1">
                                  <a:solidFill>
                                    <a:srgbClr val="836967"/>
                                  </a:solidFill>
                                  <a:latin typeface="Cambria Math"/>
                                </a:rPr>
                              </m:ctrlPr>
                            </m:sSupPr>
                            <m:e>
                              <m:r>
                                <a:rPr lang="ro-RO" i="1">
                                  <a:latin typeface="Cambria Math" panose="02040503050406030204" pitchFamily="18" charset="0"/>
                                </a:rPr>
                                <m:t>𝑥</m:t>
                              </m:r>
                            </m:e>
                            <m:sup>
                              <m:r>
                                <a:rPr lang="ro-RO" i="0">
                                  <a:latin typeface="Cambria Math" panose="02040503050406030204" pitchFamily="18" charset="0"/>
                                </a:rPr>
                                <m:t>2</m:t>
                              </m:r>
                            </m:sup>
                          </m:sSup>
                        </m:den>
                      </m:f>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𝑃</m:t>
                          </m:r>
                          <m:r>
                            <a:rPr lang="ro-RO" i="0">
                              <a:latin typeface="Cambria Math" panose="02040503050406030204" pitchFamily="18" charset="0"/>
                            </a:rPr>
                            <m:t>∙</m:t>
                          </m:r>
                          <m:r>
                            <a:rPr lang="ro-RO" i="1">
                              <a:latin typeface="Cambria Math" panose="02040503050406030204" pitchFamily="18" charset="0"/>
                            </a:rPr>
                            <m:t>𝑣</m:t>
                          </m:r>
                        </m:num>
                        <m:den>
                          <m:r>
                            <a:rPr lang="ro-RO" i="1">
                              <a:latin typeface="Cambria Math" panose="02040503050406030204" pitchFamily="18" charset="0"/>
                            </a:rPr>
                            <m:t>𝐸𝐼</m:t>
                          </m:r>
                        </m:den>
                      </m:f>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𝑀</m:t>
                          </m:r>
                        </m:num>
                        <m:den>
                          <m:r>
                            <a:rPr lang="ro-RO" i="1">
                              <a:latin typeface="Cambria Math" panose="02040503050406030204" pitchFamily="18" charset="0"/>
                            </a:rPr>
                            <m:t>𝐸𝐼</m:t>
                          </m:r>
                        </m:den>
                      </m:f>
                      <m:r>
                        <a:rPr lang="ro-RO" i="0">
                          <a:latin typeface="Cambria Math" panose="02040503050406030204" pitchFamily="18" charset="0"/>
                        </a:rPr>
                        <m:t>;</m:t>
                      </m:r>
                    </m:oMath>
                  </m:oMathPara>
                </a14:m>
                <a:endParaRPr lang="ro-RO" dirty="0"/>
              </a:p>
            </p:txBody>
          </p:sp>
        </mc:Choice>
        <mc:Fallback xmlns="">
          <p:sp>
            <p:nvSpPr>
              <p:cNvPr id="9" name="CasetăText 8">
                <a:extLst>
                  <a:ext uri="{FF2B5EF4-FFF2-40B4-BE49-F238E27FC236}">
                    <a16:creationId xmlns:a16="http://schemas.microsoft.com/office/drawing/2014/main" id="{CB616485-EF64-9168-E0B8-0C9852D348BB}"/>
                  </a:ext>
                </a:extLst>
              </p:cNvPr>
              <p:cNvSpPr txBox="1">
                <a:spLocks noRot="1" noChangeAspect="1" noMove="1" noResize="1" noEditPoints="1" noAdjustHandles="1" noChangeArrowheads="1" noChangeShapeType="1" noTextEdit="1"/>
              </p:cNvSpPr>
              <p:nvPr/>
            </p:nvSpPr>
            <p:spPr>
              <a:xfrm>
                <a:off x="1147040" y="3745623"/>
                <a:ext cx="6949440" cy="648126"/>
              </a:xfrm>
              <a:prstGeom prst="rect">
                <a:avLst/>
              </a:prstGeom>
              <a:blipFill>
                <a:blip r:embed="rId6"/>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1" name="CasetăText 10">
                <a:extLst>
                  <a:ext uri="{FF2B5EF4-FFF2-40B4-BE49-F238E27FC236}">
                    <a16:creationId xmlns:a16="http://schemas.microsoft.com/office/drawing/2014/main" xmlns="" id="{7BB4E8EE-70B6-AE58-2D42-805C224B4D32}"/>
                  </a:ext>
                </a:extLst>
              </p:cNvPr>
              <p:cNvSpPr txBox="1"/>
              <p:nvPr/>
            </p:nvSpPr>
            <p:spPr>
              <a:xfrm>
                <a:off x="3503528" y="3782620"/>
                <a:ext cx="6899148" cy="6090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ro-RO" i="1" smtClean="0">
                              <a:solidFill>
                                <a:srgbClr val="836967"/>
                              </a:solidFill>
                              <a:latin typeface="Cambria Math"/>
                            </a:rPr>
                          </m:ctrlPr>
                        </m:sSupPr>
                        <m:e>
                          <m:r>
                            <a:rPr lang="ro-RO" i="1">
                              <a:latin typeface="Cambria Math" panose="02040503050406030204" pitchFamily="18" charset="0"/>
                            </a:rPr>
                            <m:t>𝑘</m:t>
                          </m:r>
                        </m:e>
                        <m:sup>
                          <m:r>
                            <a:rPr lang="ro-RO" i="0">
                              <a:latin typeface="Cambria Math" panose="02040503050406030204" pitchFamily="18" charset="0"/>
                            </a:rPr>
                            <m:t>2</m:t>
                          </m:r>
                        </m:sup>
                      </m:sSup>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𝑃</m:t>
                          </m:r>
                        </m:num>
                        <m:den>
                          <m:r>
                            <a:rPr lang="ro-RO" i="1">
                              <a:latin typeface="Cambria Math" panose="02040503050406030204" pitchFamily="18" charset="0"/>
                            </a:rPr>
                            <m:t>𝐸𝐼</m:t>
                          </m:r>
                        </m:den>
                      </m:f>
                      <m:r>
                        <a:rPr lang="ro-RO" i="0">
                          <a:latin typeface="Cambria Math" panose="02040503050406030204" pitchFamily="18" charset="0"/>
                        </a:rPr>
                        <m:t>.</m:t>
                      </m:r>
                    </m:oMath>
                  </m:oMathPara>
                </a14:m>
                <a:endParaRPr lang="ro-RO" dirty="0"/>
              </a:p>
            </p:txBody>
          </p:sp>
        </mc:Choice>
        <mc:Fallback xmlns="">
          <p:sp>
            <p:nvSpPr>
              <p:cNvPr id="11" name="CasetăText 10">
                <a:extLst>
                  <a:ext uri="{FF2B5EF4-FFF2-40B4-BE49-F238E27FC236}">
                    <a16:creationId xmlns:a16="http://schemas.microsoft.com/office/drawing/2014/main" id="{7BB4E8EE-70B6-AE58-2D42-805C224B4D32}"/>
                  </a:ext>
                </a:extLst>
              </p:cNvPr>
              <p:cNvSpPr txBox="1">
                <a:spLocks noRot="1" noChangeAspect="1" noMove="1" noResize="1" noEditPoints="1" noAdjustHandles="1" noChangeArrowheads="1" noChangeShapeType="1" noTextEdit="1"/>
              </p:cNvSpPr>
              <p:nvPr/>
            </p:nvSpPr>
            <p:spPr>
              <a:xfrm>
                <a:off x="3503528" y="3782620"/>
                <a:ext cx="6899148" cy="609077"/>
              </a:xfrm>
              <a:prstGeom prst="rect">
                <a:avLst/>
              </a:prstGeom>
              <a:blipFill>
                <a:blip r:embed="rId7"/>
                <a:stretch>
                  <a:fillRect/>
                </a:stretch>
              </a:blipFill>
            </p:spPr>
            <p:txBody>
              <a:bodyPr/>
              <a:lstStyle/>
              <a:p>
                <a:r>
                  <a:rPr lang="ro-RO">
                    <a:noFill/>
                  </a:rPr>
                  <a:t> </a:t>
                </a:r>
              </a:p>
            </p:txBody>
          </p:sp>
        </mc:Fallback>
      </mc:AlternateContent>
      <p:sp>
        <p:nvSpPr>
          <p:cNvPr id="12" name="CasetăText 11">
            <a:extLst>
              <a:ext uri="{FF2B5EF4-FFF2-40B4-BE49-F238E27FC236}">
                <a16:creationId xmlns:a16="http://schemas.microsoft.com/office/drawing/2014/main" xmlns="" id="{AD18486F-D60E-D423-7A41-4E5DCDD34784}"/>
              </a:ext>
            </a:extLst>
          </p:cNvPr>
          <p:cNvSpPr txBox="1"/>
          <p:nvPr/>
        </p:nvSpPr>
        <p:spPr>
          <a:xfrm>
            <a:off x="276223" y="4581486"/>
            <a:ext cx="10632567" cy="369332"/>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cs typeface="Calibri" panose="020F0502020204030204" pitchFamily="34" charset="0"/>
              </a:rPr>
              <a:t>Soluțiile ecuației diferențiale a fibrei medii deformate au următoarele expresii:</a:t>
            </a:r>
            <a:endParaRPr lang="ro-RO" dirty="0"/>
          </a:p>
        </p:txBody>
      </p:sp>
      <mc:AlternateContent xmlns:mc="http://schemas.openxmlformats.org/markup-compatibility/2006" xmlns:a14="http://schemas.microsoft.com/office/drawing/2010/main">
        <mc:Choice Requires="a14">
          <p:sp>
            <p:nvSpPr>
              <p:cNvPr id="14" name="CasetăText 13">
                <a:extLst>
                  <a:ext uri="{FF2B5EF4-FFF2-40B4-BE49-F238E27FC236}">
                    <a16:creationId xmlns:a16="http://schemas.microsoft.com/office/drawing/2014/main" xmlns="" id="{45903514-3D00-7374-200E-B2FCD9B46AC6}"/>
                  </a:ext>
                </a:extLst>
              </p:cNvPr>
              <p:cNvSpPr txBox="1"/>
              <p:nvPr/>
            </p:nvSpPr>
            <p:spPr>
              <a:xfrm>
                <a:off x="-1346137" y="4964095"/>
                <a:ext cx="6899148" cy="65402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a:rPr lang="ro-RO" i="0">
                              <a:latin typeface="Cambria Math" panose="02040503050406030204" pitchFamily="18" charset="0"/>
                            </a:rPr>
                            <m:t>1</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𝜋</m:t>
                              </m:r>
                            </m:e>
                            <m:sup>
                              <m:r>
                                <a:rPr lang="ro-RO" i="0">
                                  <a:latin typeface="Cambria Math" panose="02040503050406030204" pitchFamily="18" charset="0"/>
                                </a:rPr>
                                <m:t>2</m:t>
                              </m:r>
                            </m:sup>
                          </m:sSup>
                          <m:r>
                            <a:rPr lang="ro-RO" i="1">
                              <a:latin typeface="Cambria Math" panose="02040503050406030204" pitchFamily="18" charset="0"/>
                            </a:rPr>
                            <m:t>𝐸𝐼</m:t>
                          </m:r>
                        </m:num>
                        <m:den>
                          <m:sSup>
                            <m:sSupPr>
                              <m:ctrlPr>
                                <a:rPr lang="ro-RO" i="1">
                                  <a:solidFill>
                                    <a:srgbClr val="836967"/>
                                  </a:solidFill>
                                  <a:latin typeface="Cambria Math"/>
                                </a:rPr>
                              </m:ctrlPr>
                            </m:sSupPr>
                            <m:e>
                              <m:r>
                                <a:rPr lang="ro-RO" i="1">
                                  <a:latin typeface="Cambria Math" panose="02040503050406030204" pitchFamily="18" charset="0"/>
                                </a:rPr>
                                <m:t>𝑙</m:t>
                              </m:r>
                            </m:e>
                            <m:sup>
                              <m:r>
                                <a:rPr lang="ro-RO" i="0">
                                  <a:latin typeface="Cambria Math" panose="02040503050406030204" pitchFamily="18" charset="0"/>
                                </a:rPr>
                                <m:t>2</m:t>
                              </m:r>
                            </m:sup>
                          </m:sSup>
                        </m:den>
                      </m:f>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1</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func>
                        <m:funcPr>
                          <m:ctrlPr>
                            <a:rPr lang="ro-RO" i="1">
                              <a:latin typeface="Cambria Math"/>
                            </a:rPr>
                          </m:ctrlPr>
                        </m:funcPr>
                        <m:fName>
                          <m:r>
                            <m:rPr>
                              <m:sty m:val="p"/>
                            </m:rPr>
                            <a:rPr lang="ro-RO" i="0">
                              <a:latin typeface="Cambria Math" panose="02040503050406030204" pitchFamily="18" charset="0"/>
                            </a:rPr>
                            <m:t>cos</m:t>
                          </m:r>
                        </m:fName>
                        <m:e>
                          <m:d>
                            <m:dPr>
                              <m:ctrlPr>
                                <a:rPr lang="ro-RO" i="1">
                                  <a:solidFill>
                                    <a:srgbClr val="836967"/>
                                  </a:solidFill>
                                  <a:latin typeface="Cambria Math"/>
                                </a:rPr>
                              </m:ctrlPr>
                            </m:dPr>
                            <m:e>
                              <m:f>
                                <m:fPr>
                                  <m:ctrlPr>
                                    <a:rPr lang="ro-RO" i="1">
                                      <a:solidFill>
                                        <a:srgbClr val="836967"/>
                                      </a:solidFill>
                                      <a:latin typeface="Cambria Math"/>
                                    </a:rPr>
                                  </m:ctrlPr>
                                </m:fPr>
                                <m:num>
                                  <m:r>
                                    <a:rPr lang="ro-RO" i="1">
                                      <a:latin typeface="Cambria Math" panose="02040503050406030204" pitchFamily="18" charset="0"/>
                                    </a:rPr>
                                    <m:t>𝜋</m:t>
                                  </m:r>
                                  <m:r>
                                    <a:rPr lang="ro-RO" i="1">
                                      <a:latin typeface="Cambria Math" panose="02040503050406030204" pitchFamily="18" charset="0"/>
                                    </a:rPr>
                                    <m:t>𝑥</m:t>
                                  </m:r>
                                </m:num>
                                <m:den>
                                  <m:r>
                                    <a:rPr lang="ro-RO" i="1">
                                      <a:latin typeface="Cambria Math" panose="02040503050406030204" pitchFamily="18" charset="0"/>
                                    </a:rPr>
                                    <m:t>𝑙</m:t>
                                  </m:r>
                                </m:den>
                              </m:f>
                            </m:e>
                          </m:d>
                          <m:r>
                            <a:rPr lang="ro-RO" i="0">
                              <a:latin typeface="Cambria Math" panose="02040503050406030204" pitchFamily="18" charset="0"/>
                            </a:rPr>
                            <m:t>+</m:t>
                          </m:r>
                        </m:e>
                      </m:func>
                      <m:f>
                        <m:fPr>
                          <m:ctrlPr>
                            <a:rPr lang="ro-RO" i="1">
                              <a:solidFill>
                                <a:srgbClr val="836967"/>
                              </a:solidFill>
                              <a:latin typeface="Cambria Math"/>
                            </a:rPr>
                          </m:ctrlPr>
                        </m:fPr>
                        <m:num>
                          <m:r>
                            <a:rPr lang="ro-RO" i="1">
                              <a:latin typeface="Cambria Math" panose="02040503050406030204" pitchFamily="18" charset="0"/>
                            </a:rPr>
                            <m:t>𝑀</m:t>
                          </m:r>
                        </m:num>
                        <m:den>
                          <m:r>
                            <a:rPr lang="ro-RO" i="1">
                              <a:latin typeface="Cambria Math" panose="02040503050406030204" pitchFamily="18" charset="0"/>
                            </a:rPr>
                            <m:t>𝑃</m:t>
                          </m:r>
                        </m:den>
                      </m:f>
                      <m:r>
                        <a:rPr lang="ro-RO" i="0">
                          <a:latin typeface="Cambria Math" panose="02040503050406030204" pitchFamily="18" charset="0"/>
                        </a:rPr>
                        <m:t>;</m:t>
                      </m:r>
                    </m:oMath>
                  </m:oMathPara>
                </a14:m>
                <a:endParaRPr lang="ro-RO" dirty="0"/>
              </a:p>
            </p:txBody>
          </p:sp>
        </mc:Choice>
        <mc:Fallback xmlns="">
          <p:sp>
            <p:nvSpPr>
              <p:cNvPr id="14" name="CasetăText 13">
                <a:extLst>
                  <a:ext uri="{FF2B5EF4-FFF2-40B4-BE49-F238E27FC236}">
                    <a16:creationId xmlns:a16="http://schemas.microsoft.com/office/drawing/2014/main" id="{45903514-3D00-7374-200E-B2FCD9B46AC6}"/>
                  </a:ext>
                </a:extLst>
              </p:cNvPr>
              <p:cNvSpPr txBox="1">
                <a:spLocks noRot="1" noChangeAspect="1" noMove="1" noResize="1" noEditPoints="1" noAdjustHandles="1" noChangeArrowheads="1" noChangeShapeType="1" noTextEdit="1"/>
              </p:cNvSpPr>
              <p:nvPr/>
            </p:nvSpPr>
            <p:spPr>
              <a:xfrm>
                <a:off x="-1346137" y="4964095"/>
                <a:ext cx="6899148" cy="654025"/>
              </a:xfrm>
              <a:prstGeom prst="rect">
                <a:avLst/>
              </a:prstGeom>
              <a:blipFill>
                <a:blip r:embed="rId8"/>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6" name="CasetăText 15">
                <a:extLst>
                  <a:ext uri="{FF2B5EF4-FFF2-40B4-BE49-F238E27FC236}">
                    <a16:creationId xmlns:a16="http://schemas.microsoft.com/office/drawing/2014/main" xmlns="" id="{8090AA87-C6E0-D0D0-EC3B-69B0B9E36618}"/>
                  </a:ext>
                </a:extLst>
              </p:cNvPr>
              <p:cNvSpPr txBox="1"/>
              <p:nvPr/>
            </p:nvSpPr>
            <p:spPr>
              <a:xfrm>
                <a:off x="2411664" y="4983968"/>
                <a:ext cx="6899148" cy="72032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a:rPr lang="ro-RO" i="0">
                              <a:latin typeface="Cambria Math" panose="02040503050406030204" pitchFamily="18" charset="0"/>
                            </a:rPr>
                            <m:t>2</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0">
                                  <a:latin typeface="Cambria Math" panose="02040503050406030204" pitchFamily="18" charset="0"/>
                                </a:rPr>
                                <m:t>4</m:t>
                              </m:r>
                              <m:r>
                                <a:rPr lang="ro-RO" i="1">
                                  <a:latin typeface="Cambria Math" panose="02040503050406030204" pitchFamily="18" charset="0"/>
                                </a:rPr>
                                <m:t>𝜋</m:t>
                              </m:r>
                            </m:e>
                            <m:sup>
                              <m:r>
                                <a:rPr lang="ro-RO" i="0">
                                  <a:latin typeface="Cambria Math" panose="02040503050406030204" pitchFamily="18" charset="0"/>
                                </a:rPr>
                                <m:t>2</m:t>
                              </m:r>
                            </m:sup>
                          </m:sSup>
                          <m:r>
                            <a:rPr lang="ro-RO" i="1">
                              <a:latin typeface="Cambria Math" panose="02040503050406030204" pitchFamily="18" charset="0"/>
                            </a:rPr>
                            <m:t>𝐸𝐼</m:t>
                          </m:r>
                        </m:num>
                        <m:den>
                          <m:sSup>
                            <m:sSupPr>
                              <m:ctrlPr>
                                <a:rPr lang="ro-RO" i="1">
                                  <a:solidFill>
                                    <a:srgbClr val="836967"/>
                                  </a:solidFill>
                                  <a:latin typeface="Cambria Math"/>
                                </a:rPr>
                              </m:ctrlPr>
                            </m:sSupPr>
                            <m:e>
                              <m:r>
                                <a:rPr lang="ro-RO" i="1">
                                  <a:latin typeface="Cambria Math" panose="02040503050406030204" pitchFamily="18" charset="0"/>
                                </a:rPr>
                                <m:t>𝑙</m:t>
                              </m:r>
                            </m:e>
                            <m:sup>
                              <m:r>
                                <a:rPr lang="ro-RO" i="0">
                                  <a:latin typeface="Cambria Math" panose="02040503050406030204" pitchFamily="18" charset="0"/>
                                </a:rPr>
                                <m:t>2</m:t>
                              </m:r>
                            </m:sup>
                          </m:sSup>
                        </m:den>
                      </m:f>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2</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func>
                        <m:funcPr>
                          <m:ctrlPr>
                            <a:rPr lang="ro-RO" i="1">
                              <a:latin typeface="Cambria Math"/>
                            </a:rPr>
                          </m:ctrlPr>
                        </m:funcPr>
                        <m:fName>
                          <m:r>
                            <m:rPr>
                              <m:sty m:val="p"/>
                            </m:rPr>
                            <a:rPr lang="ro-RO" i="0">
                              <a:latin typeface="Cambria Math" panose="02040503050406030204" pitchFamily="18" charset="0"/>
                            </a:rPr>
                            <m:t>cos</m:t>
                          </m:r>
                        </m:fName>
                        <m:e>
                          <m:d>
                            <m:dPr>
                              <m:ctrlPr>
                                <a:rPr lang="ro-RO" i="1">
                                  <a:solidFill>
                                    <a:srgbClr val="836967"/>
                                  </a:solidFill>
                                  <a:latin typeface="Cambria Math"/>
                                </a:rPr>
                              </m:ctrlPr>
                            </m:dPr>
                            <m:e>
                              <m:f>
                                <m:fPr>
                                  <m:ctrlPr>
                                    <a:rPr lang="ro-RO" i="1">
                                      <a:solidFill>
                                        <a:srgbClr val="836967"/>
                                      </a:solidFill>
                                      <a:latin typeface="Cambria Math"/>
                                    </a:rPr>
                                  </m:ctrlPr>
                                </m:fPr>
                                <m:num>
                                  <m:r>
                                    <a:rPr lang="ro-RO" i="0">
                                      <a:latin typeface="Cambria Math" panose="02040503050406030204" pitchFamily="18" charset="0"/>
                                    </a:rPr>
                                    <m:t>2</m:t>
                                  </m:r>
                                  <m:r>
                                    <a:rPr lang="ro-RO" i="1">
                                      <a:latin typeface="Cambria Math" panose="02040503050406030204" pitchFamily="18" charset="0"/>
                                    </a:rPr>
                                    <m:t>𝜋</m:t>
                                  </m:r>
                                  <m:r>
                                    <a:rPr lang="ro-RO" i="1">
                                      <a:latin typeface="Cambria Math" panose="02040503050406030204" pitchFamily="18" charset="0"/>
                                    </a:rPr>
                                    <m:t>𝑥</m:t>
                                  </m:r>
                                </m:num>
                                <m:den>
                                  <m:r>
                                    <a:rPr lang="ro-RO" i="1">
                                      <a:latin typeface="Cambria Math" panose="02040503050406030204" pitchFamily="18" charset="0"/>
                                    </a:rPr>
                                    <m:t>𝑙</m:t>
                                  </m:r>
                                </m:den>
                              </m:f>
                            </m:e>
                          </m:d>
                          <m:r>
                            <a:rPr lang="ro-RO" i="0">
                              <a:latin typeface="Cambria Math" panose="02040503050406030204" pitchFamily="18" charset="0"/>
                            </a:rPr>
                            <m:t>+</m:t>
                          </m:r>
                        </m:e>
                      </m:func>
                      <m:f>
                        <m:fPr>
                          <m:ctrlPr>
                            <a:rPr lang="ro-RO" i="1">
                              <a:solidFill>
                                <a:srgbClr val="836967"/>
                              </a:solidFill>
                              <a:latin typeface="Cambria Math"/>
                            </a:rPr>
                          </m:ctrlPr>
                        </m:fPr>
                        <m:num>
                          <m:r>
                            <a:rPr lang="ro-RO" i="1">
                              <a:latin typeface="Cambria Math" panose="02040503050406030204" pitchFamily="18" charset="0"/>
                            </a:rPr>
                            <m:t>𝑀</m:t>
                          </m:r>
                        </m:num>
                        <m:den>
                          <m:r>
                            <a:rPr lang="ro-RO" i="1">
                              <a:latin typeface="Cambria Math" panose="02040503050406030204" pitchFamily="18" charset="0"/>
                            </a:rPr>
                            <m:t>𝑃</m:t>
                          </m:r>
                        </m:den>
                      </m:f>
                      <m:r>
                        <a:rPr lang="ro-RO" i="0">
                          <a:latin typeface="Cambria Math" panose="02040503050406030204" pitchFamily="18" charset="0"/>
                        </a:rPr>
                        <m:t>;</m:t>
                      </m:r>
                    </m:oMath>
                  </m:oMathPara>
                </a14:m>
                <a:endParaRPr lang="ro-RO" dirty="0"/>
              </a:p>
            </p:txBody>
          </p:sp>
        </mc:Choice>
        <mc:Fallback xmlns="">
          <p:sp>
            <p:nvSpPr>
              <p:cNvPr id="16" name="CasetăText 15">
                <a:extLst>
                  <a:ext uri="{FF2B5EF4-FFF2-40B4-BE49-F238E27FC236}">
                    <a16:creationId xmlns:a16="http://schemas.microsoft.com/office/drawing/2014/main" id="{8090AA87-C6E0-D0D0-EC3B-69B0B9E36618}"/>
                  </a:ext>
                </a:extLst>
              </p:cNvPr>
              <p:cNvSpPr txBox="1">
                <a:spLocks noRot="1" noChangeAspect="1" noMove="1" noResize="1" noEditPoints="1" noAdjustHandles="1" noChangeArrowheads="1" noChangeShapeType="1" noTextEdit="1"/>
              </p:cNvSpPr>
              <p:nvPr/>
            </p:nvSpPr>
            <p:spPr>
              <a:xfrm>
                <a:off x="2411664" y="4983968"/>
                <a:ext cx="6899148" cy="720325"/>
              </a:xfrm>
              <a:prstGeom prst="rect">
                <a:avLst/>
              </a:prstGeom>
              <a:blipFill>
                <a:blip r:embed="rId9"/>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8" name="CasetăText 17">
                <a:extLst>
                  <a:ext uri="{FF2B5EF4-FFF2-40B4-BE49-F238E27FC236}">
                    <a16:creationId xmlns:a16="http://schemas.microsoft.com/office/drawing/2014/main" xmlns="" id="{E7E39547-082B-2718-68F6-97465835D7D5}"/>
                  </a:ext>
                </a:extLst>
              </p:cNvPr>
              <p:cNvSpPr txBox="1"/>
              <p:nvPr/>
            </p:nvSpPr>
            <p:spPr>
              <a:xfrm>
                <a:off x="6330762" y="5003841"/>
                <a:ext cx="6899148" cy="72032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a:rPr lang="ro-RO" i="0">
                              <a:latin typeface="Cambria Math" panose="02040503050406030204" pitchFamily="18" charset="0"/>
                            </a:rPr>
                            <m:t>3</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0">
                                  <a:latin typeface="Cambria Math" panose="02040503050406030204" pitchFamily="18" charset="0"/>
                                </a:rPr>
                                <m:t>9</m:t>
                              </m:r>
                              <m:r>
                                <a:rPr lang="ro-RO" i="1">
                                  <a:latin typeface="Cambria Math" panose="02040503050406030204" pitchFamily="18" charset="0"/>
                                </a:rPr>
                                <m:t>𝜋</m:t>
                              </m:r>
                            </m:e>
                            <m:sup>
                              <m:r>
                                <a:rPr lang="ro-RO" i="0">
                                  <a:latin typeface="Cambria Math" panose="02040503050406030204" pitchFamily="18" charset="0"/>
                                </a:rPr>
                                <m:t>2</m:t>
                              </m:r>
                            </m:sup>
                          </m:sSup>
                          <m:r>
                            <a:rPr lang="ro-RO" i="1">
                              <a:latin typeface="Cambria Math" panose="02040503050406030204" pitchFamily="18" charset="0"/>
                            </a:rPr>
                            <m:t>𝐸𝐼</m:t>
                          </m:r>
                        </m:num>
                        <m:den>
                          <m:sSup>
                            <m:sSupPr>
                              <m:ctrlPr>
                                <a:rPr lang="ro-RO" i="1">
                                  <a:solidFill>
                                    <a:srgbClr val="836967"/>
                                  </a:solidFill>
                                  <a:latin typeface="Cambria Math"/>
                                </a:rPr>
                              </m:ctrlPr>
                            </m:sSupPr>
                            <m:e>
                              <m:r>
                                <a:rPr lang="ro-RO" i="1">
                                  <a:latin typeface="Cambria Math" panose="02040503050406030204" pitchFamily="18" charset="0"/>
                                </a:rPr>
                                <m:t>𝑙</m:t>
                              </m:r>
                            </m:e>
                            <m:sup>
                              <m:r>
                                <a:rPr lang="ro-RO" i="0">
                                  <a:latin typeface="Cambria Math" panose="02040503050406030204" pitchFamily="18" charset="0"/>
                                </a:rPr>
                                <m:t>2</m:t>
                              </m:r>
                            </m:sup>
                          </m:sSup>
                        </m:den>
                      </m:f>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3</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func>
                        <m:funcPr>
                          <m:ctrlPr>
                            <a:rPr lang="ro-RO" i="1">
                              <a:latin typeface="Cambria Math"/>
                            </a:rPr>
                          </m:ctrlPr>
                        </m:funcPr>
                        <m:fName>
                          <m:r>
                            <m:rPr>
                              <m:sty m:val="p"/>
                            </m:rPr>
                            <a:rPr lang="ro-RO" i="0">
                              <a:latin typeface="Cambria Math" panose="02040503050406030204" pitchFamily="18" charset="0"/>
                            </a:rPr>
                            <m:t>cos</m:t>
                          </m:r>
                        </m:fName>
                        <m:e>
                          <m:d>
                            <m:dPr>
                              <m:ctrlPr>
                                <a:rPr lang="ro-RO" i="1">
                                  <a:solidFill>
                                    <a:srgbClr val="836967"/>
                                  </a:solidFill>
                                  <a:latin typeface="Cambria Math"/>
                                </a:rPr>
                              </m:ctrlPr>
                            </m:dPr>
                            <m:e>
                              <m:f>
                                <m:fPr>
                                  <m:ctrlPr>
                                    <a:rPr lang="ro-RO" i="1">
                                      <a:solidFill>
                                        <a:srgbClr val="836967"/>
                                      </a:solidFill>
                                      <a:latin typeface="Cambria Math"/>
                                    </a:rPr>
                                  </m:ctrlPr>
                                </m:fPr>
                                <m:num>
                                  <m:r>
                                    <a:rPr lang="ro-RO" i="0">
                                      <a:latin typeface="Cambria Math" panose="02040503050406030204" pitchFamily="18" charset="0"/>
                                    </a:rPr>
                                    <m:t>3</m:t>
                                  </m:r>
                                  <m:r>
                                    <a:rPr lang="ro-RO" i="1">
                                      <a:latin typeface="Cambria Math" panose="02040503050406030204" pitchFamily="18" charset="0"/>
                                    </a:rPr>
                                    <m:t>𝜋</m:t>
                                  </m:r>
                                  <m:r>
                                    <a:rPr lang="ro-RO" i="1">
                                      <a:latin typeface="Cambria Math" panose="02040503050406030204" pitchFamily="18" charset="0"/>
                                    </a:rPr>
                                    <m:t>𝑥</m:t>
                                  </m:r>
                                </m:num>
                                <m:den>
                                  <m:r>
                                    <a:rPr lang="ro-RO" i="1">
                                      <a:latin typeface="Cambria Math" panose="02040503050406030204" pitchFamily="18" charset="0"/>
                                    </a:rPr>
                                    <m:t>𝑙</m:t>
                                  </m:r>
                                </m:den>
                              </m:f>
                            </m:e>
                          </m:d>
                          <m:r>
                            <a:rPr lang="ro-RO" i="0">
                              <a:latin typeface="Cambria Math" panose="02040503050406030204" pitchFamily="18" charset="0"/>
                            </a:rPr>
                            <m:t>+</m:t>
                          </m:r>
                        </m:e>
                      </m:func>
                      <m:f>
                        <m:fPr>
                          <m:ctrlPr>
                            <a:rPr lang="ro-RO" i="1">
                              <a:solidFill>
                                <a:srgbClr val="836967"/>
                              </a:solidFill>
                              <a:latin typeface="Cambria Math"/>
                            </a:rPr>
                          </m:ctrlPr>
                        </m:fPr>
                        <m:num>
                          <m:r>
                            <a:rPr lang="ro-RO" i="1">
                              <a:latin typeface="Cambria Math" panose="02040503050406030204" pitchFamily="18" charset="0"/>
                            </a:rPr>
                            <m:t>𝑀</m:t>
                          </m:r>
                        </m:num>
                        <m:den>
                          <m:r>
                            <a:rPr lang="ro-RO" i="1">
                              <a:latin typeface="Cambria Math" panose="02040503050406030204" pitchFamily="18" charset="0"/>
                            </a:rPr>
                            <m:t>𝑃</m:t>
                          </m:r>
                        </m:den>
                      </m:f>
                      <m:r>
                        <a:rPr lang="ro-RO" i="0">
                          <a:latin typeface="Cambria Math" panose="02040503050406030204" pitchFamily="18" charset="0"/>
                        </a:rPr>
                        <m:t>.</m:t>
                      </m:r>
                    </m:oMath>
                  </m:oMathPara>
                </a14:m>
                <a:endParaRPr lang="ro-RO" dirty="0"/>
              </a:p>
            </p:txBody>
          </p:sp>
        </mc:Choice>
        <mc:Fallback xmlns="">
          <p:sp>
            <p:nvSpPr>
              <p:cNvPr id="18" name="CasetăText 17">
                <a:extLst>
                  <a:ext uri="{FF2B5EF4-FFF2-40B4-BE49-F238E27FC236}">
                    <a16:creationId xmlns:a16="http://schemas.microsoft.com/office/drawing/2014/main" id="{E7E39547-082B-2718-68F6-97465835D7D5}"/>
                  </a:ext>
                </a:extLst>
              </p:cNvPr>
              <p:cNvSpPr txBox="1">
                <a:spLocks noRot="1" noChangeAspect="1" noMove="1" noResize="1" noEditPoints="1" noAdjustHandles="1" noChangeArrowheads="1" noChangeShapeType="1" noTextEdit="1"/>
              </p:cNvSpPr>
              <p:nvPr/>
            </p:nvSpPr>
            <p:spPr>
              <a:xfrm>
                <a:off x="6330762" y="5003841"/>
                <a:ext cx="6899148" cy="720325"/>
              </a:xfrm>
              <a:prstGeom prst="rect">
                <a:avLst/>
              </a:prstGeom>
              <a:blipFill>
                <a:blip r:embed="rId10"/>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9" name="CasetăText 18">
                <a:extLst>
                  <a:ext uri="{FF2B5EF4-FFF2-40B4-BE49-F238E27FC236}">
                    <a16:creationId xmlns:a16="http://schemas.microsoft.com/office/drawing/2014/main" xmlns="" id="{6C2777E2-FBCB-2827-DE62-C50697415A45}"/>
                  </a:ext>
                </a:extLst>
              </p:cNvPr>
              <p:cNvSpPr txBox="1"/>
              <p:nvPr/>
            </p:nvSpPr>
            <p:spPr>
              <a:xfrm>
                <a:off x="124055" y="5790466"/>
                <a:ext cx="10566132" cy="677108"/>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Din relațiile obținute se poate observa că </a:t>
                </a:r>
                <a14:m>
                  <m:oMath xmlns:m="http://schemas.openxmlformats.org/officeDocument/2006/math">
                    <m:sSub>
                      <m:sSubPr>
                        <m:ctrlPr>
                          <a:rPr lang="ro-RO" sz="20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20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e>
                      <m:sub>
                        <m:r>
                          <a:rPr lang="ro-RO" sz="20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𝑐𝑟</m:t>
                        </m:r>
                      </m:sub>
                    </m:sSub>
                  </m:oMath>
                </a14:m>
                <a:r>
                  <a:rPr lang="ro-R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crește, prin aplicarea unor constrângeri transversale barei, pentru modurile superioare de pierdere a stabilității. </a:t>
                </a:r>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Choice>
        <mc:Fallback xmlns="">
          <p:sp>
            <p:nvSpPr>
              <p:cNvPr id="19" name="CasetăText 18">
                <a:extLst>
                  <a:ext uri="{FF2B5EF4-FFF2-40B4-BE49-F238E27FC236}">
                    <a16:creationId xmlns:a16="http://schemas.microsoft.com/office/drawing/2014/main" id="{6C2777E2-FBCB-2827-DE62-C50697415A45}"/>
                  </a:ext>
                </a:extLst>
              </p:cNvPr>
              <p:cNvSpPr txBox="1">
                <a:spLocks noRot="1" noChangeAspect="1" noMove="1" noResize="1" noEditPoints="1" noAdjustHandles="1" noChangeArrowheads="1" noChangeShapeType="1" noTextEdit="1"/>
              </p:cNvSpPr>
              <p:nvPr/>
            </p:nvSpPr>
            <p:spPr>
              <a:xfrm>
                <a:off x="124055" y="5790466"/>
                <a:ext cx="10566132" cy="677108"/>
              </a:xfrm>
              <a:prstGeom prst="rect">
                <a:avLst/>
              </a:prstGeom>
              <a:blipFill>
                <a:blip r:embed="rId11"/>
                <a:stretch>
                  <a:fillRect l="-461" t="-901" r="-461" b="-13514"/>
                </a:stretch>
              </a:blipFill>
            </p:spPr>
            <p:txBody>
              <a:bodyPr/>
              <a:lstStyle/>
              <a:p>
                <a:r>
                  <a:rPr lang="ro-RO">
                    <a:noFill/>
                  </a:rPr>
                  <a:t> </a:t>
                </a:r>
              </a:p>
            </p:txBody>
          </p:sp>
        </mc:Fallback>
      </mc:AlternateContent>
    </p:spTree>
    <p:extLst>
      <p:ext uri="{BB962C8B-B14F-4D97-AF65-F5344CB8AC3E}">
        <p14:creationId xmlns:p14="http://schemas.microsoft.com/office/powerpoint/2010/main" val="6634452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8" name="CasetăText 7">
            <a:extLst>
              <a:ext uri="{FF2B5EF4-FFF2-40B4-BE49-F238E27FC236}">
                <a16:creationId xmlns:a16="http://schemas.microsoft.com/office/drawing/2014/main" xmlns="" id="{64B251AA-F32B-A4CB-CEB4-B045180E32E9}"/>
              </a:ext>
            </a:extLst>
          </p:cNvPr>
          <p:cNvSpPr txBox="1"/>
          <p:nvPr/>
        </p:nvSpPr>
        <p:spPr>
          <a:xfrm>
            <a:off x="576072" y="596655"/>
            <a:ext cx="10908792" cy="5478423"/>
          </a:xfrm>
          <a:prstGeom prst="rect">
            <a:avLst/>
          </a:prstGeom>
          <a:noFill/>
        </p:spPr>
        <p:txBody>
          <a:bodyPr wrap="square">
            <a:spAutoFit/>
          </a:bodyPr>
          <a:lstStyle/>
          <a:p>
            <a:pPr indent="180340" algn="just"/>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Momentele de torsiune care se dezvoltă la nivelul fiecărui planșeu, conduc la următoarele dezavantaje:</a:t>
            </a:r>
          </a:p>
          <a:p>
            <a:pPr indent="180340" algn="just"/>
            <a:endParaRPr lang="ro-RO"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indent="180340" algn="just"/>
            <a:r>
              <a:rPr lang="ro-RO" sz="1800" b="1"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-cresc deplasările de nivel datorită mișcării de roto-translație, care are drept consecință creșterea degradărilor pentru elementele de nivel (pereți de închidere, pereți despărțitori);</a:t>
            </a:r>
          </a:p>
          <a:p>
            <a:pPr indent="180340" algn="just"/>
            <a:r>
              <a:rPr lang="ro-RO" sz="1800" b="1"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-dacă rigiditatea la torsiune este mai mică decât rigiditatea de încovoiere pentru elementelor verticale de nivel ale structurii, atunci  modul 1 de vibrație este de torsiune iar capacitate structurii de disipare a energiei seismice (mecanismul plastic asociat sau mecanismul plastic favorabil) scade semnificativ în eficacitate;</a:t>
            </a:r>
          </a:p>
          <a:p>
            <a:pPr indent="180340" algn="just"/>
            <a:r>
              <a:rPr lang="ro-RO" sz="1800" b="1"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-cedarea elementelor de construcții la solicitarea de torsiune este o cedare fără avertizare, de aceea solicitarea de torsiune trebuie evitată.</a:t>
            </a:r>
          </a:p>
          <a:p>
            <a:pPr indent="180340" algn="just"/>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p>
            <a:pPr indent="180340" algn="just"/>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Eliminarea sau reducerea disimetriilor geometrice între nivelele unei structuri se poate realiza prin amplasarea corectă a elementelor verticale de rezistență (stâlpi, pereți structurali, scări, nuclee), pe nivelul respectiv. </a:t>
            </a:r>
          </a:p>
          <a:p>
            <a:pPr indent="180340" algn="just"/>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Chiar și în cazul existenței simetriei geometrice elastice și inerțiale apar momente de torsiune accidentale datorită:</a:t>
            </a:r>
          </a:p>
          <a:p>
            <a:pPr indent="180340" algn="just"/>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ro-RO" sz="1800" b="1"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-neomogenități materialelor din care este realizată structura;</a:t>
            </a:r>
          </a:p>
          <a:p>
            <a:pPr indent="180340" algn="just"/>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ro-RO" sz="1800" b="1"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-variabilități încărcărilor;</a:t>
            </a:r>
          </a:p>
          <a:p>
            <a:pPr indent="180340" algn="just"/>
            <a:r>
              <a:rPr lang="ro-RO" sz="1800" b="1"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-imperfecțiunilor de execuție și montaj;</a:t>
            </a:r>
          </a:p>
          <a:p>
            <a:pPr indent="449580" algn="just"/>
            <a:r>
              <a:rPr lang="ro-RO" sz="1800" b="1"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-nu este asigurat sincronismul bazei (deplasările la interfața teren-fundații nu sunt în fază).</a:t>
            </a:r>
          </a:p>
        </p:txBody>
      </p:sp>
    </p:spTree>
    <p:extLst>
      <p:ext uri="{BB962C8B-B14F-4D97-AF65-F5344CB8AC3E}">
        <p14:creationId xmlns:p14="http://schemas.microsoft.com/office/powerpoint/2010/main" val="1557253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CasetăText 1">
            <a:extLst>
              <a:ext uri="{FF2B5EF4-FFF2-40B4-BE49-F238E27FC236}">
                <a16:creationId xmlns:a16="http://schemas.microsoft.com/office/drawing/2014/main" xmlns="" id="{B39D43EA-6C38-3DAF-7CBF-49774FA5646C}"/>
              </a:ext>
            </a:extLst>
          </p:cNvPr>
          <p:cNvSpPr txBox="1"/>
          <p:nvPr/>
        </p:nvSpPr>
        <p:spPr>
          <a:xfrm>
            <a:off x="276223" y="333832"/>
            <a:ext cx="8995410" cy="260328"/>
          </a:xfrm>
          <a:prstGeom prst="rect">
            <a:avLst/>
          </a:prstGeom>
          <a:noFill/>
        </p:spPr>
        <p:txBody>
          <a:bodyPr wrap="square">
            <a:spAutoFit/>
          </a:bodyPr>
          <a:lstStyle/>
          <a:p>
            <a:pPr algn="just">
              <a:lnSpc>
                <a:spcPts val="1200"/>
              </a:lnSpc>
              <a:spcBef>
                <a:spcPts val="800"/>
              </a:spcBef>
              <a:spcAft>
                <a:spcPts val="800"/>
              </a:spcAft>
            </a:pPr>
            <a:r>
              <a:rPr lang="ro-RO" b="1" kern="0" dirty="0">
                <a:solidFill>
                  <a:srgbClr val="000000"/>
                </a:solidFill>
                <a:latin typeface="Arial" panose="020B0604020202020204" pitchFamily="34" charset="0"/>
                <a:ea typeface="Cambria" panose="02040503050406030204" pitchFamily="18" charset="0"/>
              </a:rPr>
              <a:t>Cazul barei încastrată glisant-încastrată cu secțiune variabilă-(cazul C6)   </a:t>
            </a:r>
          </a:p>
        </p:txBody>
      </p:sp>
      <p:sp>
        <p:nvSpPr>
          <p:cNvPr id="4" name="CasetăText 3">
            <a:extLst>
              <a:ext uri="{FF2B5EF4-FFF2-40B4-BE49-F238E27FC236}">
                <a16:creationId xmlns:a16="http://schemas.microsoft.com/office/drawing/2014/main" xmlns="" id="{496D92F3-3BE0-7D9B-4FC6-37759E13C427}"/>
              </a:ext>
            </a:extLst>
          </p:cNvPr>
          <p:cNvSpPr txBox="1"/>
          <p:nvPr/>
        </p:nvSpPr>
        <p:spPr>
          <a:xfrm>
            <a:off x="5936742" y="737539"/>
            <a:ext cx="6094476" cy="646331"/>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Ecuațiile diferențiale ale fibrei medii deformate aproximative pe cele două intervale sunt:</a:t>
            </a:r>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5" name="Imagine 4">
            <a:extLst>
              <a:ext uri="{FF2B5EF4-FFF2-40B4-BE49-F238E27FC236}">
                <a16:creationId xmlns:a16="http://schemas.microsoft.com/office/drawing/2014/main" xmlns="" id="{6FEB3AC3-651B-A04C-8EDF-F0F6AACE061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694" t="44308" r="24733" b="1769"/>
          <a:stretch/>
        </p:blipFill>
        <p:spPr bwMode="auto">
          <a:xfrm>
            <a:off x="410969" y="737539"/>
            <a:ext cx="4970685" cy="2976372"/>
          </a:xfrm>
          <a:prstGeom prst="rect">
            <a:avLst/>
          </a:prstGeom>
          <a:ln>
            <a:noFill/>
          </a:ln>
          <a:extLst>
            <a:ext uri="{53640926-AAD7-44D8-BBD7-CCE9431645EC}">
              <a14:shadowObscured xmlns:a14="http://schemas.microsoft.com/office/drawing/2010/main"/>
            </a:ext>
          </a:extLst>
        </p:spPr>
      </p:pic>
      <mc:AlternateContent xmlns:mc="http://schemas.openxmlformats.org/markup-compatibility/2006" xmlns:a14="http://schemas.microsoft.com/office/drawing/2010/main">
        <mc:Choice Requires="a14">
          <p:sp>
            <p:nvSpPr>
              <p:cNvPr id="7" name="CasetăText 6">
                <a:extLst>
                  <a:ext uri="{FF2B5EF4-FFF2-40B4-BE49-F238E27FC236}">
                    <a16:creationId xmlns:a16="http://schemas.microsoft.com/office/drawing/2014/main" xmlns="" id="{536CC299-EF6F-536F-0604-6B11EDA04E64}"/>
                  </a:ext>
                </a:extLst>
              </p:cNvPr>
              <p:cNvSpPr txBox="1"/>
              <p:nvPr/>
            </p:nvSpPr>
            <p:spPr>
              <a:xfrm>
                <a:off x="4144518" y="1527249"/>
                <a:ext cx="609447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𝑀</m:t>
                          </m:r>
                        </m:e>
                        <m:sub>
                          <m:r>
                            <a:rPr lang="ro-RO" i="1">
                              <a:latin typeface="Cambria Math" panose="02040503050406030204" pitchFamily="18" charset="0"/>
                            </a:rPr>
                            <m:t>𝑡𝑟</m:t>
                          </m:r>
                          <m:r>
                            <a:rPr lang="ro-RO" i="0">
                              <a:latin typeface="Cambria Math" panose="02040503050406030204" pitchFamily="18" charset="0"/>
                            </a:rPr>
                            <m:t>1</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r>
                        <a:rPr lang="ro-RO" i="1">
                          <a:latin typeface="Cambria Math" panose="02040503050406030204" pitchFamily="18" charset="0"/>
                        </a:rPr>
                        <m:t>𝑃</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1</m:t>
                          </m:r>
                        </m:sub>
                      </m:sSub>
                      <m:d>
                        <m:dPr>
                          <m:ctrlPr>
                            <a:rPr lang="ro-RO" i="1">
                              <a:solidFill>
                                <a:srgbClr val="836967"/>
                              </a:solidFill>
                              <a:latin typeface="Cambria Math"/>
                            </a:rPr>
                          </m:ctrlPr>
                        </m:dPr>
                        <m:e>
                          <m:r>
                            <m:rPr>
                              <m:sty m:val="p"/>
                            </m:rPr>
                            <a:rPr lang="ro-RO" i="0">
                              <a:latin typeface="Cambria Math" panose="02040503050406030204" pitchFamily="18" charset="0"/>
                            </a:rPr>
                            <m:t>x</m:t>
                          </m:r>
                        </m:e>
                      </m:d>
                      <m:r>
                        <a:rPr lang="ro-RO" i="0">
                          <a:latin typeface="Cambria Math" panose="02040503050406030204" pitchFamily="18" charset="0"/>
                        </a:rPr>
                        <m:t>−</m:t>
                      </m:r>
                      <m:r>
                        <a:rPr lang="ro-RO" i="1">
                          <a:latin typeface="Cambria Math" panose="02040503050406030204" pitchFamily="18" charset="0"/>
                        </a:rPr>
                        <m:t>𝑀</m:t>
                      </m:r>
                      <m:r>
                        <a:rPr lang="ro-RO" i="0">
                          <a:latin typeface="Cambria Math" panose="02040503050406030204" pitchFamily="18" charset="0"/>
                        </a:rPr>
                        <m:t>.</m:t>
                      </m:r>
                    </m:oMath>
                  </m:oMathPara>
                </a14:m>
                <a:endParaRPr lang="ro-RO" dirty="0"/>
              </a:p>
            </p:txBody>
          </p:sp>
        </mc:Choice>
        <mc:Fallback xmlns="">
          <p:sp>
            <p:nvSpPr>
              <p:cNvPr id="7" name="CasetăText 6">
                <a:extLst>
                  <a:ext uri="{FF2B5EF4-FFF2-40B4-BE49-F238E27FC236}">
                    <a16:creationId xmlns:a16="http://schemas.microsoft.com/office/drawing/2014/main" id="{536CC299-EF6F-536F-0604-6B11EDA04E64}"/>
                  </a:ext>
                </a:extLst>
              </p:cNvPr>
              <p:cNvSpPr txBox="1">
                <a:spLocks noRot="1" noChangeAspect="1" noMove="1" noResize="1" noEditPoints="1" noAdjustHandles="1" noChangeArrowheads="1" noChangeShapeType="1" noTextEdit="1"/>
              </p:cNvSpPr>
              <p:nvPr/>
            </p:nvSpPr>
            <p:spPr>
              <a:xfrm>
                <a:off x="4144518" y="1527249"/>
                <a:ext cx="6094476" cy="369332"/>
              </a:xfrm>
              <a:prstGeom prst="rect">
                <a:avLst/>
              </a:prstGeom>
              <a:blipFill>
                <a:blip r:embed="rId3"/>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9" name="CasetăText 8">
                <a:extLst>
                  <a:ext uri="{FF2B5EF4-FFF2-40B4-BE49-F238E27FC236}">
                    <a16:creationId xmlns:a16="http://schemas.microsoft.com/office/drawing/2014/main" xmlns="" id="{516B86F9-27BC-3D9A-27C3-A8A2C7EC0FC6}"/>
                  </a:ext>
                </a:extLst>
              </p:cNvPr>
              <p:cNvSpPr txBox="1"/>
              <p:nvPr/>
            </p:nvSpPr>
            <p:spPr>
              <a:xfrm>
                <a:off x="6810348" y="1527249"/>
                <a:ext cx="609447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𝑀</m:t>
                          </m:r>
                        </m:e>
                        <m:sub>
                          <m:r>
                            <a:rPr lang="ro-RO" i="1">
                              <a:latin typeface="Cambria Math" panose="02040503050406030204" pitchFamily="18" charset="0"/>
                            </a:rPr>
                            <m:t>𝑡𝑟</m:t>
                          </m:r>
                          <m:r>
                            <a:rPr lang="ro-RO" i="0">
                              <a:latin typeface="Cambria Math" panose="02040503050406030204" pitchFamily="18" charset="0"/>
                            </a:rPr>
                            <m:t>2</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r>
                        <a:rPr lang="ro-RO" i="1">
                          <a:latin typeface="Cambria Math" panose="02040503050406030204" pitchFamily="18" charset="0"/>
                        </a:rPr>
                        <m:t>𝑃</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2</m:t>
                          </m:r>
                        </m:sub>
                      </m:sSub>
                      <m:d>
                        <m:dPr>
                          <m:ctrlPr>
                            <a:rPr lang="ro-RO" i="1">
                              <a:solidFill>
                                <a:srgbClr val="836967"/>
                              </a:solidFill>
                              <a:latin typeface="Cambria Math"/>
                            </a:rPr>
                          </m:ctrlPr>
                        </m:dPr>
                        <m:e>
                          <m:r>
                            <m:rPr>
                              <m:sty m:val="p"/>
                            </m:rPr>
                            <a:rPr lang="ro-RO" i="0">
                              <a:latin typeface="Cambria Math" panose="02040503050406030204" pitchFamily="18" charset="0"/>
                            </a:rPr>
                            <m:t>x</m:t>
                          </m:r>
                        </m:e>
                      </m:d>
                      <m:r>
                        <a:rPr lang="ro-RO" i="0">
                          <a:latin typeface="Cambria Math" panose="02040503050406030204" pitchFamily="18" charset="0"/>
                        </a:rPr>
                        <m:t>−</m:t>
                      </m:r>
                      <m:r>
                        <a:rPr lang="ro-RO" i="1">
                          <a:latin typeface="Cambria Math" panose="02040503050406030204" pitchFamily="18" charset="0"/>
                        </a:rPr>
                        <m:t>𝑀</m:t>
                      </m:r>
                      <m:r>
                        <a:rPr lang="ro-RO" i="0">
                          <a:latin typeface="Cambria Math" panose="02040503050406030204" pitchFamily="18" charset="0"/>
                        </a:rPr>
                        <m:t>.</m:t>
                      </m:r>
                    </m:oMath>
                  </m:oMathPara>
                </a14:m>
                <a:endParaRPr lang="ro-RO" dirty="0"/>
              </a:p>
            </p:txBody>
          </p:sp>
        </mc:Choice>
        <mc:Fallback xmlns="">
          <p:sp>
            <p:nvSpPr>
              <p:cNvPr id="9" name="CasetăText 8">
                <a:extLst>
                  <a:ext uri="{FF2B5EF4-FFF2-40B4-BE49-F238E27FC236}">
                    <a16:creationId xmlns:a16="http://schemas.microsoft.com/office/drawing/2014/main" id="{516B86F9-27BC-3D9A-27C3-A8A2C7EC0FC6}"/>
                  </a:ext>
                </a:extLst>
              </p:cNvPr>
              <p:cNvSpPr txBox="1">
                <a:spLocks noRot="1" noChangeAspect="1" noMove="1" noResize="1" noEditPoints="1" noAdjustHandles="1" noChangeArrowheads="1" noChangeShapeType="1" noTextEdit="1"/>
              </p:cNvSpPr>
              <p:nvPr/>
            </p:nvSpPr>
            <p:spPr>
              <a:xfrm>
                <a:off x="6810348" y="1527249"/>
                <a:ext cx="6094476" cy="369332"/>
              </a:xfrm>
              <a:prstGeom prst="rect">
                <a:avLst/>
              </a:prstGeom>
              <a:blipFill>
                <a:blip r:embed="rId4"/>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1" name="CasetăText 10">
                <a:extLst>
                  <a:ext uri="{FF2B5EF4-FFF2-40B4-BE49-F238E27FC236}">
                    <a16:creationId xmlns:a16="http://schemas.microsoft.com/office/drawing/2014/main" xmlns="" id="{B8C6C590-A7F7-432D-2C7C-1F5D9E81A7C2}"/>
                  </a:ext>
                </a:extLst>
              </p:cNvPr>
              <p:cNvSpPr txBox="1"/>
              <p:nvPr/>
            </p:nvSpPr>
            <p:spPr>
              <a:xfrm>
                <a:off x="5580126" y="2173580"/>
                <a:ext cx="6451092" cy="1410001"/>
              </a:xfrm>
              <a:prstGeom prst="rect">
                <a:avLst/>
              </a:prstGeom>
              <a:noFill/>
            </p:spPr>
            <p:txBody>
              <a:bodyPr wrap="square">
                <a:spAutoFit/>
              </a:bodyPr>
              <a:lstStyle/>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f>
                        <m:fPr>
                          <m:ctrlPr>
                            <a:rPr lang="ro-RO" sz="1800" i="1" smtClean="0">
                              <a:solidFill>
                                <a:srgbClr val="000000"/>
                              </a:solidFill>
                              <a:effectLst/>
                              <a:latin typeface="Cambria Math"/>
                              <a:ea typeface="Times New Roman" panose="02020603050405020304" pitchFamily="18" charset="0"/>
                              <a:cs typeface="Times New Roman" panose="02020603050405020304" pitchFamily="18" charset="0"/>
                            </a:rPr>
                          </m:ctrlPr>
                        </m:fPr>
                        <m:num>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e>
                            <m:sup>
                              <m:r>
                                <a:rPr lang="ro-RO"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𝑣</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num>
                        <m:den>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sup>
                              <m:r>
                                <a:rPr lang="ro-RO"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𝑀</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𝑡𝑟</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d>
                        </m:num>
                        <m:den>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𝐸𝐼</m:t>
                          </m:r>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e>
                            <m:sup>
                              <m:r>
                                <a:rPr lang="ro-RO"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𝑣</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num>
                        <m:den>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sup>
                              <m:r>
                                <a:rPr lang="ro-RO"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den>
                      </m:f>
                      <m:r>
                        <a:rPr lang="ro-RO"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𝑣</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num>
                        <m:den>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𝐸𝐼</m:t>
                          </m:r>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𝑀</m:t>
                          </m:r>
                        </m:num>
                        <m:den>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𝐸𝐼</m:t>
                          </m:r>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𝑘</m:t>
                          </m:r>
                        </m:e>
                        <m:sup>
                          <m:r>
                            <a:rPr lang="ro-RO"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num>
                        <m:den>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𝑘</m:t>
                              </m:r>
                            </m:e>
                            <m:sub>
                              <m:r>
                                <m:rPr>
                                  <m:sty m:val="p"/>
                                </m:rP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r</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𝐸𝐼</m:t>
                          </m:r>
                        </m:den>
                      </m:f>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f>
                        <m:fPr>
                          <m:ctrlPr>
                            <a:rPr lang="ro-RO" i="1">
                              <a:effectLst/>
                              <a:latin typeface="Cambria Math"/>
                            </a:rPr>
                          </m:ctrlPr>
                        </m:fPr>
                        <m:num>
                          <m:sSup>
                            <m:sSupPr>
                              <m:ctrlPr>
                                <a:rPr lang="ro-RO" i="1">
                                  <a:effectLst/>
                                  <a:latin typeface="Cambria Math"/>
                                </a:rPr>
                              </m:ctrlPr>
                            </m:sSupPr>
                            <m:e>
                              <m:r>
                                <a:rPr lang="ro-RO" sz="1800" i="1">
                                  <a:effectLst/>
                                  <a:latin typeface="Cambria Math" panose="02040503050406030204" pitchFamily="18" charset="0"/>
                                  <a:ea typeface="Calibri" panose="020F0502020204030204" pitchFamily="34" charset="0"/>
                                  <a:cs typeface="Calibri" panose="020F0502020204030204" pitchFamily="34" charset="0"/>
                                </a:rPr>
                                <m:t>𝑑</m:t>
                              </m:r>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𝑣</m:t>
                              </m:r>
                            </m:e>
                            <m:sub>
                              <m:r>
                                <a:rPr lang="ro-RO" sz="1800">
                                  <a:effectLst/>
                                  <a:latin typeface="Cambria Math" panose="02040503050406030204" pitchFamily="18" charset="0"/>
                                  <a:ea typeface="Calibri" panose="020F0502020204030204" pitchFamily="34" charset="0"/>
                                  <a:cs typeface="Calibri" panose="020F0502020204030204" pitchFamily="34" charset="0"/>
                                </a:rPr>
                                <m:t>2</m:t>
                              </m:r>
                            </m:sub>
                          </m:sSub>
                        </m:num>
                        <m:den>
                          <m:r>
                            <a:rPr lang="ro-RO" sz="1800" i="1">
                              <a:effectLst/>
                              <a:latin typeface="Cambria Math" panose="02040503050406030204" pitchFamily="18" charset="0"/>
                              <a:ea typeface="Calibri" panose="020F0502020204030204" pitchFamily="34" charset="0"/>
                              <a:cs typeface="Calibri" panose="020F0502020204030204" pitchFamily="34" charset="0"/>
                            </a:rPr>
                            <m:t>𝑑</m:t>
                          </m:r>
                          <m:sSup>
                            <m:sSupPr>
                              <m:ctrlPr>
                                <a:rPr lang="ro-RO" i="1">
                                  <a:effectLst/>
                                  <a:latin typeface="Cambria Math"/>
                                </a:rPr>
                              </m:ctrlPr>
                            </m:sSup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den>
                      </m:f>
                      <m:r>
                        <a:rPr lang="ro-RO" sz="1800">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𝑀</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𝑡𝑟</m:t>
                              </m:r>
                              <m:r>
                                <a:rPr lang="ro-RO" sz="1800" i="1">
                                  <a:effectLst/>
                                  <a:latin typeface="Cambria Math" panose="02040503050406030204" pitchFamily="18" charset="0"/>
                                  <a:ea typeface="Calibri" panose="020F0502020204030204" pitchFamily="34" charset="0"/>
                                  <a:cs typeface="Calibri" panose="020F0502020204030204" pitchFamily="34" charset="0"/>
                                </a:rPr>
                                <m:t>2</m:t>
                              </m:r>
                            </m:sub>
                          </m:sSub>
                          <m:d>
                            <m:dPr>
                              <m:ctrlPr>
                                <a:rPr lang="ro-RO" i="1">
                                  <a:effectLst/>
                                  <a:latin typeface="Cambria Math"/>
                                </a:rPr>
                              </m:ctrlPr>
                            </m:d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d>
                        </m:num>
                        <m:den>
                          <m:r>
                            <a:rPr lang="ro-RO" sz="1800" i="1">
                              <a:effectLst/>
                              <a:latin typeface="Cambria Math" panose="02040503050406030204" pitchFamily="18" charset="0"/>
                              <a:ea typeface="Calibri" panose="020F0502020204030204" pitchFamily="34" charset="0"/>
                              <a:cs typeface="Calibri" panose="020F0502020204030204" pitchFamily="34" charset="0"/>
                            </a:rPr>
                            <m:t>𝐸𝐼</m:t>
                          </m:r>
                        </m:den>
                      </m:f>
                      <m:r>
                        <a:rPr lang="ro-RO" sz="1800">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sSup>
                            <m:sSupPr>
                              <m:ctrlPr>
                                <a:rPr lang="ro-RO" i="1">
                                  <a:effectLst/>
                                  <a:latin typeface="Cambria Math"/>
                                </a:rPr>
                              </m:ctrlPr>
                            </m:sSupPr>
                            <m:e>
                              <m:r>
                                <a:rPr lang="ro-RO" sz="1800" i="1">
                                  <a:effectLst/>
                                  <a:latin typeface="Cambria Math" panose="02040503050406030204" pitchFamily="18" charset="0"/>
                                  <a:ea typeface="Calibri" panose="020F0502020204030204" pitchFamily="34" charset="0"/>
                                  <a:cs typeface="Calibri" panose="020F0502020204030204" pitchFamily="34" charset="0"/>
                                </a:rPr>
                                <m:t>𝑑</m:t>
                              </m:r>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𝑣</m:t>
                              </m:r>
                            </m:e>
                            <m:sub>
                              <m:r>
                                <a:rPr lang="ro-RO" sz="1800">
                                  <a:effectLst/>
                                  <a:latin typeface="Cambria Math" panose="02040503050406030204" pitchFamily="18" charset="0"/>
                                  <a:ea typeface="Calibri" panose="020F0502020204030204" pitchFamily="34" charset="0"/>
                                  <a:cs typeface="Calibri" panose="020F0502020204030204" pitchFamily="34" charset="0"/>
                                </a:rPr>
                                <m:t>2</m:t>
                              </m:r>
                            </m:sub>
                          </m:sSub>
                        </m:num>
                        <m:den>
                          <m:r>
                            <a:rPr lang="ro-RO" sz="1800" i="1">
                              <a:effectLst/>
                              <a:latin typeface="Cambria Math" panose="02040503050406030204" pitchFamily="18" charset="0"/>
                              <a:ea typeface="Calibri" panose="020F0502020204030204" pitchFamily="34" charset="0"/>
                              <a:cs typeface="Calibri" panose="020F0502020204030204" pitchFamily="34" charset="0"/>
                            </a:rPr>
                            <m:t>𝑑</m:t>
                          </m:r>
                          <m:sSup>
                            <m:sSupPr>
                              <m:ctrlPr>
                                <a:rPr lang="ro-RO" i="1">
                                  <a:effectLst/>
                                  <a:latin typeface="Cambria Math"/>
                                </a:rPr>
                              </m:ctrlPr>
                            </m:sSup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den>
                      </m:f>
                      <m:r>
                        <a:rPr lang="ro-RO" sz="1800">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r>
                            <a:rPr lang="ro-RO" sz="1800" i="1">
                              <a:effectLst/>
                              <a:latin typeface="Cambria Math" panose="02040503050406030204" pitchFamily="18" charset="0"/>
                              <a:ea typeface="Calibri" panose="020F0502020204030204" pitchFamily="34" charset="0"/>
                              <a:cs typeface="Calibri" panose="020F0502020204030204" pitchFamily="34" charset="0"/>
                            </a:rPr>
                            <m:t>𝑃</m:t>
                          </m:r>
                          <m:r>
                            <a:rPr lang="ro-RO" sz="1800">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𝑣</m:t>
                              </m:r>
                            </m:e>
                            <m:sub>
                              <m:r>
                                <a:rPr lang="ro-RO" sz="1800">
                                  <a:effectLst/>
                                  <a:latin typeface="Cambria Math" panose="02040503050406030204" pitchFamily="18" charset="0"/>
                                  <a:ea typeface="Calibri" panose="020F0502020204030204" pitchFamily="34" charset="0"/>
                                  <a:cs typeface="Calibri" panose="020F0502020204030204" pitchFamily="34" charset="0"/>
                                </a:rPr>
                                <m:t>2</m:t>
                              </m:r>
                            </m:sub>
                          </m:sSub>
                        </m:num>
                        <m:den>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𝑘</m:t>
                              </m:r>
                            </m:e>
                            <m:sub>
                              <m:r>
                                <m:rPr>
                                  <m:sty m:val="p"/>
                                </m:rPr>
                                <a:rPr lang="ro-RO" sz="1800">
                                  <a:effectLst/>
                                  <a:latin typeface="Cambria Math" panose="02040503050406030204" pitchFamily="18" charset="0"/>
                                  <a:ea typeface="Calibri" panose="020F0502020204030204" pitchFamily="34" charset="0"/>
                                  <a:cs typeface="Calibri" panose="020F0502020204030204" pitchFamily="34" charset="0"/>
                                </a:rPr>
                                <m:t>r</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𝐸𝐼</m:t>
                          </m:r>
                        </m:den>
                      </m:f>
                      <m:r>
                        <a:rPr lang="ro-RO" sz="1800">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r>
                            <a:rPr lang="ro-RO" sz="1800" i="1">
                              <a:effectLst/>
                              <a:latin typeface="Cambria Math" panose="02040503050406030204" pitchFamily="18" charset="0"/>
                              <a:ea typeface="Calibri" panose="020F0502020204030204" pitchFamily="34" charset="0"/>
                              <a:cs typeface="Calibri" panose="020F0502020204030204" pitchFamily="34" charset="0"/>
                            </a:rPr>
                            <m:t>𝑀</m:t>
                          </m:r>
                        </m:num>
                        <m:den>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𝑘</m:t>
                              </m:r>
                            </m:e>
                            <m:sub>
                              <m:r>
                                <m:rPr>
                                  <m:sty m:val="p"/>
                                </m:rPr>
                                <a:rPr lang="ro-RO" sz="1800">
                                  <a:effectLst/>
                                  <a:latin typeface="Cambria Math" panose="02040503050406030204" pitchFamily="18" charset="0"/>
                                  <a:ea typeface="Calibri" panose="020F0502020204030204" pitchFamily="34" charset="0"/>
                                  <a:cs typeface="Calibri" panose="020F0502020204030204" pitchFamily="34" charset="0"/>
                                </a:rPr>
                                <m:t>r</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𝐸𝐼</m:t>
                          </m:r>
                        </m:den>
                      </m:f>
                      <m:r>
                        <a:rPr lang="ro-RO" sz="1800">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r>
                            <a:rPr lang="ro-RO" sz="1800" i="1">
                              <a:effectLst/>
                              <a:latin typeface="Cambria Math" panose="02040503050406030204" pitchFamily="18" charset="0"/>
                              <a:ea typeface="Calibri" panose="020F0502020204030204" pitchFamily="34" charset="0"/>
                              <a:cs typeface="Calibri" panose="020F0502020204030204" pitchFamily="34" charset="0"/>
                            </a:rPr>
                            <m:t>𝑃</m:t>
                          </m:r>
                        </m:num>
                        <m:den>
                          <m:r>
                            <a:rPr lang="ro-RO" sz="1800" i="1">
                              <a:effectLst/>
                              <a:latin typeface="Cambria Math" panose="02040503050406030204" pitchFamily="18" charset="0"/>
                              <a:ea typeface="Calibri" panose="020F0502020204030204" pitchFamily="34" charset="0"/>
                              <a:cs typeface="Calibri" panose="020F0502020204030204" pitchFamily="34" charset="0"/>
                            </a:rPr>
                            <m:t>𝐸𝐼</m:t>
                          </m:r>
                        </m:den>
                      </m:f>
                      <m:r>
                        <a:rPr lang="ro-RO" sz="1800">
                          <a:effectLst/>
                          <a:latin typeface="Cambria Math" panose="02040503050406030204" pitchFamily="18" charset="0"/>
                          <a:ea typeface="Calibri" panose="020F0502020204030204" pitchFamily="34" charset="0"/>
                          <a:cs typeface="Calibri" panose="020F0502020204030204" pitchFamily="34" charset="0"/>
                        </a:rPr>
                        <m:t>=</m:t>
                      </m:r>
                      <m:sSup>
                        <m:sSupPr>
                          <m:ctrlPr>
                            <a:rPr lang="ro-RO" i="1">
                              <a:effectLst/>
                              <a:latin typeface="Cambria Math"/>
                            </a:rPr>
                          </m:ctrlPr>
                        </m:sSupPr>
                        <m:e>
                          <m:d>
                            <m:dPr>
                              <m:ctrlPr>
                                <a:rPr lang="ro-RO" i="1">
                                  <a:effectLst/>
                                  <a:latin typeface="Cambria Math"/>
                                </a:rPr>
                              </m:ctrlPr>
                            </m:dPr>
                            <m:e>
                              <m:rad>
                                <m:radPr>
                                  <m:degHide m:val="on"/>
                                  <m:ctrlPr>
                                    <a:rPr lang="ro-RO" i="1">
                                      <a:effectLst/>
                                      <a:latin typeface="Cambria Math"/>
                                    </a:rPr>
                                  </m:ctrlPr>
                                </m:radPr>
                                <m:deg/>
                                <m:e>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𝑘</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𝑟</m:t>
                                      </m:r>
                                    </m:sub>
                                  </m:sSub>
                                </m:e>
                              </m:rad>
                              <m:r>
                                <a:rPr lang="ro-RO" sz="1800" i="1">
                                  <a:effectLst/>
                                  <a:latin typeface="Cambria Math" panose="02040503050406030204" pitchFamily="18" charset="0"/>
                                  <a:ea typeface="Calibri" panose="020F0502020204030204" pitchFamily="34" charset="0"/>
                                  <a:cs typeface="Calibri" panose="020F0502020204030204" pitchFamily="34" charset="0"/>
                                </a:rPr>
                                <m:t>𝑘</m:t>
                              </m:r>
                            </m:e>
                          </m:d>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r>
                        <a:rPr lang="ro-RO" sz="1800" i="1">
                          <a:effectLst/>
                          <a:latin typeface="Cambria Math" panose="02040503050406030204" pitchFamily="18" charset="0"/>
                          <a:ea typeface="Calibri" panose="020F0502020204030204" pitchFamily="34" charset="0"/>
                          <a:cs typeface="Calibri" panose="020F0502020204030204" pitchFamily="34" charset="0"/>
                        </a:rPr>
                        <m:t>.</m:t>
                      </m:r>
                    </m:oMath>
                  </m:oMathPara>
                </a14:m>
                <a:endParaRPr lang="ro-RO" dirty="0"/>
              </a:p>
            </p:txBody>
          </p:sp>
        </mc:Choice>
        <mc:Fallback xmlns="">
          <p:sp>
            <p:nvSpPr>
              <p:cNvPr id="11" name="CasetăText 10">
                <a:extLst>
                  <a:ext uri="{FF2B5EF4-FFF2-40B4-BE49-F238E27FC236}">
                    <a16:creationId xmlns:a16="http://schemas.microsoft.com/office/drawing/2014/main" id="{B8C6C590-A7F7-432D-2C7C-1F5D9E81A7C2}"/>
                  </a:ext>
                </a:extLst>
              </p:cNvPr>
              <p:cNvSpPr txBox="1">
                <a:spLocks noRot="1" noChangeAspect="1" noMove="1" noResize="1" noEditPoints="1" noAdjustHandles="1" noChangeArrowheads="1" noChangeShapeType="1" noTextEdit="1"/>
              </p:cNvSpPr>
              <p:nvPr/>
            </p:nvSpPr>
            <p:spPr>
              <a:xfrm>
                <a:off x="5580126" y="2173580"/>
                <a:ext cx="6451092" cy="1410001"/>
              </a:xfrm>
              <a:prstGeom prst="rect">
                <a:avLst/>
              </a:prstGeom>
              <a:blipFill>
                <a:blip r:embed="rId5"/>
                <a:stretch>
                  <a:fillRect/>
                </a:stretch>
              </a:blipFill>
            </p:spPr>
            <p:txBody>
              <a:bodyPr/>
              <a:lstStyle/>
              <a:p>
                <a:r>
                  <a:rPr lang="ro-RO">
                    <a:noFill/>
                  </a:rPr>
                  <a:t> </a:t>
                </a:r>
              </a:p>
            </p:txBody>
          </p:sp>
        </mc:Fallback>
      </mc:AlternateContent>
      <p:graphicFrame>
        <p:nvGraphicFramePr>
          <p:cNvPr id="12" name="Diagramă 11">
            <a:extLst>
              <a:ext uri="{FF2B5EF4-FFF2-40B4-BE49-F238E27FC236}">
                <a16:creationId xmlns:a16="http://schemas.microsoft.com/office/drawing/2014/main" xmlns="" id="{E4C9551E-1885-4F3E-BBEC-8436939D6F26}"/>
              </a:ext>
            </a:extLst>
          </p:cNvPr>
          <p:cNvGraphicFramePr/>
          <p:nvPr>
            <p:extLst>
              <p:ext uri="{D42A27DB-BD31-4B8C-83A1-F6EECF244321}">
                <p14:modId xmlns:p14="http://schemas.microsoft.com/office/powerpoint/2010/main" val="2743089825"/>
              </p:ext>
            </p:extLst>
          </p:nvPr>
        </p:nvGraphicFramePr>
        <p:xfrm>
          <a:off x="6995160" y="3715358"/>
          <a:ext cx="4825746" cy="2670302"/>
        </p:xfrm>
        <a:graphic>
          <a:graphicData uri="http://schemas.openxmlformats.org/drawingml/2006/chart">
            <c:chart xmlns:c="http://schemas.openxmlformats.org/drawingml/2006/chart" xmlns:r="http://schemas.openxmlformats.org/officeDocument/2006/relationships" r:id="rId6"/>
          </a:graphicData>
        </a:graphic>
      </p:graphicFrame>
      <mc:AlternateContent xmlns:mc="http://schemas.openxmlformats.org/markup-compatibility/2006" xmlns:a14="http://schemas.microsoft.com/office/drawing/2010/main">
        <mc:Choice Requires="a14">
          <p:sp>
            <p:nvSpPr>
              <p:cNvPr id="13" name="CasetăText 12">
                <a:extLst>
                  <a:ext uri="{FF2B5EF4-FFF2-40B4-BE49-F238E27FC236}">
                    <a16:creationId xmlns:a16="http://schemas.microsoft.com/office/drawing/2014/main" xmlns="" id="{AC0B12D8-A5F5-98FB-F9AB-664D5E8FB5B7}"/>
                  </a:ext>
                </a:extLst>
              </p:cNvPr>
              <p:cNvSpPr txBox="1"/>
              <p:nvPr/>
            </p:nvSpPr>
            <p:spPr>
              <a:xfrm>
                <a:off x="0" y="3832243"/>
                <a:ext cx="6915533"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Forța critica de pierdere a stabilității pentru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𝑘</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𝑟</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oMath>
                </a14:m>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și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𝑘</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𝑙</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b="0" i="0" smtClea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Choice>
        <mc:Fallback xmlns="">
          <p:sp>
            <p:nvSpPr>
              <p:cNvPr id="13" name="CasetăText 12">
                <a:extLst>
                  <a:ext uri="{FF2B5EF4-FFF2-40B4-BE49-F238E27FC236}">
                    <a16:creationId xmlns:a16="http://schemas.microsoft.com/office/drawing/2014/main" id="{AC0B12D8-A5F5-98FB-F9AB-664D5E8FB5B7}"/>
                  </a:ext>
                </a:extLst>
              </p:cNvPr>
              <p:cNvSpPr txBox="1">
                <a:spLocks noRot="1" noChangeAspect="1" noMove="1" noResize="1" noEditPoints="1" noAdjustHandles="1" noChangeArrowheads="1" noChangeShapeType="1" noTextEdit="1"/>
              </p:cNvSpPr>
              <p:nvPr/>
            </p:nvSpPr>
            <p:spPr>
              <a:xfrm>
                <a:off x="0" y="3832243"/>
                <a:ext cx="6915533" cy="369332"/>
              </a:xfrm>
              <a:prstGeom prst="rect">
                <a:avLst/>
              </a:prstGeom>
              <a:blipFill>
                <a:blip r:embed="rId7"/>
                <a:stretch>
                  <a:fillRect t="-10000" b="-26667"/>
                </a:stretch>
              </a:blipFill>
            </p:spPr>
            <p:txBody>
              <a:bodyPr/>
              <a:lstStyle/>
              <a:p>
                <a:r>
                  <a:rPr lang="ro-RO">
                    <a:noFill/>
                  </a:rPr>
                  <a:t> </a:t>
                </a:r>
              </a:p>
            </p:txBody>
          </p:sp>
        </mc:Fallback>
      </mc:AlternateContent>
      <p:sp>
        <p:nvSpPr>
          <p:cNvPr id="14" name="CasetăText 13">
            <a:extLst>
              <a:ext uri="{FF2B5EF4-FFF2-40B4-BE49-F238E27FC236}">
                <a16:creationId xmlns:a16="http://schemas.microsoft.com/office/drawing/2014/main" xmlns="" id="{93ECBDA7-333A-24D6-6954-9AD010898876}"/>
              </a:ext>
            </a:extLst>
          </p:cNvPr>
          <p:cNvSpPr txBox="1"/>
          <p:nvPr/>
        </p:nvSpPr>
        <p:spPr>
          <a:xfrm>
            <a:off x="0" y="4201575"/>
            <a:ext cx="6362300" cy="646331"/>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Forța critica de pierdere a stabilității pentru bara cu secțiune în trepte devine:</a:t>
            </a:r>
          </a:p>
        </p:txBody>
      </p:sp>
      <mc:AlternateContent xmlns:mc="http://schemas.openxmlformats.org/markup-compatibility/2006" xmlns:a14="http://schemas.microsoft.com/office/drawing/2010/main">
        <mc:Choice Requires="a14">
          <p:sp>
            <p:nvSpPr>
              <p:cNvPr id="16" name="CasetăText 15">
                <a:extLst>
                  <a:ext uri="{FF2B5EF4-FFF2-40B4-BE49-F238E27FC236}">
                    <a16:creationId xmlns:a16="http://schemas.microsoft.com/office/drawing/2014/main" xmlns="" id="{8BAE060D-04EB-D51B-5D30-D5F9B09571B2}"/>
                  </a:ext>
                </a:extLst>
              </p:cNvPr>
              <p:cNvSpPr txBox="1"/>
              <p:nvPr/>
            </p:nvSpPr>
            <p:spPr>
              <a:xfrm>
                <a:off x="164965" y="4787197"/>
                <a:ext cx="6473952" cy="69493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m:rPr>
                              <m:lit/>
                            </m:rPr>
                            <a:rPr lang="ro-RO" i="0">
                              <a:latin typeface="Cambria Math" panose="02040503050406030204" pitchFamily="18" charset="0"/>
                            </a:rPr>
                            <m:t>_</m:t>
                          </m:r>
                          <m:r>
                            <a:rPr lang="ro-RO" i="1">
                              <a:latin typeface="Cambria Math" panose="02040503050406030204" pitchFamily="18" charset="0"/>
                            </a:rPr>
                            <m:t>𝑏𝑎𝑟𝑎</m:t>
                          </m:r>
                          <m:r>
                            <m:rPr>
                              <m:lit/>
                            </m:rPr>
                            <a:rPr lang="ro-RO" i="0">
                              <a:latin typeface="Cambria Math" panose="02040503050406030204" pitchFamily="18" charset="0"/>
                            </a:rPr>
                            <m:t>_</m:t>
                          </m:r>
                          <m:r>
                            <a:rPr lang="ro-RO" i="1">
                              <a:latin typeface="Cambria Math" panose="02040503050406030204" pitchFamily="18" charset="0"/>
                            </a:rPr>
                            <m:t>𝑠𝑒𝑐𝑡</m:t>
                          </m:r>
                          <m:r>
                            <m:rPr>
                              <m:lit/>
                            </m:rPr>
                            <a:rPr lang="ro-RO" i="0">
                              <a:latin typeface="Cambria Math" panose="02040503050406030204" pitchFamily="18" charset="0"/>
                            </a:rPr>
                            <m:t>_</m:t>
                          </m:r>
                          <m:r>
                            <a:rPr lang="ro-RO" i="1">
                              <a:latin typeface="Cambria Math" panose="02040503050406030204" pitchFamily="18" charset="0"/>
                            </a:rPr>
                            <m:t>𝑣𝑎𝑟</m:t>
                          </m:r>
                          <m:r>
                            <m:rPr>
                              <m:lit/>
                            </m:rPr>
                            <a:rPr lang="ro-RO" i="0">
                              <a:latin typeface="Cambria Math" panose="02040503050406030204" pitchFamily="18" charset="0"/>
                            </a:rPr>
                            <m:t>_</m:t>
                          </m:r>
                          <m:r>
                            <a:rPr lang="ro-RO" i="1">
                              <a:latin typeface="Cambria Math" panose="02040503050406030204" pitchFamily="18" charset="0"/>
                            </a:rPr>
                            <m:t>𝑡𝑟𝑒𝑝𝑡𝑒</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𝜋</m:t>
                              </m:r>
                            </m:e>
                            <m:sup>
                              <m:r>
                                <a:rPr lang="ro-RO" i="0">
                                  <a:latin typeface="Cambria Math" panose="02040503050406030204" pitchFamily="18" charset="0"/>
                                </a:rPr>
                                <m:t>2</m:t>
                              </m:r>
                            </m:sup>
                          </m:sSup>
                          <m:r>
                            <a:rPr lang="ro-RO" i="0">
                              <a:latin typeface="Cambria Math" panose="02040503050406030204" pitchFamily="18" charset="0"/>
                            </a:rPr>
                            <m:t>∙</m:t>
                          </m:r>
                          <m:r>
                            <a:rPr lang="ro-RO" i="1">
                              <a:latin typeface="Cambria Math" panose="02040503050406030204" pitchFamily="18" charset="0"/>
                            </a:rPr>
                            <m:t>𝐸𝐼</m:t>
                          </m:r>
                        </m:num>
                        <m:den>
                          <m:sSup>
                            <m:sSupPr>
                              <m:ctrlPr>
                                <a:rPr lang="ro-RO" i="1">
                                  <a:solidFill>
                                    <a:srgbClr val="836967"/>
                                  </a:solidFill>
                                  <a:latin typeface="Cambria Math"/>
                                </a:rPr>
                              </m:ctrlPr>
                            </m:sSupPr>
                            <m:e>
                              <m:d>
                                <m:dPr>
                                  <m:ctrlPr>
                                    <a:rPr lang="ro-RO" i="1">
                                      <a:latin typeface="Cambria Math"/>
                                    </a:rPr>
                                  </m:ctrlPr>
                                </m:dPr>
                                <m:e>
                                  <m:r>
                                    <a:rPr lang="ro-RO" i="0">
                                      <a:latin typeface="Cambria Math" panose="02040503050406030204" pitchFamily="18" charset="0"/>
                                    </a:rPr>
                                    <m:t>0,6824306∙</m:t>
                                  </m:r>
                                  <m:sSub>
                                    <m:sSubPr>
                                      <m:ctrlPr>
                                        <a:rPr lang="ro-RO" i="1">
                                          <a:solidFill>
                                            <a:srgbClr val="836967"/>
                                          </a:solidFill>
                                          <a:latin typeface="Cambria Math"/>
                                        </a:rPr>
                                      </m:ctrlPr>
                                    </m:sSubPr>
                                    <m:e>
                                      <m:r>
                                        <a:rPr lang="ro-RO" i="1">
                                          <a:latin typeface="Cambria Math" panose="02040503050406030204" pitchFamily="18" charset="0"/>
                                        </a:rPr>
                                        <m:t>𝑙</m:t>
                                      </m:r>
                                    </m:e>
                                    <m:sub>
                                      <m:r>
                                        <a:rPr lang="ro-RO" i="1">
                                          <a:latin typeface="Cambria Math" panose="02040503050406030204" pitchFamily="18" charset="0"/>
                                        </a:rPr>
                                        <m:t>𝑏</m:t>
                                      </m:r>
                                    </m:sub>
                                  </m:sSub>
                                </m:e>
                              </m:d>
                            </m:e>
                            <m:sup>
                              <m:r>
                                <a:rPr lang="ro-RO" i="0">
                                  <a:latin typeface="Cambria Math" panose="02040503050406030204" pitchFamily="18" charset="0"/>
                                </a:rPr>
                                <m:t>2</m:t>
                              </m:r>
                            </m:sup>
                          </m:sSup>
                        </m:den>
                      </m:f>
                      <m:r>
                        <a:rPr lang="ro-RO" i="0">
                          <a:latin typeface="Cambria Math" panose="02040503050406030204" pitchFamily="18" charset="0"/>
                        </a:rPr>
                        <m:t>.</m:t>
                      </m:r>
                    </m:oMath>
                  </m:oMathPara>
                </a14:m>
                <a:endParaRPr lang="ro-RO" dirty="0"/>
              </a:p>
            </p:txBody>
          </p:sp>
        </mc:Choice>
        <mc:Fallback xmlns="">
          <p:sp>
            <p:nvSpPr>
              <p:cNvPr id="16" name="CasetăText 15">
                <a:extLst>
                  <a:ext uri="{FF2B5EF4-FFF2-40B4-BE49-F238E27FC236}">
                    <a16:creationId xmlns:a16="http://schemas.microsoft.com/office/drawing/2014/main" id="{8BAE060D-04EB-D51B-5D30-D5F9B09571B2}"/>
                  </a:ext>
                </a:extLst>
              </p:cNvPr>
              <p:cNvSpPr txBox="1">
                <a:spLocks noRot="1" noChangeAspect="1" noMove="1" noResize="1" noEditPoints="1" noAdjustHandles="1" noChangeArrowheads="1" noChangeShapeType="1" noTextEdit="1"/>
              </p:cNvSpPr>
              <p:nvPr/>
            </p:nvSpPr>
            <p:spPr>
              <a:xfrm>
                <a:off x="164965" y="4787197"/>
                <a:ext cx="6473952" cy="694934"/>
              </a:xfrm>
              <a:prstGeom prst="rect">
                <a:avLst/>
              </a:prstGeom>
              <a:blipFill>
                <a:blip r:embed="rId8"/>
                <a:stretch>
                  <a:fillRect/>
                </a:stretch>
              </a:blipFill>
            </p:spPr>
            <p:txBody>
              <a:bodyPr/>
              <a:lstStyle/>
              <a:p>
                <a:r>
                  <a:rPr lang="ro-RO">
                    <a:noFill/>
                  </a:rPr>
                  <a:t> </a:t>
                </a:r>
              </a:p>
            </p:txBody>
          </p:sp>
        </mc:Fallback>
      </mc:AlternateContent>
      <p:sp>
        <p:nvSpPr>
          <p:cNvPr id="17" name="CasetăText 16">
            <a:extLst>
              <a:ext uri="{FF2B5EF4-FFF2-40B4-BE49-F238E27FC236}">
                <a16:creationId xmlns:a16="http://schemas.microsoft.com/office/drawing/2014/main" xmlns="" id="{EBFA9923-5834-A379-A3B8-B1C9EBEFA8E3}"/>
              </a:ext>
            </a:extLst>
          </p:cNvPr>
          <p:cNvSpPr txBox="1"/>
          <p:nvPr/>
        </p:nvSpPr>
        <p:spPr>
          <a:xfrm>
            <a:off x="0" y="5497135"/>
            <a:ext cx="6472988" cy="646331"/>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Forța critica de pierdere a stabilității  bara cu secțiune constanta este:</a:t>
            </a:r>
          </a:p>
        </p:txBody>
      </p:sp>
      <mc:AlternateContent xmlns:mc="http://schemas.openxmlformats.org/markup-compatibility/2006" xmlns:a14="http://schemas.microsoft.com/office/drawing/2010/main">
        <mc:Choice Requires="a14">
          <p:sp>
            <p:nvSpPr>
              <p:cNvPr id="19" name="CasetăText 18">
                <a:extLst>
                  <a:ext uri="{FF2B5EF4-FFF2-40B4-BE49-F238E27FC236}">
                    <a16:creationId xmlns:a16="http://schemas.microsoft.com/office/drawing/2014/main" xmlns="" id="{22E44EFA-7AA4-9C19-B03D-6CD975A01C01}"/>
                  </a:ext>
                </a:extLst>
              </p:cNvPr>
              <p:cNvSpPr txBox="1"/>
              <p:nvPr/>
            </p:nvSpPr>
            <p:spPr>
              <a:xfrm>
                <a:off x="0" y="6066451"/>
                <a:ext cx="6473952" cy="69493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m:rPr>
                              <m:lit/>
                            </m:rPr>
                            <a:rPr lang="ro-RO" i="0">
                              <a:latin typeface="Cambria Math" panose="02040503050406030204" pitchFamily="18" charset="0"/>
                            </a:rPr>
                            <m:t>_</m:t>
                          </m:r>
                          <m:r>
                            <a:rPr lang="ro-RO" i="1">
                              <a:latin typeface="Cambria Math" panose="02040503050406030204" pitchFamily="18" charset="0"/>
                            </a:rPr>
                            <m:t>𝑠𝑒𝑐𝑡</m:t>
                          </m:r>
                          <m:r>
                            <m:rPr>
                              <m:lit/>
                            </m:rPr>
                            <a:rPr lang="ro-RO" i="0">
                              <a:latin typeface="Cambria Math" panose="02040503050406030204" pitchFamily="18" charset="0"/>
                            </a:rPr>
                            <m:t>_</m:t>
                          </m:r>
                          <m:r>
                            <a:rPr lang="ro-RO" i="1">
                              <a:latin typeface="Cambria Math" panose="02040503050406030204" pitchFamily="18" charset="0"/>
                            </a:rPr>
                            <m:t>𝑐𝑜𝑛𝑠𝑡𝑎𝑛𝑡𝑎</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𝜋</m:t>
                              </m:r>
                            </m:e>
                            <m:sup>
                              <m:r>
                                <a:rPr lang="ro-RO" i="0">
                                  <a:latin typeface="Cambria Math" panose="02040503050406030204" pitchFamily="18" charset="0"/>
                                </a:rPr>
                                <m:t>2</m:t>
                              </m:r>
                            </m:sup>
                          </m:sSup>
                          <m:r>
                            <a:rPr lang="ro-RO" i="0">
                              <a:latin typeface="Cambria Math" panose="02040503050406030204" pitchFamily="18" charset="0"/>
                            </a:rPr>
                            <m:t>∙</m:t>
                          </m:r>
                          <m:r>
                            <a:rPr lang="ro-RO" i="1">
                              <a:latin typeface="Cambria Math" panose="02040503050406030204" pitchFamily="18" charset="0"/>
                            </a:rPr>
                            <m:t>𝐸𝐼</m:t>
                          </m:r>
                        </m:num>
                        <m:den>
                          <m:sSup>
                            <m:sSupPr>
                              <m:ctrlPr>
                                <a:rPr lang="ro-RO" i="1">
                                  <a:solidFill>
                                    <a:srgbClr val="836967"/>
                                  </a:solidFill>
                                  <a:latin typeface="Cambria Math"/>
                                </a:rPr>
                              </m:ctrlPr>
                            </m:sSupPr>
                            <m:e>
                              <m:d>
                                <m:dPr>
                                  <m:ctrlPr>
                                    <a:rPr lang="ro-RO" i="1">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𝑙</m:t>
                                      </m:r>
                                    </m:e>
                                    <m:sub>
                                      <m:r>
                                        <a:rPr lang="ro-RO" i="1">
                                          <a:latin typeface="Cambria Math" panose="02040503050406030204" pitchFamily="18" charset="0"/>
                                        </a:rPr>
                                        <m:t>𝑏</m:t>
                                      </m:r>
                                    </m:sub>
                                  </m:sSub>
                                </m:e>
                              </m:d>
                            </m:e>
                            <m:sup>
                              <m:r>
                                <a:rPr lang="ro-RO" i="0">
                                  <a:latin typeface="Cambria Math" panose="02040503050406030204" pitchFamily="18" charset="0"/>
                                </a:rPr>
                                <m:t>2</m:t>
                              </m:r>
                            </m:sup>
                          </m:sSup>
                        </m:den>
                      </m:f>
                      <m:r>
                        <a:rPr lang="ro-RO" i="0">
                          <a:latin typeface="Cambria Math" panose="02040503050406030204" pitchFamily="18" charset="0"/>
                        </a:rPr>
                        <m:t>.</m:t>
                      </m:r>
                    </m:oMath>
                  </m:oMathPara>
                </a14:m>
                <a:endParaRPr lang="ro-RO" dirty="0"/>
              </a:p>
            </p:txBody>
          </p:sp>
        </mc:Choice>
        <mc:Fallback xmlns="">
          <p:sp>
            <p:nvSpPr>
              <p:cNvPr id="19" name="CasetăText 18">
                <a:extLst>
                  <a:ext uri="{FF2B5EF4-FFF2-40B4-BE49-F238E27FC236}">
                    <a16:creationId xmlns:a16="http://schemas.microsoft.com/office/drawing/2014/main" id="{22E44EFA-7AA4-9C19-B03D-6CD975A01C01}"/>
                  </a:ext>
                </a:extLst>
              </p:cNvPr>
              <p:cNvSpPr txBox="1">
                <a:spLocks noRot="1" noChangeAspect="1" noMove="1" noResize="1" noEditPoints="1" noAdjustHandles="1" noChangeArrowheads="1" noChangeShapeType="1" noTextEdit="1"/>
              </p:cNvSpPr>
              <p:nvPr/>
            </p:nvSpPr>
            <p:spPr>
              <a:xfrm>
                <a:off x="0" y="6066451"/>
                <a:ext cx="6473952" cy="694934"/>
              </a:xfrm>
              <a:prstGeom prst="rect">
                <a:avLst/>
              </a:prstGeom>
              <a:blipFill>
                <a:blip r:embed="rId9"/>
                <a:stretch>
                  <a:fillRect/>
                </a:stretch>
              </a:blipFill>
            </p:spPr>
            <p:txBody>
              <a:bodyPr/>
              <a:lstStyle/>
              <a:p>
                <a:r>
                  <a:rPr lang="ro-RO">
                    <a:noFill/>
                  </a:rPr>
                  <a:t> </a:t>
                </a:r>
              </a:p>
            </p:txBody>
          </p:sp>
        </mc:Fallback>
      </mc:AlternateContent>
    </p:spTree>
    <p:extLst>
      <p:ext uri="{BB962C8B-B14F-4D97-AF65-F5344CB8AC3E}">
        <p14:creationId xmlns:p14="http://schemas.microsoft.com/office/powerpoint/2010/main" val="35973602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CasetăText 1">
            <a:extLst>
              <a:ext uri="{FF2B5EF4-FFF2-40B4-BE49-F238E27FC236}">
                <a16:creationId xmlns:a16="http://schemas.microsoft.com/office/drawing/2014/main" xmlns="" id="{48B6ECFA-282A-12EE-CC19-8DBD366F2C14}"/>
              </a:ext>
            </a:extLst>
          </p:cNvPr>
          <p:cNvSpPr txBox="1"/>
          <p:nvPr/>
        </p:nvSpPr>
        <p:spPr>
          <a:xfrm>
            <a:off x="276223" y="390426"/>
            <a:ext cx="8995410" cy="260328"/>
          </a:xfrm>
          <a:prstGeom prst="rect">
            <a:avLst/>
          </a:prstGeom>
          <a:noFill/>
        </p:spPr>
        <p:txBody>
          <a:bodyPr wrap="square">
            <a:spAutoFit/>
          </a:bodyPr>
          <a:lstStyle/>
          <a:p>
            <a:pPr algn="just">
              <a:lnSpc>
                <a:spcPts val="1200"/>
              </a:lnSpc>
              <a:spcBef>
                <a:spcPts val="800"/>
              </a:spcBef>
              <a:spcAft>
                <a:spcPts val="800"/>
              </a:spcAft>
            </a:pPr>
            <a:r>
              <a:rPr lang="ro-RO" b="1" kern="0" dirty="0">
                <a:solidFill>
                  <a:srgbClr val="000000"/>
                </a:solidFill>
                <a:latin typeface="Arial" panose="020B0604020202020204" pitchFamily="34" charset="0"/>
                <a:ea typeface="Cambria" panose="02040503050406030204" pitchFamily="18" charset="0"/>
              </a:rPr>
              <a:t>Cazul barei dublu încastrată cu secțiune constatată- (cazul C7)   </a:t>
            </a:r>
          </a:p>
        </p:txBody>
      </p:sp>
      <p:sp>
        <p:nvSpPr>
          <p:cNvPr id="3" name="CasetăText 2">
            <a:extLst>
              <a:ext uri="{FF2B5EF4-FFF2-40B4-BE49-F238E27FC236}">
                <a16:creationId xmlns:a16="http://schemas.microsoft.com/office/drawing/2014/main" xmlns="" id="{E2C24030-BC43-8A9F-537F-78F8CB090823}"/>
              </a:ext>
            </a:extLst>
          </p:cNvPr>
          <p:cNvSpPr txBox="1"/>
          <p:nvPr/>
        </p:nvSpPr>
        <p:spPr>
          <a:xfrm>
            <a:off x="124055" y="3126408"/>
            <a:ext cx="8995410" cy="369332"/>
          </a:xfrm>
          <a:prstGeom prst="rect">
            <a:avLst/>
          </a:prstGeom>
          <a:noFill/>
        </p:spPr>
        <p:txBody>
          <a:bodyPr wrap="square">
            <a:spAutoFit/>
          </a:bodyPr>
          <a:lstStyle/>
          <a:p>
            <a:pPr indent="180340" algn="just">
              <a:spcBef>
                <a:spcPts val="900"/>
              </a:spcBef>
              <a:spcAft>
                <a:spcPts val="900"/>
              </a:spcAft>
            </a:pPr>
            <a:r>
              <a:rPr lang="ro-RO" dirty="0">
                <a:solidFill>
                  <a:srgbClr val="000000"/>
                </a:solidFill>
                <a:latin typeface="Arial" panose="020B0604020202020204" pitchFamily="34" charset="0"/>
                <a:ea typeface="Calibri" panose="020F0502020204030204" pitchFamily="34" charset="0"/>
                <a:cs typeface="Times New Roman" panose="02020603050405020304" pitchFamily="18" charset="0"/>
              </a:rPr>
              <a:t>E</a:t>
            </a: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cuația diferențială a fibrei medii deformate aproximativă </a:t>
            </a:r>
            <a:r>
              <a:rPr lang="ro-RO" dirty="0">
                <a:solidFill>
                  <a:srgbClr val="000000"/>
                </a:solidFill>
                <a:latin typeface="Arial" panose="020B0604020202020204" pitchFamily="34" charset="0"/>
                <a:ea typeface="Calibri" panose="020F0502020204030204" pitchFamily="34" charset="0"/>
                <a:cs typeface="Times New Roman" panose="02020603050405020304" pitchFamily="18" charset="0"/>
              </a:rPr>
              <a:t>este</a:t>
            </a: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4" name="Imagine 3">
            <a:extLst>
              <a:ext uri="{FF2B5EF4-FFF2-40B4-BE49-F238E27FC236}">
                <a16:creationId xmlns:a16="http://schemas.microsoft.com/office/drawing/2014/main" xmlns="" id="{294FBB82-273F-C8BB-BB1B-81777E901AB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791" t="51301" r="9957" b="2782"/>
          <a:stretch/>
        </p:blipFill>
        <p:spPr bwMode="auto">
          <a:xfrm>
            <a:off x="390442" y="889354"/>
            <a:ext cx="4593736" cy="2039874"/>
          </a:xfrm>
          <a:prstGeom prst="rect">
            <a:avLst/>
          </a:prstGeom>
          <a:ln>
            <a:noFill/>
          </a:ln>
          <a:extLst>
            <a:ext uri="{53640926-AAD7-44D8-BBD7-CCE9431645EC}">
              <a14:shadowObscured xmlns:a14="http://schemas.microsoft.com/office/drawing/2010/main"/>
            </a:ext>
          </a:extLst>
        </p:spPr>
      </p:pic>
      <p:pic>
        <p:nvPicPr>
          <p:cNvPr id="5" name="Grafic 40">
            <a:extLst>
              <a:ext uri="{FF2B5EF4-FFF2-40B4-BE49-F238E27FC236}">
                <a16:creationId xmlns:a16="http://schemas.microsoft.com/office/drawing/2014/main" xmlns="" id="{3A0A9A51-036A-C70D-9E50-2530B9404358}"/>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l="7744" r="5031"/>
          <a:stretch/>
        </p:blipFill>
        <p:spPr bwMode="auto">
          <a:xfrm>
            <a:off x="4984178" y="871193"/>
            <a:ext cx="6738506" cy="2063433"/>
          </a:xfrm>
          <a:prstGeom prst="rect">
            <a:avLst/>
          </a:prstGeom>
          <a:ln>
            <a:noFill/>
          </a:ln>
          <a:extLst>
            <a:ext uri="{53640926-AAD7-44D8-BBD7-CCE9431645EC}">
              <a14:shadowObscured xmlns:a14="http://schemas.microsoft.com/office/drawing/2010/main"/>
            </a:ext>
          </a:extLst>
        </p:spPr>
      </p:pic>
      <mc:AlternateContent xmlns:mc="http://schemas.openxmlformats.org/markup-compatibility/2006" xmlns:a14="http://schemas.microsoft.com/office/drawing/2010/main">
        <mc:Choice Requires="a14">
          <p:sp>
            <p:nvSpPr>
              <p:cNvPr id="7" name="CasetăText 6">
                <a:extLst>
                  <a:ext uri="{FF2B5EF4-FFF2-40B4-BE49-F238E27FC236}">
                    <a16:creationId xmlns:a16="http://schemas.microsoft.com/office/drawing/2014/main" xmlns="" id="{50711358-C8A4-2C84-D173-05AF0D8E15E9}"/>
                  </a:ext>
                </a:extLst>
              </p:cNvPr>
              <p:cNvSpPr txBox="1"/>
              <p:nvPr/>
            </p:nvSpPr>
            <p:spPr>
              <a:xfrm>
                <a:off x="-1110298" y="3833228"/>
                <a:ext cx="609447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ro-RO" i="1" smtClean="0">
                          <a:latin typeface="Cambria Math" panose="02040503050406030204" pitchFamily="18" charset="0"/>
                        </a:rPr>
                        <m:t>𝑀</m:t>
                      </m:r>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r>
                        <a:rPr lang="ro-RO" i="1">
                          <a:latin typeface="Cambria Math" panose="02040503050406030204" pitchFamily="18" charset="0"/>
                        </a:rPr>
                        <m:t>𝑃</m:t>
                      </m:r>
                      <m:r>
                        <a:rPr lang="ro-RO" i="0">
                          <a:latin typeface="Cambria Math" panose="02040503050406030204" pitchFamily="18" charset="0"/>
                        </a:rPr>
                        <m:t>∙</m:t>
                      </m:r>
                      <m:r>
                        <a:rPr lang="ro-RO" i="1">
                          <a:latin typeface="Cambria Math" panose="02040503050406030204" pitchFamily="18" charset="0"/>
                        </a:rPr>
                        <m:t>𝑣</m:t>
                      </m:r>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r>
                        <a:rPr lang="ro-RO" i="1">
                          <a:latin typeface="Cambria Math" panose="02040503050406030204" pitchFamily="18" charset="0"/>
                        </a:rPr>
                        <m:t>𝑀</m:t>
                      </m:r>
                      <m:r>
                        <a:rPr lang="ro-RO" i="0">
                          <a:latin typeface="Cambria Math" panose="02040503050406030204" pitchFamily="18" charset="0"/>
                        </a:rPr>
                        <m:t>.</m:t>
                      </m:r>
                    </m:oMath>
                  </m:oMathPara>
                </a14:m>
                <a:endParaRPr lang="ro-RO" dirty="0"/>
              </a:p>
            </p:txBody>
          </p:sp>
        </mc:Choice>
        <mc:Fallback xmlns="">
          <p:sp>
            <p:nvSpPr>
              <p:cNvPr id="7" name="CasetăText 6">
                <a:extLst>
                  <a:ext uri="{FF2B5EF4-FFF2-40B4-BE49-F238E27FC236}">
                    <a16:creationId xmlns:a16="http://schemas.microsoft.com/office/drawing/2014/main" id="{50711358-C8A4-2C84-D173-05AF0D8E15E9}"/>
                  </a:ext>
                </a:extLst>
              </p:cNvPr>
              <p:cNvSpPr txBox="1">
                <a:spLocks noRot="1" noChangeAspect="1" noMove="1" noResize="1" noEditPoints="1" noAdjustHandles="1" noChangeArrowheads="1" noChangeShapeType="1" noTextEdit="1"/>
              </p:cNvSpPr>
              <p:nvPr/>
            </p:nvSpPr>
            <p:spPr>
              <a:xfrm>
                <a:off x="-1110298" y="3833228"/>
                <a:ext cx="6094476" cy="369332"/>
              </a:xfrm>
              <a:prstGeom prst="rect">
                <a:avLst/>
              </a:prstGeom>
              <a:blipFill>
                <a:blip r:embed="rId5"/>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9" name="CasetăText 8">
                <a:extLst>
                  <a:ext uri="{FF2B5EF4-FFF2-40B4-BE49-F238E27FC236}">
                    <a16:creationId xmlns:a16="http://schemas.microsoft.com/office/drawing/2014/main" xmlns="" id="{CE90934D-8256-4E54-511B-424EE72CEFED}"/>
                  </a:ext>
                </a:extLst>
              </p:cNvPr>
              <p:cNvSpPr txBox="1"/>
              <p:nvPr/>
            </p:nvSpPr>
            <p:spPr>
              <a:xfrm>
                <a:off x="2260853" y="3691053"/>
                <a:ext cx="6606540" cy="6481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ro-RO" i="1" smtClean="0">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𝑑</m:t>
                              </m:r>
                            </m:e>
                            <m:sup>
                              <m:r>
                                <a:rPr lang="ro-RO" i="0">
                                  <a:latin typeface="Cambria Math" panose="02040503050406030204" pitchFamily="18" charset="0"/>
                                </a:rPr>
                                <m:t>2</m:t>
                              </m:r>
                            </m:sup>
                          </m:sSup>
                          <m:r>
                            <a:rPr lang="ro-RO" i="1">
                              <a:latin typeface="Cambria Math" panose="02040503050406030204" pitchFamily="18" charset="0"/>
                            </a:rPr>
                            <m:t>𝑣</m:t>
                          </m:r>
                        </m:num>
                        <m:den>
                          <m:r>
                            <a:rPr lang="ro-RO" i="1">
                              <a:latin typeface="Cambria Math" panose="02040503050406030204" pitchFamily="18" charset="0"/>
                            </a:rPr>
                            <m:t>𝑑</m:t>
                          </m:r>
                          <m:sSup>
                            <m:sSupPr>
                              <m:ctrlPr>
                                <a:rPr lang="ro-RO" i="1">
                                  <a:solidFill>
                                    <a:srgbClr val="836967"/>
                                  </a:solidFill>
                                  <a:latin typeface="Cambria Math"/>
                                </a:rPr>
                              </m:ctrlPr>
                            </m:sSupPr>
                            <m:e>
                              <m:r>
                                <a:rPr lang="ro-RO" i="1">
                                  <a:latin typeface="Cambria Math" panose="02040503050406030204" pitchFamily="18" charset="0"/>
                                </a:rPr>
                                <m:t>𝑥</m:t>
                              </m:r>
                            </m:e>
                            <m:sup>
                              <m:r>
                                <a:rPr lang="ro-RO" i="0">
                                  <a:latin typeface="Cambria Math" panose="02040503050406030204" pitchFamily="18" charset="0"/>
                                </a:rPr>
                                <m:t>2</m:t>
                              </m:r>
                            </m:sup>
                          </m:sSup>
                        </m:den>
                      </m:f>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𝑀</m:t>
                          </m:r>
                          <m:d>
                            <m:dPr>
                              <m:ctrlPr>
                                <a:rPr lang="ro-RO" i="1">
                                  <a:solidFill>
                                    <a:srgbClr val="836967"/>
                                  </a:solidFill>
                                  <a:latin typeface="Cambria Math"/>
                                </a:rPr>
                              </m:ctrlPr>
                            </m:dPr>
                            <m:e>
                              <m:r>
                                <a:rPr lang="ro-RO" i="1">
                                  <a:latin typeface="Cambria Math" panose="02040503050406030204" pitchFamily="18" charset="0"/>
                                </a:rPr>
                                <m:t>𝑥</m:t>
                              </m:r>
                            </m:e>
                          </m:d>
                        </m:num>
                        <m:den>
                          <m:r>
                            <a:rPr lang="ro-RO" i="1">
                              <a:latin typeface="Cambria Math" panose="02040503050406030204" pitchFamily="18" charset="0"/>
                            </a:rPr>
                            <m:t>𝐸𝐼</m:t>
                          </m:r>
                        </m:den>
                      </m:f>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𝑑</m:t>
                              </m:r>
                            </m:e>
                            <m:sup>
                              <m:r>
                                <a:rPr lang="ro-RO" i="0">
                                  <a:latin typeface="Cambria Math" panose="02040503050406030204" pitchFamily="18" charset="0"/>
                                </a:rPr>
                                <m:t>2</m:t>
                              </m:r>
                            </m:sup>
                          </m:sSup>
                          <m:r>
                            <a:rPr lang="ro-RO" i="1">
                              <a:latin typeface="Cambria Math" panose="02040503050406030204" pitchFamily="18" charset="0"/>
                            </a:rPr>
                            <m:t>𝑣</m:t>
                          </m:r>
                        </m:num>
                        <m:den>
                          <m:r>
                            <a:rPr lang="ro-RO" i="1">
                              <a:latin typeface="Cambria Math" panose="02040503050406030204" pitchFamily="18" charset="0"/>
                            </a:rPr>
                            <m:t>𝑑</m:t>
                          </m:r>
                          <m:sSup>
                            <m:sSupPr>
                              <m:ctrlPr>
                                <a:rPr lang="ro-RO" i="1">
                                  <a:solidFill>
                                    <a:srgbClr val="836967"/>
                                  </a:solidFill>
                                  <a:latin typeface="Cambria Math"/>
                                </a:rPr>
                              </m:ctrlPr>
                            </m:sSupPr>
                            <m:e>
                              <m:r>
                                <a:rPr lang="ro-RO" i="1">
                                  <a:latin typeface="Cambria Math" panose="02040503050406030204" pitchFamily="18" charset="0"/>
                                </a:rPr>
                                <m:t>𝑥</m:t>
                              </m:r>
                            </m:e>
                            <m:sup>
                              <m:r>
                                <a:rPr lang="ro-RO" i="0">
                                  <a:latin typeface="Cambria Math" panose="02040503050406030204" pitchFamily="18" charset="0"/>
                                </a:rPr>
                                <m:t>2</m:t>
                              </m:r>
                            </m:sup>
                          </m:sSup>
                        </m:den>
                      </m:f>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𝑃</m:t>
                          </m:r>
                          <m:r>
                            <a:rPr lang="ro-RO" i="0">
                              <a:latin typeface="Cambria Math" panose="02040503050406030204" pitchFamily="18" charset="0"/>
                            </a:rPr>
                            <m:t>∙</m:t>
                          </m:r>
                          <m:r>
                            <a:rPr lang="ro-RO" i="1">
                              <a:latin typeface="Cambria Math" panose="02040503050406030204" pitchFamily="18" charset="0"/>
                            </a:rPr>
                            <m:t>𝑣</m:t>
                          </m:r>
                        </m:num>
                        <m:den>
                          <m:r>
                            <a:rPr lang="ro-RO" i="1">
                              <a:latin typeface="Cambria Math" panose="02040503050406030204" pitchFamily="18" charset="0"/>
                            </a:rPr>
                            <m:t>𝐸𝐼</m:t>
                          </m:r>
                        </m:den>
                      </m:f>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𝑀</m:t>
                          </m:r>
                        </m:num>
                        <m:den>
                          <m:r>
                            <a:rPr lang="ro-RO" i="1">
                              <a:latin typeface="Cambria Math" panose="02040503050406030204" pitchFamily="18" charset="0"/>
                            </a:rPr>
                            <m:t>𝐸𝐼</m:t>
                          </m:r>
                        </m:den>
                      </m:f>
                      <m:r>
                        <a:rPr lang="ro-RO" i="0">
                          <a:latin typeface="Cambria Math" panose="02040503050406030204" pitchFamily="18" charset="0"/>
                        </a:rPr>
                        <m:t>;</m:t>
                      </m:r>
                      <m:sSup>
                        <m:sSupPr>
                          <m:ctrlPr>
                            <a:rPr lang="ro-RO" i="1">
                              <a:solidFill>
                                <a:srgbClr val="836967"/>
                              </a:solidFill>
                              <a:latin typeface="Cambria Math"/>
                            </a:rPr>
                          </m:ctrlPr>
                        </m:sSupPr>
                        <m:e>
                          <m:r>
                            <a:rPr lang="ro-RO" i="1">
                              <a:latin typeface="Cambria Math" panose="02040503050406030204" pitchFamily="18" charset="0"/>
                            </a:rPr>
                            <m:t>𝑘</m:t>
                          </m:r>
                        </m:e>
                        <m:sup>
                          <m:r>
                            <a:rPr lang="ro-RO" i="0">
                              <a:latin typeface="Cambria Math" panose="02040503050406030204" pitchFamily="18" charset="0"/>
                            </a:rPr>
                            <m:t>2</m:t>
                          </m:r>
                        </m:sup>
                      </m:sSup>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𝑃</m:t>
                          </m:r>
                        </m:num>
                        <m:den>
                          <m:r>
                            <a:rPr lang="ro-RO" i="1">
                              <a:latin typeface="Cambria Math" panose="02040503050406030204" pitchFamily="18" charset="0"/>
                            </a:rPr>
                            <m:t>𝐸𝐼</m:t>
                          </m:r>
                        </m:den>
                      </m:f>
                      <m:r>
                        <a:rPr lang="ro-RO" i="0">
                          <a:latin typeface="Cambria Math" panose="02040503050406030204" pitchFamily="18" charset="0"/>
                        </a:rPr>
                        <m:t>.</m:t>
                      </m:r>
                    </m:oMath>
                  </m:oMathPara>
                </a14:m>
                <a:endParaRPr lang="ro-RO" dirty="0"/>
              </a:p>
            </p:txBody>
          </p:sp>
        </mc:Choice>
        <mc:Fallback xmlns="">
          <p:sp>
            <p:nvSpPr>
              <p:cNvPr id="9" name="CasetăText 8">
                <a:extLst>
                  <a:ext uri="{FF2B5EF4-FFF2-40B4-BE49-F238E27FC236}">
                    <a16:creationId xmlns:a16="http://schemas.microsoft.com/office/drawing/2014/main" id="{CE90934D-8256-4E54-511B-424EE72CEFED}"/>
                  </a:ext>
                </a:extLst>
              </p:cNvPr>
              <p:cNvSpPr txBox="1">
                <a:spLocks noRot="1" noChangeAspect="1" noMove="1" noResize="1" noEditPoints="1" noAdjustHandles="1" noChangeArrowheads="1" noChangeShapeType="1" noTextEdit="1"/>
              </p:cNvSpPr>
              <p:nvPr/>
            </p:nvSpPr>
            <p:spPr>
              <a:xfrm>
                <a:off x="2260853" y="3691053"/>
                <a:ext cx="6606540" cy="648126"/>
              </a:xfrm>
              <a:prstGeom prst="rect">
                <a:avLst/>
              </a:prstGeom>
              <a:blipFill>
                <a:blip r:embed="rId6"/>
                <a:stretch>
                  <a:fillRect/>
                </a:stretch>
              </a:blipFill>
            </p:spPr>
            <p:txBody>
              <a:bodyPr/>
              <a:lstStyle/>
              <a:p>
                <a:r>
                  <a:rPr lang="ro-RO">
                    <a:noFill/>
                  </a:rPr>
                  <a:t> </a:t>
                </a:r>
              </a:p>
            </p:txBody>
          </p:sp>
        </mc:Fallback>
      </mc:AlternateContent>
      <p:sp>
        <p:nvSpPr>
          <p:cNvPr id="10" name="CasetăText 9">
            <a:extLst>
              <a:ext uri="{FF2B5EF4-FFF2-40B4-BE49-F238E27FC236}">
                <a16:creationId xmlns:a16="http://schemas.microsoft.com/office/drawing/2014/main" xmlns="" id="{E5039F57-3624-D713-B2EA-AF6712172751}"/>
              </a:ext>
            </a:extLst>
          </p:cNvPr>
          <p:cNvSpPr txBox="1"/>
          <p:nvPr/>
        </p:nvSpPr>
        <p:spPr>
          <a:xfrm>
            <a:off x="247840" y="4373023"/>
            <a:ext cx="10632567" cy="369332"/>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cs typeface="Calibri" panose="020F0502020204030204" pitchFamily="34" charset="0"/>
              </a:rPr>
              <a:t>Soluțiile ecuației diferențiale a fibrei medii deformate au următoarele expresii:</a:t>
            </a:r>
            <a:endParaRPr lang="ro-RO" dirty="0"/>
          </a:p>
        </p:txBody>
      </p:sp>
      <mc:AlternateContent xmlns:mc="http://schemas.openxmlformats.org/markup-compatibility/2006" xmlns:a14="http://schemas.microsoft.com/office/drawing/2010/main">
        <mc:Choice Requires="a14">
          <p:sp>
            <p:nvSpPr>
              <p:cNvPr id="12" name="CasetăText 11">
                <a:extLst>
                  <a:ext uri="{FF2B5EF4-FFF2-40B4-BE49-F238E27FC236}">
                    <a16:creationId xmlns:a16="http://schemas.microsoft.com/office/drawing/2014/main" xmlns="" id="{50FD5994-01CD-4BF8-E36D-13C555E4953A}"/>
                  </a:ext>
                </a:extLst>
              </p:cNvPr>
              <p:cNvSpPr txBox="1"/>
              <p:nvPr/>
            </p:nvSpPr>
            <p:spPr>
              <a:xfrm>
                <a:off x="-1229868" y="4934137"/>
                <a:ext cx="6647688" cy="72032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a:rPr lang="ro-RO" i="0">
                              <a:latin typeface="Cambria Math" panose="02040503050406030204" pitchFamily="18" charset="0"/>
                            </a:rPr>
                            <m:t>1</m:t>
                          </m:r>
                        </m:sub>
                      </m:sSub>
                      <m:r>
                        <a:rPr lang="ro-RO" i="0">
                          <a:latin typeface="Cambria Math" panose="02040503050406030204" pitchFamily="18" charset="0"/>
                        </a:rPr>
                        <m:t>=</m:t>
                      </m:r>
                      <m:f>
                        <m:fPr>
                          <m:ctrlPr>
                            <a:rPr lang="ro-RO" i="1">
                              <a:solidFill>
                                <a:srgbClr val="836967"/>
                              </a:solidFill>
                              <a:latin typeface="Cambria Math"/>
                            </a:rPr>
                          </m:ctrlPr>
                        </m:fPr>
                        <m:num>
                          <m:r>
                            <a:rPr lang="ro-RO" i="0">
                              <a:latin typeface="Cambria Math" panose="02040503050406030204" pitchFamily="18" charset="0"/>
                            </a:rPr>
                            <m:t>4</m:t>
                          </m:r>
                          <m:sSup>
                            <m:sSupPr>
                              <m:ctrlPr>
                                <a:rPr lang="ro-RO" i="1">
                                  <a:solidFill>
                                    <a:srgbClr val="836967"/>
                                  </a:solidFill>
                                  <a:latin typeface="Cambria Math"/>
                                </a:rPr>
                              </m:ctrlPr>
                            </m:sSupPr>
                            <m:e>
                              <m:r>
                                <a:rPr lang="ro-RO" i="1">
                                  <a:latin typeface="Cambria Math" panose="02040503050406030204" pitchFamily="18" charset="0"/>
                                </a:rPr>
                                <m:t>𝜋</m:t>
                              </m:r>
                            </m:e>
                            <m:sup>
                              <m:r>
                                <a:rPr lang="ro-RO" i="0">
                                  <a:latin typeface="Cambria Math" panose="02040503050406030204" pitchFamily="18" charset="0"/>
                                </a:rPr>
                                <m:t>2</m:t>
                              </m:r>
                            </m:sup>
                          </m:sSup>
                          <m:r>
                            <a:rPr lang="ro-RO" i="1">
                              <a:latin typeface="Cambria Math" panose="02040503050406030204" pitchFamily="18" charset="0"/>
                            </a:rPr>
                            <m:t>𝐸𝐼</m:t>
                          </m:r>
                        </m:num>
                        <m:den>
                          <m:sSup>
                            <m:sSupPr>
                              <m:ctrlPr>
                                <a:rPr lang="ro-RO" i="1">
                                  <a:solidFill>
                                    <a:srgbClr val="836967"/>
                                  </a:solidFill>
                                  <a:latin typeface="Cambria Math"/>
                                </a:rPr>
                              </m:ctrlPr>
                            </m:sSupPr>
                            <m:e>
                              <m:r>
                                <a:rPr lang="ro-RO" i="1">
                                  <a:latin typeface="Cambria Math" panose="02040503050406030204" pitchFamily="18" charset="0"/>
                                </a:rPr>
                                <m:t>𝑙</m:t>
                              </m:r>
                            </m:e>
                            <m:sup>
                              <m:r>
                                <a:rPr lang="ro-RO" i="0">
                                  <a:latin typeface="Cambria Math" panose="02040503050406030204" pitchFamily="18" charset="0"/>
                                </a:rPr>
                                <m:t>2</m:t>
                              </m:r>
                            </m:sup>
                          </m:sSup>
                        </m:den>
                      </m:f>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1</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func>
                        <m:funcPr>
                          <m:ctrlPr>
                            <a:rPr lang="ro-RO" i="1">
                              <a:latin typeface="Cambria Math"/>
                            </a:rPr>
                          </m:ctrlPr>
                        </m:funcPr>
                        <m:fName>
                          <m:r>
                            <m:rPr>
                              <m:sty m:val="p"/>
                            </m:rPr>
                            <a:rPr lang="ro-RO" i="0">
                              <a:latin typeface="Cambria Math" panose="02040503050406030204" pitchFamily="18" charset="0"/>
                            </a:rPr>
                            <m:t>cos</m:t>
                          </m:r>
                        </m:fName>
                        <m:e>
                          <m:d>
                            <m:dPr>
                              <m:ctrlPr>
                                <a:rPr lang="ro-RO" i="1">
                                  <a:solidFill>
                                    <a:srgbClr val="836967"/>
                                  </a:solidFill>
                                  <a:latin typeface="Cambria Math"/>
                                </a:rPr>
                              </m:ctrlPr>
                            </m:dPr>
                            <m:e>
                              <m:f>
                                <m:fPr>
                                  <m:ctrlPr>
                                    <a:rPr lang="ro-RO" i="1">
                                      <a:solidFill>
                                        <a:srgbClr val="836967"/>
                                      </a:solidFill>
                                      <a:latin typeface="Cambria Math"/>
                                    </a:rPr>
                                  </m:ctrlPr>
                                </m:fPr>
                                <m:num>
                                  <m:r>
                                    <a:rPr lang="ro-RO" i="0">
                                      <a:latin typeface="Cambria Math" panose="02040503050406030204" pitchFamily="18" charset="0"/>
                                    </a:rPr>
                                    <m:t>2</m:t>
                                  </m:r>
                                  <m:r>
                                    <a:rPr lang="ro-RO" i="1">
                                      <a:latin typeface="Cambria Math" panose="02040503050406030204" pitchFamily="18" charset="0"/>
                                    </a:rPr>
                                    <m:t>𝜋</m:t>
                                  </m:r>
                                  <m:r>
                                    <a:rPr lang="ro-RO" i="1">
                                      <a:latin typeface="Cambria Math" panose="02040503050406030204" pitchFamily="18" charset="0"/>
                                    </a:rPr>
                                    <m:t>𝑥</m:t>
                                  </m:r>
                                </m:num>
                                <m:den>
                                  <m:r>
                                    <a:rPr lang="ro-RO" i="1">
                                      <a:latin typeface="Cambria Math" panose="02040503050406030204" pitchFamily="18" charset="0"/>
                                    </a:rPr>
                                    <m:t>𝑙</m:t>
                                  </m:r>
                                </m:den>
                              </m:f>
                            </m:e>
                          </m:d>
                          <m:r>
                            <a:rPr lang="ro-RO" i="0">
                              <a:latin typeface="Cambria Math" panose="02040503050406030204" pitchFamily="18" charset="0"/>
                            </a:rPr>
                            <m:t>+</m:t>
                          </m:r>
                        </m:e>
                      </m:func>
                      <m:f>
                        <m:fPr>
                          <m:ctrlPr>
                            <a:rPr lang="ro-RO" i="1">
                              <a:solidFill>
                                <a:srgbClr val="836967"/>
                              </a:solidFill>
                              <a:latin typeface="Cambria Math"/>
                            </a:rPr>
                          </m:ctrlPr>
                        </m:fPr>
                        <m:num>
                          <m:r>
                            <a:rPr lang="ro-RO" i="1">
                              <a:latin typeface="Cambria Math" panose="02040503050406030204" pitchFamily="18" charset="0"/>
                            </a:rPr>
                            <m:t>𝑀</m:t>
                          </m:r>
                        </m:num>
                        <m:den>
                          <m:r>
                            <a:rPr lang="ro-RO" i="1">
                              <a:latin typeface="Cambria Math" panose="02040503050406030204" pitchFamily="18" charset="0"/>
                            </a:rPr>
                            <m:t>𝑃</m:t>
                          </m:r>
                        </m:den>
                      </m:f>
                      <m:r>
                        <a:rPr lang="ro-RO" i="0">
                          <a:latin typeface="Cambria Math" panose="02040503050406030204" pitchFamily="18" charset="0"/>
                        </a:rPr>
                        <m:t>;</m:t>
                      </m:r>
                    </m:oMath>
                  </m:oMathPara>
                </a14:m>
                <a:endParaRPr lang="ro-RO" dirty="0"/>
              </a:p>
            </p:txBody>
          </p:sp>
        </mc:Choice>
        <mc:Fallback xmlns="">
          <p:sp>
            <p:nvSpPr>
              <p:cNvPr id="12" name="CasetăText 11">
                <a:extLst>
                  <a:ext uri="{FF2B5EF4-FFF2-40B4-BE49-F238E27FC236}">
                    <a16:creationId xmlns:a16="http://schemas.microsoft.com/office/drawing/2014/main" id="{50FD5994-01CD-4BF8-E36D-13C555E4953A}"/>
                  </a:ext>
                </a:extLst>
              </p:cNvPr>
              <p:cNvSpPr txBox="1">
                <a:spLocks noRot="1" noChangeAspect="1" noMove="1" noResize="1" noEditPoints="1" noAdjustHandles="1" noChangeArrowheads="1" noChangeShapeType="1" noTextEdit="1"/>
              </p:cNvSpPr>
              <p:nvPr/>
            </p:nvSpPr>
            <p:spPr>
              <a:xfrm>
                <a:off x="-1229868" y="4934137"/>
                <a:ext cx="6647688" cy="720325"/>
              </a:xfrm>
              <a:prstGeom prst="rect">
                <a:avLst/>
              </a:prstGeom>
              <a:blipFill>
                <a:blip r:embed="rId7"/>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4" name="CasetăText 13">
                <a:extLst>
                  <a:ext uri="{FF2B5EF4-FFF2-40B4-BE49-F238E27FC236}">
                    <a16:creationId xmlns:a16="http://schemas.microsoft.com/office/drawing/2014/main" xmlns="" id="{5889E026-8D4E-800B-25ED-DE1413651496}"/>
                  </a:ext>
                </a:extLst>
              </p:cNvPr>
              <p:cNvSpPr txBox="1"/>
              <p:nvPr/>
            </p:nvSpPr>
            <p:spPr>
              <a:xfrm>
                <a:off x="2692908" y="4934137"/>
                <a:ext cx="6647688" cy="72032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a:rPr lang="ro-RO" i="0">
                              <a:latin typeface="Cambria Math" panose="02040503050406030204" pitchFamily="18" charset="0"/>
                            </a:rPr>
                            <m:t>2</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0">
                                  <a:latin typeface="Cambria Math" panose="02040503050406030204" pitchFamily="18" charset="0"/>
                                </a:rPr>
                                <m:t>16</m:t>
                              </m:r>
                              <m:r>
                                <a:rPr lang="ro-RO" i="1">
                                  <a:latin typeface="Cambria Math" panose="02040503050406030204" pitchFamily="18" charset="0"/>
                                </a:rPr>
                                <m:t>𝜋</m:t>
                              </m:r>
                            </m:e>
                            <m:sup>
                              <m:r>
                                <a:rPr lang="ro-RO" i="0">
                                  <a:latin typeface="Cambria Math" panose="02040503050406030204" pitchFamily="18" charset="0"/>
                                </a:rPr>
                                <m:t>2</m:t>
                              </m:r>
                            </m:sup>
                          </m:sSup>
                          <m:r>
                            <a:rPr lang="ro-RO" i="1">
                              <a:latin typeface="Cambria Math" panose="02040503050406030204" pitchFamily="18" charset="0"/>
                            </a:rPr>
                            <m:t>𝐸𝐼</m:t>
                          </m:r>
                        </m:num>
                        <m:den>
                          <m:sSup>
                            <m:sSupPr>
                              <m:ctrlPr>
                                <a:rPr lang="ro-RO" i="1">
                                  <a:solidFill>
                                    <a:srgbClr val="836967"/>
                                  </a:solidFill>
                                  <a:latin typeface="Cambria Math"/>
                                </a:rPr>
                              </m:ctrlPr>
                            </m:sSupPr>
                            <m:e>
                              <m:r>
                                <a:rPr lang="ro-RO" i="1">
                                  <a:latin typeface="Cambria Math" panose="02040503050406030204" pitchFamily="18" charset="0"/>
                                </a:rPr>
                                <m:t>𝑙</m:t>
                              </m:r>
                            </m:e>
                            <m:sup>
                              <m:r>
                                <a:rPr lang="ro-RO" i="0">
                                  <a:latin typeface="Cambria Math" panose="02040503050406030204" pitchFamily="18" charset="0"/>
                                </a:rPr>
                                <m:t>2</m:t>
                              </m:r>
                            </m:sup>
                          </m:sSup>
                        </m:den>
                      </m:f>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2</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func>
                        <m:funcPr>
                          <m:ctrlPr>
                            <a:rPr lang="ro-RO" i="1">
                              <a:latin typeface="Cambria Math"/>
                            </a:rPr>
                          </m:ctrlPr>
                        </m:funcPr>
                        <m:fName>
                          <m:r>
                            <m:rPr>
                              <m:sty m:val="p"/>
                            </m:rPr>
                            <a:rPr lang="ro-RO" i="0">
                              <a:latin typeface="Cambria Math" panose="02040503050406030204" pitchFamily="18" charset="0"/>
                            </a:rPr>
                            <m:t>cos</m:t>
                          </m:r>
                        </m:fName>
                        <m:e>
                          <m:d>
                            <m:dPr>
                              <m:ctrlPr>
                                <a:rPr lang="ro-RO" i="1">
                                  <a:solidFill>
                                    <a:srgbClr val="836967"/>
                                  </a:solidFill>
                                  <a:latin typeface="Cambria Math"/>
                                </a:rPr>
                              </m:ctrlPr>
                            </m:dPr>
                            <m:e>
                              <m:f>
                                <m:fPr>
                                  <m:ctrlPr>
                                    <a:rPr lang="ro-RO" i="1">
                                      <a:solidFill>
                                        <a:srgbClr val="836967"/>
                                      </a:solidFill>
                                      <a:latin typeface="Cambria Math"/>
                                    </a:rPr>
                                  </m:ctrlPr>
                                </m:fPr>
                                <m:num>
                                  <m:r>
                                    <a:rPr lang="ro-RO" i="0">
                                      <a:latin typeface="Cambria Math" panose="02040503050406030204" pitchFamily="18" charset="0"/>
                                    </a:rPr>
                                    <m:t>4</m:t>
                                  </m:r>
                                  <m:r>
                                    <a:rPr lang="ro-RO" i="1">
                                      <a:latin typeface="Cambria Math" panose="02040503050406030204" pitchFamily="18" charset="0"/>
                                    </a:rPr>
                                    <m:t>𝜋</m:t>
                                  </m:r>
                                  <m:r>
                                    <a:rPr lang="ro-RO" i="1">
                                      <a:latin typeface="Cambria Math" panose="02040503050406030204" pitchFamily="18" charset="0"/>
                                    </a:rPr>
                                    <m:t>𝑥</m:t>
                                  </m:r>
                                </m:num>
                                <m:den>
                                  <m:r>
                                    <a:rPr lang="ro-RO" i="1">
                                      <a:latin typeface="Cambria Math" panose="02040503050406030204" pitchFamily="18" charset="0"/>
                                    </a:rPr>
                                    <m:t>𝑙</m:t>
                                  </m:r>
                                </m:den>
                              </m:f>
                            </m:e>
                          </m:d>
                          <m:r>
                            <a:rPr lang="ro-RO" i="0">
                              <a:latin typeface="Cambria Math" panose="02040503050406030204" pitchFamily="18" charset="0"/>
                            </a:rPr>
                            <m:t>+</m:t>
                          </m:r>
                        </m:e>
                      </m:func>
                      <m:f>
                        <m:fPr>
                          <m:ctrlPr>
                            <a:rPr lang="ro-RO" i="1">
                              <a:solidFill>
                                <a:srgbClr val="836967"/>
                              </a:solidFill>
                              <a:latin typeface="Cambria Math"/>
                            </a:rPr>
                          </m:ctrlPr>
                        </m:fPr>
                        <m:num>
                          <m:r>
                            <a:rPr lang="ro-RO" i="1">
                              <a:latin typeface="Cambria Math" panose="02040503050406030204" pitchFamily="18" charset="0"/>
                            </a:rPr>
                            <m:t>𝑀</m:t>
                          </m:r>
                        </m:num>
                        <m:den>
                          <m:r>
                            <a:rPr lang="ro-RO" i="1">
                              <a:latin typeface="Cambria Math" panose="02040503050406030204" pitchFamily="18" charset="0"/>
                            </a:rPr>
                            <m:t>𝑃</m:t>
                          </m:r>
                        </m:den>
                      </m:f>
                      <m:r>
                        <a:rPr lang="ro-RO" i="0">
                          <a:latin typeface="Cambria Math" panose="02040503050406030204" pitchFamily="18" charset="0"/>
                        </a:rPr>
                        <m:t>;</m:t>
                      </m:r>
                    </m:oMath>
                  </m:oMathPara>
                </a14:m>
                <a:endParaRPr lang="ro-RO" dirty="0"/>
              </a:p>
            </p:txBody>
          </p:sp>
        </mc:Choice>
        <mc:Fallback xmlns="">
          <p:sp>
            <p:nvSpPr>
              <p:cNvPr id="14" name="CasetăText 13">
                <a:extLst>
                  <a:ext uri="{FF2B5EF4-FFF2-40B4-BE49-F238E27FC236}">
                    <a16:creationId xmlns:a16="http://schemas.microsoft.com/office/drawing/2014/main" id="{5889E026-8D4E-800B-25ED-DE1413651496}"/>
                  </a:ext>
                </a:extLst>
              </p:cNvPr>
              <p:cNvSpPr txBox="1">
                <a:spLocks noRot="1" noChangeAspect="1" noMove="1" noResize="1" noEditPoints="1" noAdjustHandles="1" noChangeArrowheads="1" noChangeShapeType="1" noTextEdit="1"/>
              </p:cNvSpPr>
              <p:nvPr/>
            </p:nvSpPr>
            <p:spPr>
              <a:xfrm>
                <a:off x="2692908" y="4934137"/>
                <a:ext cx="6647688" cy="720325"/>
              </a:xfrm>
              <a:prstGeom prst="rect">
                <a:avLst/>
              </a:prstGeom>
              <a:blipFill>
                <a:blip r:embed="rId8"/>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6" name="CasetăText 15">
                <a:extLst>
                  <a:ext uri="{FF2B5EF4-FFF2-40B4-BE49-F238E27FC236}">
                    <a16:creationId xmlns:a16="http://schemas.microsoft.com/office/drawing/2014/main" xmlns="" id="{8974CCA2-387E-4D2B-CAEE-A01A32ACE676}"/>
                  </a:ext>
                </a:extLst>
              </p:cNvPr>
              <p:cNvSpPr txBox="1"/>
              <p:nvPr/>
            </p:nvSpPr>
            <p:spPr>
              <a:xfrm>
                <a:off x="6774182" y="4934137"/>
                <a:ext cx="6647688" cy="72032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a:rPr lang="ro-RO" i="0">
                              <a:latin typeface="Cambria Math" panose="02040503050406030204" pitchFamily="18" charset="0"/>
                            </a:rPr>
                            <m:t>3</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0">
                                  <a:latin typeface="Cambria Math" panose="02040503050406030204" pitchFamily="18" charset="0"/>
                                </a:rPr>
                                <m:t>36</m:t>
                              </m:r>
                              <m:r>
                                <a:rPr lang="ro-RO" i="1">
                                  <a:latin typeface="Cambria Math" panose="02040503050406030204" pitchFamily="18" charset="0"/>
                                </a:rPr>
                                <m:t>𝜋</m:t>
                              </m:r>
                            </m:e>
                            <m:sup>
                              <m:r>
                                <a:rPr lang="ro-RO" i="0">
                                  <a:latin typeface="Cambria Math" panose="02040503050406030204" pitchFamily="18" charset="0"/>
                                </a:rPr>
                                <m:t>2</m:t>
                              </m:r>
                            </m:sup>
                          </m:sSup>
                          <m:r>
                            <a:rPr lang="ro-RO" i="1">
                              <a:latin typeface="Cambria Math" panose="02040503050406030204" pitchFamily="18" charset="0"/>
                            </a:rPr>
                            <m:t>𝐸𝐼</m:t>
                          </m:r>
                        </m:num>
                        <m:den>
                          <m:sSup>
                            <m:sSupPr>
                              <m:ctrlPr>
                                <a:rPr lang="ro-RO" i="1">
                                  <a:solidFill>
                                    <a:srgbClr val="836967"/>
                                  </a:solidFill>
                                  <a:latin typeface="Cambria Math"/>
                                </a:rPr>
                              </m:ctrlPr>
                            </m:sSupPr>
                            <m:e>
                              <m:r>
                                <a:rPr lang="ro-RO" i="1">
                                  <a:latin typeface="Cambria Math" panose="02040503050406030204" pitchFamily="18" charset="0"/>
                                </a:rPr>
                                <m:t>𝑙</m:t>
                              </m:r>
                            </m:e>
                            <m:sup>
                              <m:r>
                                <a:rPr lang="ro-RO" i="0">
                                  <a:latin typeface="Cambria Math" panose="02040503050406030204" pitchFamily="18" charset="0"/>
                                </a:rPr>
                                <m:t>2</m:t>
                              </m:r>
                            </m:sup>
                          </m:sSup>
                        </m:den>
                      </m:f>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3</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func>
                        <m:funcPr>
                          <m:ctrlPr>
                            <a:rPr lang="ro-RO" i="1">
                              <a:latin typeface="Cambria Math"/>
                            </a:rPr>
                          </m:ctrlPr>
                        </m:funcPr>
                        <m:fName>
                          <m:r>
                            <m:rPr>
                              <m:sty m:val="p"/>
                            </m:rPr>
                            <a:rPr lang="ro-RO" i="0">
                              <a:latin typeface="Cambria Math" panose="02040503050406030204" pitchFamily="18" charset="0"/>
                            </a:rPr>
                            <m:t>cos</m:t>
                          </m:r>
                        </m:fName>
                        <m:e>
                          <m:d>
                            <m:dPr>
                              <m:ctrlPr>
                                <a:rPr lang="ro-RO" i="1">
                                  <a:solidFill>
                                    <a:srgbClr val="836967"/>
                                  </a:solidFill>
                                  <a:latin typeface="Cambria Math"/>
                                </a:rPr>
                              </m:ctrlPr>
                            </m:dPr>
                            <m:e>
                              <m:f>
                                <m:fPr>
                                  <m:ctrlPr>
                                    <a:rPr lang="ro-RO" i="1">
                                      <a:solidFill>
                                        <a:srgbClr val="836967"/>
                                      </a:solidFill>
                                      <a:latin typeface="Cambria Math"/>
                                    </a:rPr>
                                  </m:ctrlPr>
                                </m:fPr>
                                <m:num>
                                  <m:r>
                                    <a:rPr lang="ro-RO" i="0">
                                      <a:latin typeface="Cambria Math" panose="02040503050406030204" pitchFamily="18" charset="0"/>
                                    </a:rPr>
                                    <m:t>6</m:t>
                                  </m:r>
                                  <m:r>
                                    <a:rPr lang="ro-RO" i="1">
                                      <a:latin typeface="Cambria Math" panose="02040503050406030204" pitchFamily="18" charset="0"/>
                                    </a:rPr>
                                    <m:t>𝜋</m:t>
                                  </m:r>
                                  <m:r>
                                    <a:rPr lang="ro-RO" i="1">
                                      <a:latin typeface="Cambria Math" panose="02040503050406030204" pitchFamily="18" charset="0"/>
                                    </a:rPr>
                                    <m:t>𝑥</m:t>
                                  </m:r>
                                </m:num>
                                <m:den>
                                  <m:r>
                                    <a:rPr lang="ro-RO" i="1">
                                      <a:latin typeface="Cambria Math" panose="02040503050406030204" pitchFamily="18" charset="0"/>
                                    </a:rPr>
                                    <m:t>𝑙</m:t>
                                  </m:r>
                                </m:den>
                              </m:f>
                            </m:e>
                          </m:d>
                          <m:r>
                            <a:rPr lang="ro-RO" i="0">
                              <a:latin typeface="Cambria Math" panose="02040503050406030204" pitchFamily="18" charset="0"/>
                            </a:rPr>
                            <m:t>+</m:t>
                          </m:r>
                        </m:e>
                      </m:func>
                      <m:f>
                        <m:fPr>
                          <m:ctrlPr>
                            <a:rPr lang="ro-RO" i="1">
                              <a:solidFill>
                                <a:srgbClr val="836967"/>
                              </a:solidFill>
                              <a:latin typeface="Cambria Math"/>
                            </a:rPr>
                          </m:ctrlPr>
                        </m:fPr>
                        <m:num>
                          <m:r>
                            <a:rPr lang="ro-RO" i="1">
                              <a:latin typeface="Cambria Math" panose="02040503050406030204" pitchFamily="18" charset="0"/>
                            </a:rPr>
                            <m:t>𝑀</m:t>
                          </m:r>
                        </m:num>
                        <m:den>
                          <m:r>
                            <a:rPr lang="ro-RO" i="1">
                              <a:latin typeface="Cambria Math" panose="02040503050406030204" pitchFamily="18" charset="0"/>
                            </a:rPr>
                            <m:t>𝑃</m:t>
                          </m:r>
                        </m:den>
                      </m:f>
                      <m:r>
                        <a:rPr lang="ro-RO" i="0">
                          <a:latin typeface="Cambria Math" panose="02040503050406030204" pitchFamily="18" charset="0"/>
                        </a:rPr>
                        <m:t>.</m:t>
                      </m:r>
                    </m:oMath>
                  </m:oMathPara>
                </a14:m>
                <a:endParaRPr lang="ro-RO" dirty="0"/>
              </a:p>
            </p:txBody>
          </p:sp>
        </mc:Choice>
        <mc:Fallback xmlns="">
          <p:sp>
            <p:nvSpPr>
              <p:cNvPr id="16" name="CasetăText 15">
                <a:extLst>
                  <a:ext uri="{FF2B5EF4-FFF2-40B4-BE49-F238E27FC236}">
                    <a16:creationId xmlns:a16="http://schemas.microsoft.com/office/drawing/2014/main" id="{8974CCA2-387E-4D2B-CAEE-A01A32ACE676}"/>
                  </a:ext>
                </a:extLst>
              </p:cNvPr>
              <p:cNvSpPr txBox="1">
                <a:spLocks noRot="1" noChangeAspect="1" noMove="1" noResize="1" noEditPoints="1" noAdjustHandles="1" noChangeArrowheads="1" noChangeShapeType="1" noTextEdit="1"/>
              </p:cNvSpPr>
              <p:nvPr/>
            </p:nvSpPr>
            <p:spPr>
              <a:xfrm>
                <a:off x="6774182" y="4934137"/>
                <a:ext cx="6647688" cy="720325"/>
              </a:xfrm>
              <a:prstGeom prst="rect">
                <a:avLst/>
              </a:prstGeom>
              <a:blipFill>
                <a:blip r:embed="rId9"/>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7" name="CasetăText 16">
                <a:extLst>
                  <a:ext uri="{FF2B5EF4-FFF2-40B4-BE49-F238E27FC236}">
                    <a16:creationId xmlns:a16="http://schemas.microsoft.com/office/drawing/2014/main" xmlns="" id="{FDFE9A64-DC29-21E7-1952-BEC048F5AC38}"/>
                  </a:ext>
                </a:extLst>
              </p:cNvPr>
              <p:cNvSpPr txBox="1"/>
              <p:nvPr/>
            </p:nvSpPr>
            <p:spPr>
              <a:xfrm>
                <a:off x="124055" y="5790466"/>
                <a:ext cx="10566132" cy="677108"/>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Din relațiile obținute se poate observa că </a:t>
                </a:r>
                <a14:m>
                  <m:oMath xmlns:m="http://schemas.openxmlformats.org/officeDocument/2006/math">
                    <m:sSub>
                      <m:sSubPr>
                        <m:ctrlPr>
                          <a:rPr lang="ro-RO" sz="20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20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e>
                      <m:sub>
                        <m:r>
                          <a:rPr lang="ro-RO" sz="20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𝑐𝑟</m:t>
                        </m:r>
                      </m:sub>
                    </m:sSub>
                  </m:oMath>
                </a14:m>
                <a:r>
                  <a:rPr lang="ro-RO" sz="2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crește, prin aplicarea unor constrângeri transversale barei, pentru modurile superioare de pierdere a stabilității. </a:t>
                </a:r>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Choice>
        <mc:Fallback xmlns="">
          <p:sp>
            <p:nvSpPr>
              <p:cNvPr id="17" name="CasetăText 16">
                <a:extLst>
                  <a:ext uri="{FF2B5EF4-FFF2-40B4-BE49-F238E27FC236}">
                    <a16:creationId xmlns:a16="http://schemas.microsoft.com/office/drawing/2014/main" id="{FDFE9A64-DC29-21E7-1952-BEC048F5AC38}"/>
                  </a:ext>
                </a:extLst>
              </p:cNvPr>
              <p:cNvSpPr txBox="1">
                <a:spLocks noRot="1" noChangeAspect="1" noMove="1" noResize="1" noEditPoints="1" noAdjustHandles="1" noChangeArrowheads="1" noChangeShapeType="1" noTextEdit="1"/>
              </p:cNvSpPr>
              <p:nvPr/>
            </p:nvSpPr>
            <p:spPr>
              <a:xfrm>
                <a:off x="124055" y="5790466"/>
                <a:ext cx="10566132" cy="677108"/>
              </a:xfrm>
              <a:prstGeom prst="rect">
                <a:avLst/>
              </a:prstGeom>
              <a:blipFill>
                <a:blip r:embed="rId10"/>
                <a:stretch>
                  <a:fillRect l="-461" t="-901" r="-461" b="-13514"/>
                </a:stretch>
              </a:blipFill>
            </p:spPr>
            <p:txBody>
              <a:bodyPr/>
              <a:lstStyle/>
              <a:p>
                <a:r>
                  <a:rPr lang="ro-RO">
                    <a:noFill/>
                  </a:rPr>
                  <a:t> </a:t>
                </a:r>
              </a:p>
            </p:txBody>
          </p:sp>
        </mc:Fallback>
      </mc:AlternateContent>
    </p:spTree>
    <p:extLst>
      <p:ext uri="{BB962C8B-B14F-4D97-AF65-F5344CB8AC3E}">
        <p14:creationId xmlns:p14="http://schemas.microsoft.com/office/powerpoint/2010/main" val="4195954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CasetăText 1">
            <a:extLst>
              <a:ext uri="{FF2B5EF4-FFF2-40B4-BE49-F238E27FC236}">
                <a16:creationId xmlns:a16="http://schemas.microsoft.com/office/drawing/2014/main" xmlns="" id="{3CF2BD8D-662E-746F-A1D1-61EDB9938AAC}"/>
              </a:ext>
            </a:extLst>
          </p:cNvPr>
          <p:cNvSpPr txBox="1"/>
          <p:nvPr/>
        </p:nvSpPr>
        <p:spPr>
          <a:xfrm>
            <a:off x="197135" y="368849"/>
            <a:ext cx="8995410" cy="260328"/>
          </a:xfrm>
          <a:prstGeom prst="rect">
            <a:avLst/>
          </a:prstGeom>
          <a:noFill/>
        </p:spPr>
        <p:txBody>
          <a:bodyPr wrap="square">
            <a:spAutoFit/>
          </a:bodyPr>
          <a:lstStyle/>
          <a:p>
            <a:pPr algn="just">
              <a:lnSpc>
                <a:spcPts val="1200"/>
              </a:lnSpc>
              <a:spcBef>
                <a:spcPts val="800"/>
              </a:spcBef>
              <a:spcAft>
                <a:spcPts val="800"/>
              </a:spcAft>
            </a:pPr>
            <a:r>
              <a:rPr lang="ro-RO" b="1" kern="0" dirty="0">
                <a:solidFill>
                  <a:srgbClr val="000000"/>
                </a:solidFill>
                <a:latin typeface="Arial" panose="020B0604020202020204" pitchFamily="34" charset="0"/>
                <a:ea typeface="Cambria" panose="02040503050406030204" pitchFamily="18" charset="0"/>
              </a:rPr>
              <a:t>Cazul barei dublu încastrată cu secțiune variabilă-(cazul C8)   </a:t>
            </a:r>
          </a:p>
        </p:txBody>
      </p:sp>
      <p:pic>
        <p:nvPicPr>
          <p:cNvPr id="3" name="Imagine 2">
            <a:extLst>
              <a:ext uri="{FF2B5EF4-FFF2-40B4-BE49-F238E27FC236}">
                <a16:creationId xmlns:a16="http://schemas.microsoft.com/office/drawing/2014/main" xmlns="" id="{9724458E-C56C-1344-17DD-A3ABFC46915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2008" b="4728"/>
          <a:stretch/>
        </p:blipFill>
        <p:spPr bwMode="auto">
          <a:xfrm>
            <a:off x="276223" y="734414"/>
            <a:ext cx="5998909" cy="2932228"/>
          </a:xfrm>
          <a:prstGeom prst="rect">
            <a:avLst/>
          </a:prstGeom>
          <a:ln>
            <a:noFill/>
          </a:ln>
          <a:extLst>
            <a:ext uri="{53640926-AAD7-44D8-BBD7-CCE9431645EC}">
              <a14:shadowObscured xmlns:a14="http://schemas.microsoft.com/office/drawing/2010/main"/>
            </a:ext>
          </a:extLst>
        </p:spPr>
      </p:pic>
      <p:sp>
        <p:nvSpPr>
          <p:cNvPr id="4" name="CasetăText 3">
            <a:extLst>
              <a:ext uri="{FF2B5EF4-FFF2-40B4-BE49-F238E27FC236}">
                <a16:creationId xmlns:a16="http://schemas.microsoft.com/office/drawing/2014/main" xmlns="" id="{4EB012F4-EED1-FBB8-3F41-0EAB6C67876C}"/>
              </a:ext>
            </a:extLst>
          </p:cNvPr>
          <p:cNvSpPr txBox="1"/>
          <p:nvPr/>
        </p:nvSpPr>
        <p:spPr>
          <a:xfrm>
            <a:off x="6193090" y="734414"/>
            <a:ext cx="5998910" cy="646331"/>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Ecuațiile diferențiale ale fibrei medii deformate aproximative pe cele două intervale sunt:</a:t>
            </a:r>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6" name="CasetăText 5">
                <a:extLst>
                  <a:ext uri="{FF2B5EF4-FFF2-40B4-BE49-F238E27FC236}">
                    <a16:creationId xmlns:a16="http://schemas.microsoft.com/office/drawing/2014/main" xmlns="" id="{66A74DCB-13FA-CC6D-F8C1-2D7DD03CC937}"/>
                  </a:ext>
                </a:extLst>
              </p:cNvPr>
              <p:cNvSpPr txBox="1"/>
              <p:nvPr/>
            </p:nvSpPr>
            <p:spPr>
              <a:xfrm>
                <a:off x="4496562" y="1533238"/>
                <a:ext cx="612190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𝑀</m:t>
                          </m:r>
                        </m:e>
                        <m:sub>
                          <m:r>
                            <a:rPr lang="ro-RO" i="1">
                              <a:latin typeface="Cambria Math" panose="02040503050406030204" pitchFamily="18" charset="0"/>
                            </a:rPr>
                            <m:t>𝑡𝑟</m:t>
                          </m:r>
                          <m:r>
                            <a:rPr lang="ro-RO" i="0">
                              <a:latin typeface="Cambria Math" panose="02040503050406030204" pitchFamily="18" charset="0"/>
                            </a:rPr>
                            <m:t>1</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r>
                        <a:rPr lang="ro-RO" i="1">
                          <a:latin typeface="Cambria Math" panose="02040503050406030204" pitchFamily="18" charset="0"/>
                        </a:rPr>
                        <m:t>𝑃</m:t>
                      </m:r>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1</m:t>
                          </m:r>
                        </m:sub>
                      </m:sSub>
                      <m:d>
                        <m:dPr>
                          <m:ctrlPr>
                            <a:rPr lang="ro-RO" i="1">
                              <a:solidFill>
                                <a:srgbClr val="836967"/>
                              </a:solidFill>
                              <a:latin typeface="Cambria Math"/>
                            </a:rPr>
                          </m:ctrlPr>
                        </m:dPr>
                        <m:e>
                          <m:r>
                            <m:rPr>
                              <m:sty m:val="p"/>
                            </m:rPr>
                            <a:rPr lang="ro-RO" i="0">
                              <a:latin typeface="Cambria Math" panose="02040503050406030204" pitchFamily="18" charset="0"/>
                            </a:rPr>
                            <m:t>x</m:t>
                          </m:r>
                        </m:e>
                      </m:d>
                      <m:r>
                        <a:rPr lang="ro-RO" i="0">
                          <a:latin typeface="Cambria Math" panose="02040503050406030204" pitchFamily="18" charset="0"/>
                        </a:rPr>
                        <m:t>−</m:t>
                      </m:r>
                      <m:r>
                        <a:rPr lang="ro-RO" i="1">
                          <a:latin typeface="Cambria Math" panose="02040503050406030204" pitchFamily="18" charset="0"/>
                        </a:rPr>
                        <m:t>𝑀</m:t>
                      </m:r>
                      <m:r>
                        <a:rPr lang="ro-RO" i="0">
                          <a:latin typeface="Cambria Math" panose="02040503050406030204" pitchFamily="18" charset="0"/>
                        </a:rPr>
                        <m:t>.</m:t>
                      </m:r>
                    </m:oMath>
                  </m:oMathPara>
                </a14:m>
                <a:endParaRPr lang="ro-RO" dirty="0"/>
              </a:p>
            </p:txBody>
          </p:sp>
        </mc:Choice>
        <mc:Fallback xmlns="">
          <p:sp>
            <p:nvSpPr>
              <p:cNvPr id="6" name="CasetăText 5">
                <a:extLst>
                  <a:ext uri="{FF2B5EF4-FFF2-40B4-BE49-F238E27FC236}">
                    <a16:creationId xmlns:a16="http://schemas.microsoft.com/office/drawing/2014/main" id="{66A74DCB-13FA-CC6D-F8C1-2D7DD03CC937}"/>
                  </a:ext>
                </a:extLst>
              </p:cNvPr>
              <p:cNvSpPr txBox="1">
                <a:spLocks noRot="1" noChangeAspect="1" noMove="1" noResize="1" noEditPoints="1" noAdjustHandles="1" noChangeArrowheads="1" noChangeShapeType="1" noTextEdit="1"/>
              </p:cNvSpPr>
              <p:nvPr/>
            </p:nvSpPr>
            <p:spPr>
              <a:xfrm>
                <a:off x="4496562" y="1533238"/>
                <a:ext cx="6121908" cy="369332"/>
              </a:xfrm>
              <a:prstGeom prst="rect">
                <a:avLst/>
              </a:prstGeom>
              <a:blipFill>
                <a:blip r:embed="rId3"/>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8" name="CasetăText 7">
                <a:extLst>
                  <a:ext uri="{FF2B5EF4-FFF2-40B4-BE49-F238E27FC236}">
                    <a16:creationId xmlns:a16="http://schemas.microsoft.com/office/drawing/2014/main" xmlns="" id="{5571EC10-507A-D729-E355-E4C09937701A}"/>
                  </a:ext>
                </a:extLst>
              </p:cNvPr>
              <p:cNvSpPr txBox="1"/>
              <p:nvPr/>
            </p:nvSpPr>
            <p:spPr>
              <a:xfrm>
                <a:off x="7367778" y="1533238"/>
                <a:ext cx="612190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𝑀</m:t>
                          </m:r>
                        </m:e>
                        <m:sub>
                          <m:r>
                            <a:rPr lang="ro-RO" i="1">
                              <a:latin typeface="Cambria Math" panose="02040503050406030204" pitchFamily="18" charset="0"/>
                            </a:rPr>
                            <m:t>𝑡𝑟</m:t>
                          </m:r>
                          <m:r>
                            <a:rPr lang="ro-RO" i="0">
                              <a:latin typeface="Cambria Math" panose="02040503050406030204" pitchFamily="18" charset="0"/>
                            </a:rPr>
                            <m:t>2</m:t>
                          </m:r>
                        </m:sub>
                      </m:sSub>
                      <m:d>
                        <m:dPr>
                          <m:ctrlPr>
                            <a:rPr lang="ro-RO" i="1">
                              <a:solidFill>
                                <a:srgbClr val="836967"/>
                              </a:solidFill>
                              <a:latin typeface="Cambria Math"/>
                            </a:rPr>
                          </m:ctrlPr>
                        </m:dPr>
                        <m:e>
                          <m:r>
                            <a:rPr lang="ro-RO" i="1">
                              <a:latin typeface="Cambria Math" panose="02040503050406030204" pitchFamily="18" charset="0"/>
                            </a:rPr>
                            <m:t>𝑥</m:t>
                          </m:r>
                        </m:e>
                      </m:d>
                      <m:r>
                        <a:rPr lang="ro-RO" i="0">
                          <a:latin typeface="Cambria Math" panose="02040503050406030204" pitchFamily="18" charset="0"/>
                        </a:rPr>
                        <m:t>=</m:t>
                      </m:r>
                      <m:r>
                        <a:rPr lang="ro-RO" i="1">
                          <a:latin typeface="Cambria Math" panose="02040503050406030204" pitchFamily="18" charset="0"/>
                        </a:rPr>
                        <m:t>𝑃</m:t>
                      </m:r>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𝑣</m:t>
                          </m:r>
                        </m:e>
                        <m:sub>
                          <m:r>
                            <a:rPr lang="ro-RO" i="0">
                              <a:latin typeface="Cambria Math" panose="02040503050406030204" pitchFamily="18" charset="0"/>
                            </a:rPr>
                            <m:t>2</m:t>
                          </m:r>
                        </m:sub>
                      </m:sSub>
                      <m:d>
                        <m:dPr>
                          <m:ctrlPr>
                            <a:rPr lang="ro-RO" i="1">
                              <a:solidFill>
                                <a:srgbClr val="836967"/>
                              </a:solidFill>
                              <a:latin typeface="Cambria Math"/>
                            </a:rPr>
                          </m:ctrlPr>
                        </m:dPr>
                        <m:e>
                          <m:r>
                            <m:rPr>
                              <m:sty m:val="p"/>
                            </m:rPr>
                            <a:rPr lang="ro-RO" i="0">
                              <a:latin typeface="Cambria Math" panose="02040503050406030204" pitchFamily="18" charset="0"/>
                            </a:rPr>
                            <m:t>x</m:t>
                          </m:r>
                        </m:e>
                      </m:d>
                      <m:r>
                        <a:rPr lang="ro-RO" i="0">
                          <a:latin typeface="Cambria Math" panose="02040503050406030204" pitchFamily="18" charset="0"/>
                        </a:rPr>
                        <m:t>−</m:t>
                      </m:r>
                      <m:r>
                        <a:rPr lang="ro-RO" i="1">
                          <a:latin typeface="Cambria Math" panose="02040503050406030204" pitchFamily="18" charset="0"/>
                        </a:rPr>
                        <m:t>𝑀</m:t>
                      </m:r>
                      <m:r>
                        <a:rPr lang="ro-RO" i="0">
                          <a:latin typeface="Cambria Math" panose="02040503050406030204" pitchFamily="18" charset="0"/>
                        </a:rPr>
                        <m:t>.</m:t>
                      </m:r>
                    </m:oMath>
                  </m:oMathPara>
                </a14:m>
                <a:endParaRPr lang="ro-RO" dirty="0"/>
              </a:p>
            </p:txBody>
          </p:sp>
        </mc:Choice>
        <mc:Fallback xmlns="">
          <p:sp>
            <p:nvSpPr>
              <p:cNvPr id="8" name="CasetăText 7">
                <a:extLst>
                  <a:ext uri="{FF2B5EF4-FFF2-40B4-BE49-F238E27FC236}">
                    <a16:creationId xmlns:a16="http://schemas.microsoft.com/office/drawing/2014/main" id="{5571EC10-507A-D729-E355-E4C09937701A}"/>
                  </a:ext>
                </a:extLst>
              </p:cNvPr>
              <p:cNvSpPr txBox="1">
                <a:spLocks noRot="1" noChangeAspect="1" noMove="1" noResize="1" noEditPoints="1" noAdjustHandles="1" noChangeArrowheads="1" noChangeShapeType="1" noTextEdit="1"/>
              </p:cNvSpPr>
              <p:nvPr/>
            </p:nvSpPr>
            <p:spPr>
              <a:xfrm>
                <a:off x="7367778" y="1533238"/>
                <a:ext cx="6121908" cy="369332"/>
              </a:xfrm>
              <a:prstGeom prst="rect">
                <a:avLst/>
              </a:prstGeom>
              <a:blipFill>
                <a:blip r:embed="rId4"/>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0" name="CasetăText 9">
                <a:extLst>
                  <a:ext uri="{FF2B5EF4-FFF2-40B4-BE49-F238E27FC236}">
                    <a16:creationId xmlns:a16="http://schemas.microsoft.com/office/drawing/2014/main" xmlns="" id="{A187E9CC-D03E-5AC1-61AE-29817B4F492F}"/>
                  </a:ext>
                </a:extLst>
              </p:cNvPr>
              <p:cNvSpPr txBox="1"/>
              <p:nvPr/>
            </p:nvSpPr>
            <p:spPr>
              <a:xfrm>
                <a:off x="5820695" y="2284036"/>
                <a:ext cx="6743700" cy="1364669"/>
              </a:xfrm>
              <a:prstGeom prst="rect">
                <a:avLst/>
              </a:prstGeom>
              <a:noFill/>
            </p:spPr>
            <p:txBody>
              <a:bodyPr wrap="square">
                <a:spAutoFit/>
              </a:bodyPr>
              <a:lstStyle/>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f>
                        <m:fPr>
                          <m:ctrlPr>
                            <a:rPr lang="ro-RO" sz="1800" i="1" smtClean="0">
                              <a:solidFill>
                                <a:srgbClr val="000000"/>
                              </a:solidFill>
                              <a:effectLst/>
                              <a:latin typeface="Cambria Math"/>
                              <a:ea typeface="Times New Roman" panose="02020603050405020304" pitchFamily="18" charset="0"/>
                              <a:cs typeface="Times New Roman" panose="02020603050405020304" pitchFamily="18" charset="0"/>
                            </a:rPr>
                          </m:ctrlPr>
                        </m:fPr>
                        <m:num>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e>
                            <m:sup>
                              <m:r>
                                <a:rPr lang="ro-RO"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𝑣</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num>
                        <m:den>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sup>
                              <m:r>
                                <a:rPr lang="ro-RO"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𝑀</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𝑡𝑟</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d>
                        </m:num>
                        <m:den>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𝐸𝐼</m:t>
                          </m:r>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e>
                            <m:sup>
                              <m:r>
                                <a:rPr lang="ro-RO"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𝑣</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num>
                        <m:den>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𝑑</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r>
                                <a:rPr lang="ro-RO"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sup>
                              <m:r>
                                <a:rPr lang="ro-RO"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den>
                      </m:f>
                      <m:r>
                        <a:rPr lang="ro-RO"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𝑣</m:t>
                              </m:r>
                            </m:e>
                            <m: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num>
                        <m:den>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𝐸𝐼</m:t>
                          </m:r>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𝑀</m:t>
                          </m:r>
                        </m:num>
                        <m:den>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𝐸𝐼</m:t>
                          </m:r>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fPr>
                        <m:num>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num>
                        <m:den>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𝐸𝐼</m:t>
                          </m:r>
                        </m:den>
                      </m:f>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𝑘</m:t>
                              </m:r>
                              <m:rad>
                                <m:radPr>
                                  <m:degHide m:val="on"/>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radPr>
                                <m:deg/>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𝑘</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𝑟</m:t>
                                      </m:r>
                                    </m:sub>
                                  </m:sSub>
                                </m:e>
                              </m:rad>
                            </m:e>
                          </m:d>
                        </m:e>
                        <m:sup>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f>
                        <m:fPr>
                          <m:ctrlPr>
                            <a:rPr lang="ro-RO" i="1">
                              <a:effectLst/>
                              <a:latin typeface="Cambria Math"/>
                            </a:rPr>
                          </m:ctrlPr>
                        </m:fPr>
                        <m:num>
                          <m:sSup>
                            <m:sSupPr>
                              <m:ctrlPr>
                                <a:rPr lang="ro-RO" i="1">
                                  <a:effectLst/>
                                  <a:latin typeface="Cambria Math"/>
                                </a:rPr>
                              </m:ctrlPr>
                            </m:sSupPr>
                            <m:e>
                              <m:r>
                                <a:rPr lang="ro-RO" sz="1800" i="1">
                                  <a:effectLst/>
                                  <a:latin typeface="Cambria Math" panose="02040503050406030204" pitchFamily="18" charset="0"/>
                                  <a:ea typeface="Calibri" panose="020F0502020204030204" pitchFamily="34" charset="0"/>
                                  <a:cs typeface="Calibri" panose="020F0502020204030204" pitchFamily="34" charset="0"/>
                                </a:rPr>
                                <m:t>𝑑</m:t>
                              </m:r>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𝑣</m:t>
                              </m:r>
                            </m:e>
                            <m:sub>
                              <m:r>
                                <a:rPr lang="ro-RO" sz="1800">
                                  <a:effectLst/>
                                  <a:latin typeface="Cambria Math" panose="02040503050406030204" pitchFamily="18" charset="0"/>
                                  <a:ea typeface="Calibri" panose="020F0502020204030204" pitchFamily="34" charset="0"/>
                                  <a:cs typeface="Calibri" panose="020F0502020204030204" pitchFamily="34" charset="0"/>
                                </a:rPr>
                                <m:t>2</m:t>
                              </m:r>
                            </m:sub>
                          </m:sSub>
                        </m:num>
                        <m:den>
                          <m:r>
                            <a:rPr lang="ro-RO" sz="1800" i="1">
                              <a:effectLst/>
                              <a:latin typeface="Cambria Math" panose="02040503050406030204" pitchFamily="18" charset="0"/>
                              <a:ea typeface="Calibri" panose="020F0502020204030204" pitchFamily="34" charset="0"/>
                              <a:cs typeface="Calibri" panose="020F0502020204030204" pitchFamily="34" charset="0"/>
                            </a:rPr>
                            <m:t>𝑑</m:t>
                          </m:r>
                          <m:sSup>
                            <m:sSupPr>
                              <m:ctrlPr>
                                <a:rPr lang="ro-RO" i="1">
                                  <a:effectLst/>
                                  <a:latin typeface="Cambria Math"/>
                                </a:rPr>
                              </m:ctrlPr>
                            </m:sSup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den>
                      </m:f>
                      <m:r>
                        <a:rPr lang="ro-RO" sz="1800">
                          <a:effectLst/>
                          <a:latin typeface="Cambria Math" panose="02040503050406030204" pitchFamily="18" charset="0"/>
                          <a:ea typeface="Calibri" panose="020F0502020204030204" pitchFamily="34" charset="0"/>
                          <a:cs typeface="Calibri" panose="020F0502020204030204" pitchFamily="34" charset="0"/>
                        </a:rPr>
                        <m:t>=</m:t>
                      </m:r>
                      <m:r>
                        <a:rPr lang="ro-RO" sz="1800" i="1">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𝑀</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𝑡𝑟</m:t>
                              </m:r>
                              <m:r>
                                <a:rPr lang="ro-RO" sz="1800" i="1">
                                  <a:effectLst/>
                                  <a:latin typeface="Cambria Math" panose="02040503050406030204" pitchFamily="18" charset="0"/>
                                  <a:ea typeface="Calibri" panose="020F0502020204030204" pitchFamily="34" charset="0"/>
                                  <a:cs typeface="Calibri" panose="020F0502020204030204" pitchFamily="34" charset="0"/>
                                </a:rPr>
                                <m:t>2</m:t>
                              </m:r>
                            </m:sub>
                          </m:sSub>
                          <m:d>
                            <m:dPr>
                              <m:ctrlPr>
                                <a:rPr lang="ro-RO" i="1">
                                  <a:effectLst/>
                                  <a:latin typeface="Cambria Math"/>
                                </a:rPr>
                              </m:ctrlPr>
                            </m:d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d>
                        </m:num>
                        <m:den>
                          <m:r>
                            <a:rPr lang="ro-RO" sz="1800" i="1">
                              <a:effectLst/>
                              <a:latin typeface="Cambria Math" panose="02040503050406030204" pitchFamily="18" charset="0"/>
                              <a:ea typeface="Calibri" panose="020F0502020204030204" pitchFamily="34" charset="0"/>
                              <a:cs typeface="Calibri" panose="020F0502020204030204" pitchFamily="34" charset="0"/>
                            </a:rPr>
                            <m:t>𝐸𝐼</m:t>
                          </m:r>
                        </m:den>
                      </m:f>
                      <m:r>
                        <a:rPr lang="ro-RO" sz="1800">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sSup>
                            <m:sSupPr>
                              <m:ctrlPr>
                                <a:rPr lang="ro-RO" i="1">
                                  <a:effectLst/>
                                  <a:latin typeface="Cambria Math"/>
                                </a:rPr>
                              </m:ctrlPr>
                            </m:sSupPr>
                            <m:e>
                              <m:r>
                                <a:rPr lang="ro-RO" sz="1800" i="1">
                                  <a:effectLst/>
                                  <a:latin typeface="Cambria Math" panose="02040503050406030204" pitchFamily="18" charset="0"/>
                                  <a:ea typeface="Calibri" panose="020F0502020204030204" pitchFamily="34" charset="0"/>
                                  <a:cs typeface="Calibri" panose="020F0502020204030204" pitchFamily="34" charset="0"/>
                                </a:rPr>
                                <m:t>𝑑</m:t>
                              </m:r>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𝑣</m:t>
                              </m:r>
                            </m:e>
                            <m:sub>
                              <m:r>
                                <a:rPr lang="ro-RO" sz="1800">
                                  <a:effectLst/>
                                  <a:latin typeface="Cambria Math" panose="02040503050406030204" pitchFamily="18" charset="0"/>
                                  <a:ea typeface="Calibri" panose="020F0502020204030204" pitchFamily="34" charset="0"/>
                                  <a:cs typeface="Calibri" panose="020F0502020204030204" pitchFamily="34" charset="0"/>
                                </a:rPr>
                                <m:t>2</m:t>
                              </m:r>
                            </m:sub>
                          </m:sSub>
                        </m:num>
                        <m:den>
                          <m:r>
                            <a:rPr lang="ro-RO" sz="1800" i="1">
                              <a:effectLst/>
                              <a:latin typeface="Cambria Math" panose="02040503050406030204" pitchFamily="18" charset="0"/>
                              <a:ea typeface="Calibri" panose="020F0502020204030204" pitchFamily="34" charset="0"/>
                              <a:cs typeface="Calibri" panose="020F0502020204030204" pitchFamily="34" charset="0"/>
                            </a:rPr>
                            <m:t>𝑑</m:t>
                          </m:r>
                          <m:sSup>
                            <m:sSupPr>
                              <m:ctrlPr>
                                <a:rPr lang="ro-RO" i="1">
                                  <a:effectLst/>
                                  <a:latin typeface="Cambria Math"/>
                                </a:rPr>
                              </m:ctrlPr>
                            </m:sSup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den>
                      </m:f>
                      <m:r>
                        <a:rPr lang="ro-RO" sz="1800">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r>
                            <a:rPr lang="ro-RO" sz="1800" i="1">
                              <a:effectLst/>
                              <a:latin typeface="Cambria Math" panose="02040503050406030204" pitchFamily="18" charset="0"/>
                              <a:ea typeface="Calibri" panose="020F0502020204030204" pitchFamily="34" charset="0"/>
                              <a:cs typeface="Calibri" panose="020F0502020204030204" pitchFamily="34" charset="0"/>
                            </a:rPr>
                            <m:t>𝑃</m:t>
                          </m:r>
                          <m:r>
                            <a:rPr lang="ro-RO" sz="1800">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𝑣</m:t>
                              </m:r>
                            </m:e>
                            <m:sub>
                              <m:r>
                                <a:rPr lang="ro-RO" sz="1800">
                                  <a:effectLst/>
                                  <a:latin typeface="Cambria Math" panose="02040503050406030204" pitchFamily="18" charset="0"/>
                                  <a:ea typeface="Calibri" panose="020F0502020204030204" pitchFamily="34" charset="0"/>
                                  <a:cs typeface="Calibri" panose="020F0502020204030204" pitchFamily="34" charset="0"/>
                                </a:rPr>
                                <m:t>2</m:t>
                              </m:r>
                            </m:sub>
                          </m:sSub>
                        </m:num>
                        <m:den>
                          <m:r>
                            <a:rPr lang="ro-RO" sz="1800" i="1">
                              <a:effectLst/>
                              <a:latin typeface="Cambria Math" panose="02040503050406030204" pitchFamily="18" charset="0"/>
                              <a:ea typeface="Calibri" panose="020F0502020204030204" pitchFamily="34" charset="0"/>
                              <a:cs typeface="Calibri" panose="020F0502020204030204" pitchFamily="34" charset="0"/>
                            </a:rPr>
                            <m:t>𝐸𝐼</m:t>
                          </m:r>
                        </m:den>
                      </m:f>
                      <m:r>
                        <a:rPr lang="ro-RO" sz="1800">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r>
                            <a:rPr lang="ro-RO" sz="1800" i="1">
                              <a:effectLst/>
                              <a:latin typeface="Cambria Math" panose="02040503050406030204" pitchFamily="18" charset="0"/>
                              <a:ea typeface="Calibri" panose="020F0502020204030204" pitchFamily="34" charset="0"/>
                              <a:cs typeface="Calibri" panose="020F0502020204030204" pitchFamily="34" charset="0"/>
                            </a:rPr>
                            <m:t>𝑀</m:t>
                          </m:r>
                        </m:num>
                        <m:den>
                          <m:r>
                            <a:rPr lang="ro-RO" sz="1800" i="1">
                              <a:effectLst/>
                              <a:latin typeface="Cambria Math" panose="02040503050406030204" pitchFamily="18" charset="0"/>
                              <a:ea typeface="Calibri" panose="020F0502020204030204" pitchFamily="34" charset="0"/>
                              <a:cs typeface="Calibri" panose="020F0502020204030204" pitchFamily="34" charset="0"/>
                            </a:rPr>
                            <m:t>𝐸𝐼</m:t>
                          </m:r>
                        </m:den>
                      </m:f>
                      <m:r>
                        <a:rPr lang="ro-RO" sz="1800">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r>
                            <a:rPr lang="ro-RO" sz="1800" i="1">
                              <a:effectLst/>
                              <a:latin typeface="Cambria Math" panose="02040503050406030204" pitchFamily="18" charset="0"/>
                              <a:ea typeface="Calibri" panose="020F0502020204030204" pitchFamily="34" charset="0"/>
                              <a:cs typeface="Calibri" panose="020F0502020204030204" pitchFamily="34" charset="0"/>
                            </a:rPr>
                            <m:t>𝑃</m:t>
                          </m:r>
                        </m:num>
                        <m:den>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𝑘</m:t>
                              </m:r>
                            </m:e>
                            <m:sub>
                              <m:r>
                                <a:rPr lang="ro-RO" sz="1800" i="1">
                                  <a:effectLst/>
                                  <a:latin typeface="Cambria Math" panose="02040503050406030204" pitchFamily="18" charset="0"/>
                                  <a:ea typeface="Calibri" panose="020F0502020204030204" pitchFamily="34" charset="0"/>
                                  <a:cs typeface="Calibri" panose="020F0502020204030204" pitchFamily="34" charset="0"/>
                                </a:rPr>
                                <m:t>𝑟</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𝐸𝐼</m:t>
                          </m:r>
                        </m:den>
                      </m:f>
                      <m:r>
                        <a:rPr lang="ro-RO" sz="1800">
                          <a:effectLst/>
                          <a:latin typeface="Cambria Math" panose="02040503050406030204" pitchFamily="18" charset="0"/>
                          <a:ea typeface="Calibri" panose="020F0502020204030204" pitchFamily="34" charset="0"/>
                          <a:cs typeface="Calibri" panose="020F0502020204030204" pitchFamily="34" charset="0"/>
                        </a:rPr>
                        <m:t>=</m:t>
                      </m:r>
                      <m:sSup>
                        <m:sSupPr>
                          <m:ctrlPr>
                            <a:rPr lang="ro-RO" i="1">
                              <a:effectLst/>
                              <a:latin typeface="Cambria Math"/>
                            </a:rPr>
                          </m:ctrlPr>
                        </m:sSupPr>
                        <m:e>
                          <m:r>
                            <a:rPr lang="ro-RO" sz="1800" i="1">
                              <a:effectLst/>
                              <a:latin typeface="Cambria Math" panose="02040503050406030204" pitchFamily="18" charset="0"/>
                              <a:ea typeface="Calibri" panose="020F0502020204030204" pitchFamily="34" charset="0"/>
                              <a:cs typeface="Calibri" panose="020F0502020204030204" pitchFamily="34" charset="0"/>
                            </a:rPr>
                            <m:t>𝑘</m:t>
                          </m:r>
                        </m:e>
                        <m:sup>
                          <m:r>
                            <a:rPr lang="ro-RO" sz="1800">
                              <a:effectLst/>
                              <a:latin typeface="Cambria Math" panose="02040503050406030204" pitchFamily="18" charset="0"/>
                              <a:ea typeface="Calibri" panose="020F0502020204030204" pitchFamily="34" charset="0"/>
                              <a:cs typeface="Calibri" panose="020F0502020204030204" pitchFamily="34" charset="0"/>
                            </a:rPr>
                            <m:t>2</m:t>
                          </m:r>
                        </m:sup>
                      </m:sSup>
                      <m:r>
                        <a:rPr lang="ro-RO" sz="1800" i="1">
                          <a:effectLst/>
                          <a:latin typeface="Cambria Math" panose="02040503050406030204" pitchFamily="18" charset="0"/>
                          <a:ea typeface="Calibri" panose="020F0502020204030204" pitchFamily="34" charset="0"/>
                          <a:cs typeface="Calibri" panose="020F0502020204030204" pitchFamily="34" charset="0"/>
                        </a:rPr>
                        <m:t>.</m:t>
                      </m:r>
                    </m:oMath>
                  </m:oMathPara>
                </a14:m>
                <a:endParaRPr lang="ro-RO" dirty="0"/>
              </a:p>
            </p:txBody>
          </p:sp>
        </mc:Choice>
        <mc:Fallback xmlns="">
          <p:sp>
            <p:nvSpPr>
              <p:cNvPr id="10" name="CasetăText 9">
                <a:extLst>
                  <a:ext uri="{FF2B5EF4-FFF2-40B4-BE49-F238E27FC236}">
                    <a16:creationId xmlns:a16="http://schemas.microsoft.com/office/drawing/2014/main" id="{A187E9CC-D03E-5AC1-61AE-29817B4F492F}"/>
                  </a:ext>
                </a:extLst>
              </p:cNvPr>
              <p:cNvSpPr txBox="1">
                <a:spLocks noRot="1" noChangeAspect="1" noMove="1" noResize="1" noEditPoints="1" noAdjustHandles="1" noChangeArrowheads="1" noChangeShapeType="1" noTextEdit="1"/>
              </p:cNvSpPr>
              <p:nvPr/>
            </p:nvSpPr>
            <p:spPr>
              <a:xfrm>
                <a:off x="5820695" y="2284036"/>
                <a:ext cx="6743700" cy="1364669"/>
              </a:xfrm>
              <a:prstGeom prst="rect">
                <a:avLst/>
              </a:prstGeom>
              <a:blipFill>
                <a:blip r:embed="rId5"/>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1" name="CasetăText 10">
                <a:extLst>
                  <a:ext uri="{FF2B5EF4-FFF2-40B4-BE49-F238E27FC236}">
                    <a16:creationId xmlns:a16="http://schemas.microsoft.com/office/drawing/2014/main" xmlns="" id="{DE3DBFE4-77BA-3755-371D-32FDEC9AD123}"/>
                  </a:ext>
                </a:extLst>
              </p:cNvPr>
              <p:cNvSpPr txBox="1"/>
              <p:nvPr/>
            </p:nvSpPr>
            <p:spPr>
              <a:xfrm>
                <a:off x="0" y="3832243"/>
                <a:ext cx="6915533" cy="369332"/>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Forța critica de pierdere a stabilității pentru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𝑘</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𝑟</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oMath>
                </a14:m>
                <a:r>
                  <a:rPr lang="ro-RO"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și </a:t>
                </a:r>
                <a14:m>
                  <m:oMath xmlns:m="http://schemas.openxmlformats.org/officeDocument/2006/math">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𝑘</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𝑙</m:t>
                        </m:r>
                      </m:sub>
                    </m:sSub>
                    <m:r>
                      <a:rPr lang="ro-RO"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ro-RO" sz="1800" b="0" i="0" smtClea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endPar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p:txBody>
          </p:sp>
        </mc:Choice>
        <mc:Fallback xmlns="">
          <p:sp>
            <p:nvSpPr>
              <p:cNvPr id="11" name="CasetăText 10">
                <a:extLst>
                  <a:ext uri="{FF2B5EF4-FFF2-40B4-BE49-F238E27FC236}">
                    <a16:creationId xmlns:a16="http://schemas.microsoft.com/office/drawing/2014/main" id="{DE3DBFE4-77BA-3755-371D-32FDEC9AD123}"/>
                  </a:ext>
                </a:extLst>
              </p:cNvPr>
              <p:cNvSpPr txBox="1">
                <a:spLocks noRot="1" noChangeAspect="1" noMove="1" noResize="1" noEditPoints="1" noAdjustHandles="1" noChangeArrowheads="1" noChangeShapeType="1" noTextEdit="1"/>
              </p:cNvSpPr>
              <p:nvPr/>
            </p:nvSpPr>
            <p:spPr>
              <a:xfrm>
                <a:off x="0" y="3832243"/>
                <a:ext cx="6915533" cy="369332"/>
              </a:xfrm>
              <a:prstGeom prst="rect">
                <a:avLst/>
              </a:prstGeom>
              <a:blipFill>
                <a:blip r:embed="rId6"/>
                <a:stretch>
                  <a:fillRect t="-10000" b="-26667"/>
                </a:stretch>
              </a:blipFill>
            </p:spPr>
            <p:txBody>
              <a:bodyPr/>
              <a:lstStyle/>
              <a:p>
                <a:r>
                  <a:rPr lang="ro-RO">
                    <a:noFill/>
                  </a:rPr>
                  <a:t> </a:t>
                </a:r>
              </a:p>
            </p:txBody>
          </p:sp>
        </mc:Fallback>
      </mc:AlternateContent>
      <p:sp>
        <p:nvSpPr>
          <p:cNvPr id="12" name="CasetăText 11">
            <a:extLst>
              <a:ext uri="{FF2B5EF4-FFF2-40B4-BE49-F238E27FC236}">
                <a16:creationId xmlns:a16="http://schemas.microsoft.com/office/drawing/2014/main" xmlns="" id="{06F5F09B-DE78-D61C-598F-913DF5A8D1D9}"/>
              </a:ext>
            </a:extLst>
          </p:cNvPr>
          <p:cNvSpPr txBox="1"/>
          <p:nvPr/>
        </p:nvSpPr>
        <p:spPr>
          <a:xfrm>
            <a:off x="0" y="4201575"/>
            <a:ext cx="6362300" cy="646331"/>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Forța critica de pierdere a stabilității pentru bara cu secțiune în trepte devine:</a:t>
            </a:r>
          </a:p>
        </p:txBody>
      </p:sp>
      <mc:AlternateContent xmlns:mc="http://schemas.openxmlformats.org/markup-compatibility/2006" xmlns:a14="http://schemas.microsoft.com/office/drawing/2010/main">
        <mc:Choice Requires="a14">
          <p:sp>
            <p:nvSpPr>
              <p:cNvPr id="14" name="CasetăText 13">
                <a:extLst>
                  <a:ext uri="{FF2B5EF4-FFF2-40B4-BE49-F238E27FC236}">
                    <a16:creationId xmlns:a16="http://schemas.microsoft.com/office/drawing/2014/main" xmlns="" id="{47EEF692-90C5-AD4C-42DE-AB7FBFFD1AF5}"/>
                  </a:ext>
                </a:extLst>
              </p:cNvPr>
              <p:cNvSpPr txBox="1"/>
              <p:nvPr/>
            </p:nvSpPr>
            <p:spPr>
              <a:xfrm>
                <a:off x="-73152" y="4801279"/>
                <a:ext cx="6766560" cy="69493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m:rPr>
                              <m:lit/>
                            </m:rPr>
                            <a:rPr lang="ro-RO" i="0">
                              <a:latin typeface="Cambria Math" panose="02040503050406030204" pitchFamily="18" charset="0"/>
                            </a:rPr>
                            <m:t>_</m:t>
                          </m:r>
                          <m:r>
                            <a:rPr lang="ro-RO" i="1">
                              <a:latin typeface="Cambria Math" panose="02040503050406030204" pitchFamily="18" charset="0"/>
                            </a:rPr>
                            <m:t>𝑏𝑎𝑟𝑎</m:t>
                          </m:r>
                          <m:r>
                            <m:rPr>
                              <m:lit/>
                            </m:rPr>
                            <a:rPr lang="ro-RO" i="0">
                              <a:latin typeface="Cambria Math" panose="02040503050406030204" pitchFamily="18" charset="0"/>
                            </a:rPr>
                            <m:t>_</m:t>
                          </m:r>
                          <m:r>
                            <a:rPr lang="ro-RO" i="1">
                              <a:latin typeface="Cambria Math" panose="02040503050406030204" pitchFamily="18" charset="0"/>
                            </a:rPr>
                            <m:t>𝑠𝑒𝑐𝑡</m:t>
                          </m:r>
                          <m:r>
                            <m:rPr>
                              <m:lit/>
                            </m:rPr>
                            <a:rPr lang="ro-RO" i="0">
                              <a:latin typeface="Cambria Math" panose="02040503050406030204" pitchFamily="18" charset="0"/>
                            </a:rPr>
                            <m:t>_</m:t>
                          </m:r>
                          <m:r>
                            <a:rPr lang="ro-RO" i="1">
                              <a:latin typeface="Cambria Math" panose="02040503050406030204" pitchFamily="18" charset="0"/>
                            </a:rPr>
                            <m:t>𝑣𝑎𝑟</m:t>
                          </m:r>
                          <m:r>
                            <m:rPr>
                              <m:lit/>
                            </m:rPr>
                            <a:rPr lang="ro-RO" i="0">
                              <a:latin typeface="Cambria Math" panose="02040503050406030204" pitchFamily="18" charset="0"/>
                            </a:rPr>
                            <m:t>_</m:t>
                          </m:r>
                          <m:r>
                            <a:rPr lang="ro-RO" i="1">
                              <a:latin typeface="Cambria Math" panose="02040503050406030204" pitchFamily="18" charset="0"/>
                            </a:rPr>
                            <m:t>𝑡𝑟𝑒𝑝𝑡𝑒</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𝜋</m:t>
                              </m:r>
                            </m:e>
                            <m:sup>
                              <m:r>
                                <a:rPr lang="ro-RO" i="0">
                                  <a:latin typeface="Cambria Math" panose="02040503050406030204" pitchFamily="18" charset="0"/>
                                </a:rPr>
                                <m:t>2</m:t>
                              </m:r>
                            </m:sup>
                          </m:sSup>
                          <m:r>
                            <a:rPr lang="ro-RO" i="0">
                              <a:latin typeface="Cambria Math" panose="02040503050406030204" pitchFamily="18" charset="0"/>
                            </a:rPr>
                            <m:t>∙</m:t>
                          </m:r>
                          <m:r>
                            <a:rPr lang="ro-RO" i="1">
                              <a:latin typeface="Cambria Math" panose="02040503050406030204" pitchFamily="18" charset="0"/>
                            </a:rPr>
                            <m:t>𝐸𝐼</m:t>
                          </m:r>
                        </m:num>
                        <m:den>
                          <m:sSup>
                            <m:sSupPr>
                              <m:ctrlPr>
                                <a:rPr lang="ro-RO" i="1">
                                  <a:solidFill>
                                    <a:srgbClr val="836967"/>
                                  </a:solidFill>
                                  <a:latin typeface="Cambria Math"/>
                                </a:rPr>
                              </m:ctrlPr>
                            </m:sSupPr>
                            <m:e>
                              <m:d>
                                <m:dPr>
                                  <m:ctrlPr>
                                    <a:rPr lang="ro-RO" i="1">
                                      <a:latin typeface="Cambria Math"/>
                                    </a:rPr>
                                  </m:ctrlPr>
                                </m:dPr>
                                <m:e>
                                  <m:r>
                                    <a:rPr lang="ro-RO" i="0">
                                      <a:latin typeface="Cambria Math" panose="02040503050406030204" pitchFamily="18" charset="0"/>
                                    </a:rPr>
                                    <m:t>0,341215335∙</m:t>
                                  </m:r>
                                  <m:sSub>
                                    <m:sSubPr>
                                      <m:ctrlPr>
                                        <a:rPr lang="ro-RO" i="1">
                                          <a:solidFill>
                                            <a:srgbClr val="836967"/>
                                          </a:solidFill>
                                          <a:latin typeface="Cambria Math"/>
                                        </a:rPr>
                                      </m:ctrlPr>
                                    </m:sSubPr>
                                    <m:e>
                                      <m:r>
                                        <a:rPr lang="ro-RO" i="1">
                                          <a:latin typeface="Cambria Math" panose="02040503050406030204" pitchFamily="18" charset="0"/>
                                        </a:rPr>
                                        <m:t>𝑙</m:t>
                                      </m:r>
                                    </m:e>
                                    <m:sub>
                                      <m:r>
                                        <a:rPr lang="ro-RO" i="1">
                                          <a:latin typeface="Cambria Math" panose="02040503050406030204" pitchFamily="18" charset="0"/>
                                        </a:rPr>
                                        <m:t>𝑏</m:t>
                                      </m:r>
                                    </m:sub>
                                  </m:sSub>
                                </m:e>
                              </m:d>
                            </m:e>
                            <m:sup>
                              <m:r>
                                <a:rPr lang="ro-RO" i="0">
                                  <a:latin typeface="Cambria Math" panose="02040503050406030204" pitchFamily="18" charset="0"/>
                                </a:rPr>
                                <m:t>2</m:t>
                              </m:r>
                            </m:sup>
                          </m:sSup>
                        </m:den>
                      </m:f>
                    </m:oMath>
                  </m:oMathPara>
                </a14:m>
                <a:endParaRPr lang="ro-RO" dirty="0"/>
              </a:p>
            </p:txBody>
          </p:sp>
        </mc:Choice>
        <mc:Fallback xmlns="">
          <p:sp>
            <p:nvSpPr>
              <p:cNvPr id="14" name="CasetăText 13">
                <a:extLst>
                  <a:ext uri="{FF2B5EF4-FFF2-40B4-BE49-F238E27FC236}">
                    <a16:creationId xmlns:a16="http://schemas.microsoft.com/office/drawing/2014/main" id="{47EEF692-90C5-AD4C-42DE-AB7FBFFD1AF5}"/>
                  </a:ext>
                </a:extLst>
              </p:cNvPr>
              <p:cNvSpPr txBox="1">
                <a:spLocks noRot="1" noChangeAspect="1" noMove="1" noResize="1" noEditPoints="1" noAdjustHandles="1" noChangeArrowheads="1" noChangeShapeType="1" noTextEdit="1"/>
              </p:cNvSpPr>
              <p:nvPr/>
            </p:nvSpPr>
            <p:spPr>
              <a:xfrm>
                <a:off x="-73152" y="4801279"/>
                <a:ext cx="6766560" cy="694934"/>
              </a:xfrm>
              <a:prstGeom prst="rect">
                <a:avLst/>
              </a:prstGeom>
              <a:blipFill>
                <a:blip r:embed="rId7"/>
                <a:stretch>
                  <a:fillRect/>
                </a:stretch>
              </a:blipFill>
            </p:spPr>
            <p:txBody>
              <a:bodyPr/>
              <a:lstStyle/>
              <a:p>
                <a:r>
                  <a:rPr lang="ro-RO">
                    <a:noFill/>
                  </a:rPr>
                  <a:t> </a:t>
                </a:r>
              </a:p>
            </p:txBody>
          </p:sp>
        </mc:Fallback>
      </mc:AlternateContent>
      <p:sp>
        <p:nvSpPr>
          <p:cNvPr id="15" name="CasetăText 14">
            <a:extLst>
              <a:ext uri="{FF2B5EF4-FFF2-40B4-BE49-F238E27FC236}">
                <a16:creationId xmlns:a16="http://schemas.microsoft.com/office/drawing/2014/main" xmlns="" id="{DEF20A47-61F7-F8A2-4B47-A87F9D809990}"/>
              </a:ext>
            </a:extLst>
          </p:cNvPr>
          <p:cNvSpPr txBox="1"/>
          <p:nvPr/>
        </p:nvSpPr>
        <p:spPr>
          <a:xfrm>
            <a:off x="0" y="5497135"/>
            <a:ext cx="6472988" cy="646331"/>
          </a:xfrm>
          <a:prstGeom prst="rect">
            <a:avLst/>
          </a:prstGeom>
          <a:noFill/>
        </p:spPr>
        <p:txBody>
          <a:bodyPr wrap="square">
            <a:spAutoFit/>
          </a:bodyPr>
          <a:lstStyle/>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Forța critica de pierdere a stabilității  bara cu secțiune constanta este:</a:t>
            </a:r>
          </a:p>
        </p:txBody>
      </p:sp>
      <mc:AlternateContent xmlns:mc="http://schemas.openxmlformats.org/markup-compatibility/2006" xmlns:a14="http://schemas.microsoft.com/office/drawing/2010/main">
        <mc:Choice Requires="a14">
          <p:sp>
            <p:nvSpPr>
              <p:cNvPr id="17" name="CasetăText 16">
                <a:extLst>
                  <a:ext uri="{FF2B5EF4-FFF2-40B4-BE49-F238E27FC236}">
                    <a16:creationId xmlns:a16="http://schemas.microsoft.com/office/drawing/2014/main" xmlns="" id="{264B93AD-895F-7A35-0E53-AFD106787E96}"/>
                  </a:ext>
                </a:extLst>
              </p:cNvPr>
              <p:cNvSpPr txBox="1"/>
              <p:nvPr/>
            </p:nvSpPr>
            <p:spPr>
              <a:xfrm>
                <a:off x="-86868" y="6105983"/>
                <a:ext cx="6780276" cy="69493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𝑃</m:t>
                          </m:r>
                        </m:e>
                        <m:sub>
                          <m:r>
                            <a:rPr lang="ro-RO" i="1">
                              <a:latin typeface="Cambria Math" panose="02040503050406030204" pitchFamily="18" charset="0"/>
                            </a:rPr>
                            <m:t>𝑐𝑟</m:t>
                          </m:r>
                          <m:r>
                            <m:rPr>
                              <m:lit/>
                            </m:rPr>
                            <a:rPr lang="ro-RO" i="0">
                              <a:latin typeface="Cambria Math" panose="02040503050406030204" pitchFamily="18" charset="0"/>
                            </a:rPr>
                            <m:t>_</m:t>
                          </m:r>
                          <m:r>
                            <a:rPr lang="ro-RO" i="1">
                              <a:latin typeface="Cambria Math" panose="02040503050406030204" pitchFamily="18" charset="0"/>
                            </a:rPr>
                            <m:t>𝑠𝑒𝑐𝑡</m:t>
                          </m:r>
                          <m:r>
                            <m:rPr>
                              <m:lit/>
                            </m:rPr>
                            <a:rPr lang="ro-RO" i="0">
                              <a:latin typeface="Cambria Math" panose="02040503050406030204" pitchFamily="18" charset="0"/>
                            </a:rPr>
                            <m:t>_</m:t>
                          </m:r>
                          <m:r>
                            <a:rPr lang="ro-RO" i="1">
                              <a:latin typeface="Cambria Math" panose="02040503050406030204" pitchFamily="18" charset="0"/>
                            </a:rPr>
                            <m:t>𝑐𝑜𝑛𝑠𝑡𝑎𝑛𝑡𝑎</m:t>
                          </m:r>
                        </m:sub>
                      </m:sSub>
                      <m:r>
                        <a:rPr lang="ro-RO" i="0">
                          <a:latin typeface="Cambria Math" panose="02040503050406030204" pitchFamily="18" charset="0"/>
                        </a:rPr>
                        <m:t>=</m:t>
                      </m:r>
                      <m:f>
                        <m:fPr>
                          <m:ctrlPr>
                            <a:rPr lang="ro-RO" i="1">
                              <a:solidFill>
                                <a:srgbClr val="836967"/>
                              </a:solidFill>
                              <a:latin typeface="Cambria Math"/>
                            </a:rPr>
                          </m:ctrlPr>
                        </m:fPr>
                        <m:num>
                          <m:sSup>
                            <m:sSupPr>
                              <m:ctrlPr>
                                <a:rPr lang="ro-RO" i="1">
                                  <a:solidFill>
                                    <a:srgbClr val="836967"/>
                                  </a:solidFill>
                                  <a:latin typeface="Cambria Math"/>
                                </a:rPr>
                              </m:ctrlPr>
                            </m:sSupPr>
                            <m:e>
                              <m:r>
                                <a:rPr lang="ro-RO" i="1">
                                  <a:latin typeface="Cambria Math" panose="02040503050406030204" pitchFamily="18" charset="0"/>
                                </a:rPr>
                                <m:t>𝜋</m:t>
                              </m:r>
                            </m:e>
                            <m:sup>
                              <m:r>
                                <a:rPr lang="ro-RO" i="0">
                                  <a:latin typeface="Cambria Math" panose="02040503050406030204" pitchFamily="18" charset="0"/>
                                </a:rPr>
                                <m:t>2</m:t>
                              </m:r>
                            </m:sup>
                          </m:sSup>
                          <m:r>
                            <a:rPr lang="ro-RO" i="0">
                              <a:latin typeface="Cambria Math" panose="02040503050406030204" pitchFamily="18" charset="0"/>
                            </a:rPr>
                            <m:t>∙</m:t>
                          </m:r>
                          <m:r>
                            <a:rPr lang="ro-RO" i="1">
                              <a:latin typeface="Cambria Math" panose="02040503050406030204" pitchFamily="18" charset="0"/>
                            </a:rPr>
                            <m:t>𝐸𝐼</m:t>
                          </m:r>
                        </m:num>
                        <m:den>
                          <m:sSup>
                            <m:sSupPr>
                              <m:ctrlPr>
                                <a:rPr lang="ro-RO" i="1">
                                  <a:solidFill>
                                    <a:srgbClr val="836967"/>
                                  </a:solidFill>
                                  <a:latin typeface="Cambria Math"/>
                                </a:rPr>
                              </m:ctrlPr>
                            </m:sSupPr>
                            <m:e>
                              <m:d>
                                <m:dPr>
                                  <m:ctrlPr>
                                    <a:rPr lang="ro-RO" i="1">
                                      <a:latin typeface="Cambria Math"/>
                                    </a:rPr>
                                  </m:ctrlPr>
                                </m:dPr>
                                <m:e>
                                  <m:sSub>
                                    <m:sSubPr>
                                      <m:ctrlPr>
                                        <a:rPr lang="ro-RO" i="1">
                                          <a:solidFill>
                                            <a:srgbClr val="836967"/>
                                          </a:solidFill>
                                          <a:latin typeface="Cambria Math"/>
                                        </a:rPr>
                                      </m:ctrlPr>
                                    </m:sSubPr>
                                    <m:e>
                                      <m:r>
                                        <a:rPr lang="ro-RO" i="0">
                                          <a:latin typeface="Cambria Math" panose="02040503050406030204" pitchFamily="18" charset="0"/>
                                        </a:rPr>
                                        <m:t>0,5</m:t>
                                      </m:r>
                                      <m:r>
                                        <a:rPr lang="ro-RO" i="1">
                                          <a:latin typeface="Cambria Math" panose="02040503050406030204" pitchFamily="18" charset="0"/>
                                        </a:rPr>
                                        <m:t>𝑙</m:t>
                                      </m:r>
                                    </m:e>
                                    <m:sub>
                                      <m:r>
                                        <a:rPr lang="ro-RO" i="1">
                                          <a:latin typeface="Cambria Math" panose="02040503050406030204" pitchFamily="18" charset="0"/>
                                        </a:rPr>
                                        <m:t>𝑏</m:t>
                                      </m:r>
                                    </m:sub>
                                  </m:sSub>
                                </m:e>
                              </m:d>
                            </m:e>
                            <m:sup>
                              <m:r>
                                <a:rPr lang="ro-RO" i="0">
                                  <a:latin typeface="Cambria Math" panose="02040503050406030204" pitchFamily="18" charset="0"/>
                                </a:rPr>
                                <m:t>2</m:t>
                              </m:r>
                            </m:sup>
                          </m:sSup>
                        </m:den>
                      </m:f>
                      <m:r>
                        <a:rPr lang="ro-RO" i="0">
                          <a:latin typeface="Cambria Math" panose="02040503050406030204" pitchFamily="18" charset="0"/>
                        </a:rPr>
                        <m:t>; </m:t>
                      </m:r>
                    </m:oMath>
                  </m:oMathPara>
                </a14:m>
                <a:endParaRPr lang="ro-RO" dirty="0"/>
              </a:p>
            </p:txBody>
          </p:sp>
        </mc:Choice>
        <mc:Fallback xmlns="">
          <p:sp>
            <p:nvSpPr>
              <p:cNvPr id="17" name="CasetăText 16">
                <a:extLst>
                  <a:ext uri="{FF2B5EF4-FFF2-40B4-BE49-F238E27FC236}">
                    <a16:creationId xmlns:a16="http://schemas.microsoft.com/office/drawing/2014/main" id="{264B93AD-895F-7A35-0E53-AFD106787E96}"/>
                  </a:ext>
                </a:extLst>
              </p:cNvPr>
              <p:cNvSpPr txBox="1">
                <a:spLocks noRot="1" noChangeAspect="1" noMove="1" noResize="1" noEditPoints="1" noAdjustHandles="1" noChangeArrowheads="1" noChangeShapeType="1" noTextEdit="1"/>
              </p:cNvSpPr>
              <p:nvPr/>
            </p:nvSpPr>
            <p:spPr>
              <a:xfrm>
                <a:off x="-86868" y="6105983"/>
                <a:ext cx="6780276" cy="694934"/>
              </a:xfrm>
              <a:prstGeom prst="rect">
                <a:avLst/>
              </a:prstGeom>
              <a:blipFill>
                <a:blip r:embed="rId8"/>
                <a:stretch>
                  <a:fillRect/>
                </a:stretch>
              </a:blipFill>
            </p:spPr>
            <p:txBody>
              <a:bodyPr/>
              <a:lstStyle/>
              <a:p>
                <a:r>
                  <a:rPr lang="ro-RO">
                    <a:noFill/>
                  </a:rPr>
                  <a:t> </a:t>
                </a:r>
              </a:p>
            </p:txBody>
          </p:sp>
        </mc:Fallback>
      </mc:AlternateContent>
      <p:graphicFrame>
        <p:nvGraphicFramePr>
          <p:cNvPr id="18" name="Diagramă 17">
            <a:extLst>
              <a:ext uri="{FF2B5EF4-FFF2-40B4-BE49-F238E27FC236}">
                <a16:creationId xmlns:a16="http://schemas.microsoft.com/office/drawing/2014/main" xmlns="" id="{17F4F19D-E1F4-4326-912D-42AE4514DCBE}"/>
              </a:ext>
            </a:extLst>
          </p:cNvPr>
          <p:cNvGraphicFramePr/>
          <p:nvPr>
            <p:extLst>
              <p:ext uri="{D42A27DB-BD31-4B8C-83A1-F6EECF244321}">
                <p14:modId xmlns:p14="http://schemas.microsoft.com/office/powerpoint/2010/main" val="3333620225"/>
              </p:ext>
            </p:extLst>
          </p:nvPr>
        </p:nvGraphicFramePr>
        <p:xfrm>
          <a:off x="6193090" y="3682632"/>
          <a:ext cx="5768657" cy="2932227"/>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13203821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CasetăText 1">
            <a:extLst>
              <a:ext uri="{FF2B5EF4-FFF2-40B4-BE49-F238E27FC236}">
                <a16:creationId xmlns:a16="http://schemas.microsoft.com/office/drawing/2014/main" xmlns="" id="{38155351-9579-5193-34AC-B2C180770F76}"/>
              </a:ext>
            </a:extLst>
          </p:cNvPr>
          <p:cNvSpPr txBox="1"/>
          <p:nvPr/>
        </p:nvSpPr>
        <p:spPr>
          <a:xfrm>
            <a:off x="316992" y="1010969"/>
            <a:ext cx="11430000" cy="4480714"/>
          </a:xfrm>
          <a:prstGeom prst="rect">
            <a:avLst/>
          </a:prstGeom>
          <a:noFill/>
        </p:spPr>
        <p:txBody>
          <a:bodyPr wrap="square">
            <a:spAutoFit/>
          </a:bodyPr>
          <a:lstStyle/>
          <a:p>
            <a:pPr algn="just">
              <a:lnSpc>
                <a:spcPts val="1200"/>
              </a:lnSpc>
              <a:spcBef>
                <a:spcPts val="800"/>
              </a:spcBef>
              <a:spcAft>
                <a:spcPts val="800"/>
              </a:spcAft>
            </a:pPr>
            <a:r>
              <a:rPr lang="ro-RO"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rPr>
              <a:t>Rezultatele și concluzii:</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Din analiza comparativă a rezultatelor obținute pentru modelele teoretice și pentru modelele numerice, se observă erori relative sub 0,2%.Rezultă că programul Matlab are o convergență bună. Evident că precizia programului crește dacă numărul de elemente finite crește. Pe baza studiilor de convergență pe o bara cu secțiune constanta, se constata ca de la 4-patru elemente finite în sus, eroare relativă este sub 0,3%.</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Programul în cod Matlab se poate aplica pentru orice condiții la limită  și pentru orice sistem de forțe axiale aplicate în nodurile discretizări barei. </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Pentru optimizarea secțiunilor transversale în lungul barei se poate utiliza modelarea în mai multe trepte. Astfel se pot obține variații de orice formă ale secțiunii transversale în lungul axei barei. Aplicații ale creșterii forței critice la bare comprimate se găsesc în lucrările publicate de autor.</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Programul Matlab poate fi folosit și pentru optimizarea barelor cu variație continuă a secțiunii transversale , prin aproximarea funcției de variație a secțiunii transversale cu o variație în trepte. Dacă numărul treptelor crește aproximarea se aproprie de variația continuă. </a:t>
            </a:r>
          </a:p>
        </p:txBody>
      </p:sp>
    </p:spTree>
    <p:extLst>
      <p:ext uri="{BB962C8B-B14F-4D97-AF65-F5344CB8AC3E}">
        <p14:creationId xmlns:p14="http://schemas.microsoft.com/office/powerpoint/2010/main" val="27947671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CasetăText 2">
            <a:extLst>
              <a:ext uri="{FF2B5EF4-FFF2-40B4-BE49-F238E27FC236}">
                <a16:creationId xmlns:a16="http://schemas.microsoft.com/office/drawing/2014/main" xmlns="" id="{F5F6266B-DB10-7B7D-9DF9-5831B8C97F07}"/>
              </a:ext>
            </a:extLst>
          </p:cNvPr>
          <p:cNvSpPr txBox="1"/>
          <p:nvPr/>
        </p:nvSpPr>
        <p:spPr>
          <a:xfrm>
            <a:off x="402336" y="451262"/>
            <a:ext cx="11018520" cy="5955476"/>
          </a:xfrm>
          <a:prstGeom prst="rect">
            <a:avLst/>
          </a:prstGeom>
          <a:noFill/>
        </p:spPr>
        <p:txBody>
          <a:bodyPr wrap="square">
            <a:spAutoFit/>
          </a:bodyPr>
          <a:lstStyle/>
          <a:p>
            <a:pPr indent="180340" algn="just">
              <a:spcBef>
                <a:spcPts val="900"/>
              </a:spcBef>
              <a:spcAft>
                <a:spcPts val="900"/>
              </a:spcAft>
            </a:pPr>
            <a:r>
              <a:rPr lang="ro-RO" sz="1800" b="1"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Principalele contribuții ale autorului  în cadrul acestui capitol sunt:</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Dezvoltarea unui algoritm de calcul în programul Matlab pentru optimizarea formei barelor cu secțiune constantă prin modificarea secțiunilor transversale în lungul barei astfel încât forța capabilă a barei să fie egală cu forța critică de pierdere a stabilității.</a:t>
            </a:r>
            <a:endPar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Realizarea modelelor analitice pentru barele drepte cu secțiune constantă și variabilă în trepte pentru determinarea forței critice de pierdere a stabilității pentru  diferite condiții cinematice la capete, care acoperă toate posibilitățile importante întâlnite în practică.</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 fost studiată și evidențiată creșterea forței critice de pierdere a stabilității în cazul barei cu secțiune variabilă în trepte în raport cu bara de secțiune constantă, pentru următoarele tipuri de condiții cinematice aplicate la capetele barei: articulat-rezemat (modele C1-C2), liber-încastrată (modele C3-C4), încastrată glisant-încastrată (modele C5-C6) și dublu încastrată (modele C7-C8). </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Realizarea unui algoritm de calcul general implementat în cod Matlab pentru calculul la stabilitate al structurilor de bare drepte. Programul de calcul a fost testat prin simulări numerice și validat în cazul barelor simple care au soluții analitice.</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Rezultatele obținute se pot aplica cu succes atât în cazul structurilor existente la care datorită modificării încărcărilor, trebuie mărită sarcina de pierdere a stabilității pentru anumite bare, cât și la structurile din bare foarte zvelte.</a:t>
            </a:r>
          </a:p>
        </p:txBody>
      </p:sp>
    </p:spTree>
    <p:extLst>
      <p:ext uri="{BB962C8B-B14F-4D97-AF65-F5344CB8AC3E}">
        <p14:creationId xmlns:p14="http://schemas.microsoft.com/office/powerpoint/2010/main" val="19996945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4" name="CasetăText 3">
            <a:extLst>
              <a:ext uri="{FF2B5EF4-FFF2-40B4-BE49-F238E27FC236}">
                <a16:creationId xmlns:a16="http://schemas.microsoft.com/office/drawing/2014/main" xmlns="" id="{9E9F072F-6487-4F0F-5163-B3C0B2BB7D67}"/>
              </a:ext>
            </a:extLst>
          </p:cNvPr>
          <p:cNvSpPr txBox="1"/>
          <p:nvPr/>
        </p:nvSpPr>
        <p:spPr>
          <a:xfrm>
            <a:off x="420624" y="936028"/>
            <a:ext cx="11265408" cy="923330"/>
          </a:xfrm>
          <a:prstGeom prst="rect">
            <a:avLst/>
          </a:prstGeom>
          <a:noFill/>
        </p:spPr>
        <p:txBody>
          <a:bodyPr wrap="square">
            <a:spAutoFit/>
          </a:bodyPr>
          <a:lstStyle/>
          <a:p>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C5. </a:t>
            </a:r>
            <a:r>
              <a:rPr lang="ro-RO"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Realizări științifice, didactice și profesionale. Plan de evoluție și dezvoltare a carierei.</a:t>
            </a:r>
          </a:p>
          <a:p>
            <a:endParaRPr lang="ro-RO"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ro-RO" dirty="0"/>
          </a:p>
        </p:txBody>
      </p:sp>
      <p:sp>
        <p:nvSpPr>
          <p:cNvPr id="5" name="CasetăText 4">
            <a:extLst>
              <a:ext uri="{FF2B5EF4-FFF2-40B4-BE49-F238E27FC236}">
                <a16:creationId xmlns:a16="http://schemas.microsoft.com/office/drawing/2014/main" xmlns="" id="{1F9D0477-4F12-E1CB-0550-1236B0DA2BCC}"/>
              </a:ext>
            </a:extLst>
          </p:cNvPr>
          <p:cNvSpPr txBox="1"/>
          <p:nvPr/>
        </p:nvSpPr>
        <p:spPr>
          <a:xfrm>
            <a:off x="420624" y="1776489"/>
            <a:ext cx="11585448" cy="3906839"/>
          </a:xfrm>
          <a:prstGeom prst="rect">
            <a:avLst/>
          </a:prstGeom>
          <a:noFill/>
        </p:spPr>
        <p:txBody>
          <a:bodyPr wrap="square">
            <a:spAutoFit/>
          </a:bodyPr>
          <a:lstStyle/>
          <a:p>
            <a:pPr algn="just">
              <a:lnSpc>
                <a:spcPts val="1200"/>
              </a:lnSpc>
              <a:spcBef>
                <a:spcPts val="800"/>
              </a:spcBef>
              <a:spcAft>
                <a:spcPts val="800"/>
              </a:spcAft>
            </a:pPr>
            <a:r>
              <a:rPr lang="ro-RO"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rPr>
              <a:t>Studii </a:t>
            </a:r>
          </a:p>
          <a:p>
            <a:pPr marL="810260" indent="-810260" algn="just">
              <a:lnSpc>
                <a:spcPct val="115000"/>
              </a:lnSpc>
              <a:spcAft>
                <a:spcPts val="700"/>
              </a:spcAft>
            </a:pPr>
            <a:r>
              <a:rPr lang="ro-RO" sz="1800" b="1" dirty="0">
                <a:effectLst/>
                <a:latin typeface="Arial" panose="020B0604020202020204" pitchFamily="34" charset="0"/>
                <a:ea typeface="Calibri" panose="020F0502020204030204" pitchFamily="34" charset="0"/>
                <a:cs typeface="Arial" panose="020B0604020202020204" pitchFamily="34" charset="0"/>
              </a:rPr>
              <a:t>Studii universitare</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810260" indent="-810260" algn="just">
              <a:lnSpc>
                <a:spcPct val="115000"/>
              </a:lnSpc>
              <a:spcAft>
                <a:spcPts val="700"/>
              </a:spcAft>
            </a:pPr>
            <a:r>
              <a:rPr lang="ro-RO" sz="1800" b="1" dirty="0">
                <a:effectLst/>
                <a:latin typeface="Arial" panose="020B0604020202020204" pitchFamily="34" charset="0"/>
                <a:ea typeface="Calibri" panose="020F0502020204030204" pitchFamily="34" charset="0"/>
                <a:cs typeface="Arial" panose="020B0604020202020204" pitchFamily="34" charset="0"/>
              </a:rPr>
              <a:t>1989-1993 </a:t>
            </a:r>
            <a:r>
              <a:rPr lang="ro-RO" sz="1800" dirty="0">
                <a:effectLst/>
                <a:latin typeface="Arial" panose="020B0604020202020204" pitchFamily="34" charset="0"/>
                <a:ea typeface="Calibri" panose="020F0502020204030204" pitchFamily="34" charset="0"/>
                <a:cs typeface="Arial" panose="020B0604020202020204" pitchFamily="34" charset="0"/>
              </a:rPr>
              <a:t>Facultatea Ingineria și Managementul Sistemelor Tehnologice-București cu </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810260" indent="-810260" algn="just">
              <a:lnSpc>
                <a:spcPct val="115000"/>
              </a:lnSpc>
              <a:spcAft>
                <a:spcPts val="700"/>
              </a:spcAft>
            </a:pPr>
            <a:r>
              <a:rPr lang="ro-RO" sz="1800" dirty="0">
                <a:effectLst/>
                <a:latin typeface="Arial" panose="020B0604020202020204" pitchFamily="34" charset="0"/>
                <a:ea typeface="Calibri" panose="020F0502020204030204" pitchFamily="34" charset="0"/>
                <a:cs typeface="Arial" panose="020B0604020202020204" pitchFamily="34" charset="0"/>
              </a:rPr>
              <a:t>licență în domeniul </a:t>
            </a:r>
            <a:r>
              <a:rPr lang="ro-RO" sz="1800" b="1" dirty="0">
                <a:effectLst/>
                <a:latin typeface="Arial" panose="020B0604020202020204" pitchFamily="34" charset="0"/>
                <a:ea typeface="Calibri" panose="020F0502020204030204" pitchFamily="34" charset="0"/>
                <a:cs typeface="Arial" panose="020B0604020202020204" pitchFamily="34" charset="0"/>
              </a:rPr>
              <a:t>Inginerie mecanică</a:t>
            </a:r>
            <a:r>
              <a:rPr lang="ro-RO" sz="1800" dirty="0">
                <a:effectLst/>
                <a:latin typeface="Arial" panose="020B0604020202020204" pitchFamily="34" charset="0"/>
                <a:ea typeface="Calibri" panose="020F0502020204030204" pitchFamily="34" charset="0"/>
                <a:cs typeface="Arial" panose="020B0604020202020204" pitchFamily="34" charset="0"/>
              </a:rPr>
              <a:t>;</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810260" indent="-810260" algn="just">
              <a:lnSpc>
                <a:spcPct val="115000"/>
              </a:lnSpc>
              <a:spcAft>
                <a:spcPts val="700"/>
              </a:spcAft>
            </a:pPr>
            <a:r>
              <a:rPr lang="ro-RO" sz="1800" b="1" dirty="0">
                <a:effectLst/>
                <a:latin typeface="Arial" panose="020B0604020202020204" pitchFamily="34" charset="0"/>
                <a:ea typeface="Calibri" panose="020F0502020204030204" pitchFamily="34" charset="0"/>
                <a:cs typeface="Arial" panose="020B0604020202020204" pitchFamily="34" charset="0"/>
              </a:rPr>
              <a:t>2004-2007</a:t>
            </a:r>
            <a:r>
              <a:rPr lang="ro-RO" sz="1800" dirty="0">
                <a:effectLst/>
                <a:latin typeface="Arial" panose="020B0604020202020204" pitchFamily="34" charset="0"/>
                <a:ea typeface="Calibri" panose="020F0502020204030204" pitchFamily="34" charset="0"/>
                <a:cs typeface="Arial" panose="020B0604020202020204" pitchFamily="34" charset="0"/>
              </a:rPr>
              <a:t> Facultatea de Construcții civile industriale și agricole-Brașov Universitatea</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810260" indent="-810260" algn="just">
              <a:lnSpc>
                <a:spcPct val="115000"/>
              </a:lnSpc>
              <a:spcAft>
                <a:spcPts val="700"/>
              </a:spcAft>
            </a:pPr>
            <a:r>
              <a:rPr lang="ro-RO" sz="1800" dirty="0">
                <a:effectLst/>
                <a:latin typeface="Arial" panose="020B0604020202020204" pitchFamily="34" charset="0"/>
                <a:ea typeface="Calibri" panose="020F0502020204030204" pitchFamily="34" charset="0"/>
                <a:cs typeface="Arial" panose="020B0604020202020204" pitchFamily="34" charset="0"/>
              </a:rPr>
              <a:t>Transilvania Brașov cu licență în domeniul </a:t>
            </a:r>
            <a:r>
              <a:rPr lang="ro-RO" sz="1800" b="1" dirty="0">
                <a:effectLst/>
                <a:latin typeface="Arial" panose="020B0604020202020204" pitchFamily="34" charset="0"/>
                <a:ea typeface="Calibri" panose="020F0502020204030204" pitchFamily="34" charset="0"/>
                <a:cs typeface="Arial" panose="020B0604020202020204" pitchFamily="34" charset="0"/>
              </a:rPr>
              <a:t>Inginerie civilă</a:t>
            </a:r>
            <a:r>
              <a:rPr lang="ro-RO" sz="1800" dirty="0">
                <a:effectLst/>
                <a:latin typeface="Arial" panose="020B0604020202020204" pitchFamily="34" charset="0"/>
                <a:ea typeface="Calibri" panose="020F0502020204030204" pitchFamily="34" charset="0"/>
                <a:cs typeface="Arial" panose="020B0604020202020204" pitchFamily="34" charset="0"/>
              </a:rPr>
              <a:t>;</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810260" indent="-810260" algn="just">
              <a:lnSpc>
                <a:spcPct val="115000"/>
              </a:lnSpc>
              <a:spcAft>
                <a:spcPts val="700"/>
              </a:spcAft>
            </a:pPr>
            <a:r>
              <a:rPr lang="ro-RO" sz="1800" b="1" dirty="0">
                <a:effectLst/>
                <a:latin typeface="Arial" panose="020B0604020202020204" pitchFamily="34" charset="0"/>
                <a:ea typeface="Calibri" panose="020F0502020204030204" pitchFamily="34" charset="0"/>
                <a:cs typeface="Arial" panose="020B0604020202020204" pitchFamily="34" charset="0"/>
              </a:rPr>
              <a:t>Studii doctorale</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810260" indent="-810260" algn="just">
              <a:lnSpc>
                <a:spcPct val="115000"/>
              </a:lnSpc>
              <a:spcAft>
                <a:spcPts val="700"/>
              </a:spcAft>
            </a:pPr>
            <a:r>
              <a:rPr lang="ro-RO" sz="1800" b="1" dirty="0">
                <a:effectLst/>
                <a:latin typeface="Arial" panose="020B0604020202020204" pitchFamily="34" charset="0"/>
                <a:ea typeface="Calibri" panose="020F0502020204030204" pitchFamily="34" charset="0"/>
                <a:cs typeface="Arial" panose="020B0604020202020204" pitchFamily="34" charset="0"/>
              </a:rPr>
              <a:t>2000-2004</a:t>
            </a:r>
            <a:r>
              <a:rPr lang="ro-RO" sz="1800" dirty="0">
                <a:effectLst/>
                <a:latin typeface="Arial" panose="020B0604020202020204" pitchFamily="34" charset="0"/>
                <a:ea typeface="Calibri" panose="020F0502020204030204" pitchFamily="34" charset="0"/>
                <a:cs typeface="Arial" panose="020B0604020202020204" pitchFamily="34" charset="0"/>
              </a:rPr>
              <a:t>,Universitatea Transilvania Brașov, Facultatea de Inginerie mecanică, </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810260" indent="-810260" algn="just">
              <a:lnSpc>
                <a:spcPct val="115000"/>
              </a:lnSpc>
              <a:spcAft>
                <a:spcPts val="700"/>
              </a:spcAft>
            </a:pPr>
            <a:r>
              <a:rPr lang="ro-RO" sz="1800" b="1" dirty="0">
                <a:effectLst/>
                <a:latin typeface="Arial" panose="020B0604020202020204" pitchFamily="34" charset="0"/>
                <a:ea typeface="Calibri" panose="020F0502020204030204" pitchFamily="34" charset="0"/>
                <a:cs typeface="Arial" panose="020B0604020202020204" pitchFamily="34" charset="0"/>
              </a:rPr>
              <a:t>titlul de doctor în domeniul fundamental Științe Inginerești, domeniul Inginerie</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810260" indent="-810260" algn="just">
              <a:lnSpc>
                <a:spcPct val="115000"/>
              </a:lnSpc>
              <a:spcAft>
                <a:spcPts val="700"/>
              </a:spcAft>
            </a:pPr>
            <a:r>
              <a:rPr lang="ro-RO" sz="1800" b="1" dirty="0">
                <a:effectLst/>
                <a:latin typeface="Arial" panose="020B0604020202020204" pitchFamily="34" charset="0"/>
                <a:ea typeface="Calibri" panose="020F0502020204030204" pitchFamily="34" charset="0"/>
                <a:cs typeface="Arial" panose="020B0604020202020204" pitchFamily="34" charset="0"/>
              </a:rPr>
              <a:t>Mecanică.</a:t>
            </a:r>
            <a:endParaRPr lang="ro-RO" sz="1800" dirty="0">
              <a:effectLst/>
              <a:latin typeface="Arial" panose="020B060402020202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191118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CasetăText 2">
            <a:extLst>
              <a:ext uri="{FF2B5EF4-FFF2-40B4-BE49-F238E27FC236}">
                <a16:creationId xmlns:a16="http://schemas.microsoft.com/office/drawing/2014/main" xmlns="" id="{C7297125-3E71-CE0D-E8E3-F30F10CCE7AB}"/>
              </a:ext>
            </a:extLst>
          </p:cNvPr>
          <p:cNvSpPr txBox="1"/>
          <p:nvPr/>
        </p:nvSpPr>
        <p:spPr>
          <a:xfrm>
            <a:off x="344424" y="587875"/>
            <a:ext cx="11503152" cy="6724533"/>
          </a:xfrm>
          <a:prstGeom prst="rect">
            <a:avLst/>
          </a:prstGeom>
          <a:noFill/>
        </p:spPr>
        <p:txBody>
          <a:bodyPr wrap="square">
            <a:spAutoFit/>
          </a:bodyPr>
          <a:lstStyle/>
          <a:p>
            <a:pPr algn="just">
              <a:lnSpc>
                <a:spcPts val="1200"/>
              </a:lnSpc>
              <a:spcBef>
                <a:spcPts val="800"/>
              </a:spcBef>
              <a:spcAft>
                <a:spcPts val="800"/>
              </a:spcAft>
            </a:pPr>
            <a:endParaRPr lang="ro-RO"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endParaRPr>
          </a:p>
          <a:p>
            <a:pPr algn="just">
              <a:lnSpc>
                <a:spcPts val="1200"/>
              </a:lnSpc>
              <a:spcBef>
                <a:spcPts val="800"/>
              </a:spcBef>
              <a:spcAft>
                <a:spcPts val="800"/>
              </a:spcAft>
            </a:pPr>
            <a:r>
              <a:rPr lang="ro-RO"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rPr>
              <a:t>Experiența profesională și didactică</a:t>
            </a:r>
          </a:p>
          <a:p>
            <a:pPr algn="just">
              <a:lnSpc>
                <a:spcPct val="115000"/>
              </a:lnSpc>
              <a:spcAft>
                <a:spcPts val="700"/>
              </a:spcAft>
            </a:pPr>
            <a:r>
              <a:rPr lang="ro-RO" sz="1800" dirty="0">
                <a:effectLst/>
                <a:latin typeface="Arial" panose="020B0604020202020204" pitchFamily="34" charset="0"/>
                <a:ea typeface="Calibri" panose="020F0502020204030204" pitchFamily="34" charset="0"/>
                <a:cs typeface="Arial" panose="020B0604020202020204" pitchFamily="34" charset="0"/>
              </a:rPr>
              <a:t>•1994-2000, </a:t>
            </a:r>
            <a:r>
              <a:rPr lang="ro-RO" dirty="0">
                <a:latin typeface="Arial" panose="020B0604020202020204" pitchFamily="34" charset="0"/>
                <a:ea typeface="Calibri" panose="020F0502020204030204" pitchFamily="34" charset="0"/>
                <a:cs typeface="Arial" panose="020B0604020202020204" pitchFamily="34" charset="0"/>
              </a:rPr>
              <a:t>inginer la atelierul de proiectare-cercetare de</a:t>
            </a:r>
            <a:r>
              <a:rPr lang="ro-RO" sz="1800" dirty="0">
                <a:effectLst/>
                <a:latin typeface="Arial" panose="020B0604020202020204" pitchFamily="34" charset="0"/>
                <a:ea typeface="Calibri" panose="020F0502020204030204" pitchFamily="34" charset="0"/>
                <a:cs typeface="Arial" panose="020B0604020202020204" pitchFamily="34" charset="0"/>
              </a:rPr>
              <a:t> la Fabrica Sterom Campina. </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algn="just">
              <a:lnSpc>
                <a:spcPct val="115000"/>
              </a:lnSpc>
              <a:spcAft>
                <a:spcPts val="700"/>
              </a:spcAft>
            </a:pPr>
            <a:r>
              <a:rPr lang="ro-RO" sz="1800" dirty="0">
                <a:effectLst/>
                <a:latin typeface="Arial" panose="020B0604020202020204" pitchFamily="34" charset="0"/>
                <a:ea typeface="Calibri" panose="020F0502020204030204" pitchFamily="34" charset="0"/>
                <a:cs typeface="Arial" panose="020B0604020202020204" pitchFamily="34" charset="0"/>
              </a:rPr>
              <a:t>• începând cu anul 2000 am </a:t>
            </a:r>
            <a:r>
              <a:rPr lang="ro-RO" dirty="0">
                <a:latin typeface="Arial" panose="020B0604020202020204" pitchFamily="34" charset="0"/>
                <a:ea typeface="Calibri" panose="020F0502020204030204" pitchFamily="34" charset="0"/>
                <a:cs typeface="Arial" panose="020B0604020202020204" pitchFamily="34" charset="0"/>
              </a:rPr>
              <a:t>ocupat prin</a:t>
            </a:r>
            <a:r>
              <a:rPr lang="ro-RO" sz="1800" dirty="0">
                <a:effectLst/>
                <a:latin typeface="Arial" panose="020B0604020202020204" pitchFamily="34" charset="0"/>
                <a:ea typeface="Calibri" panose="020F0502020204030204" pitchFamily="34" charset="0"/>
                <a:cs typeface="Arial" panose="020B0604020202020204" pitchFamily="34" charset="0"/>
              </a:rPr>
              <a:t> concurs postul de </a:t>
            </a:r>
            <a:r>
              <a:rPr lang="ro-RO" sz="1800" b="1" dirty="0">
                <a:effectLst/>
                <a:latin typeface="Arial" panose="020B0604020202020204" pitchFamily="34" charset="0"/>
                <a:ea typeface="Calibri" panose="020F0502020204030204" pitchFamily="34" charset="0"/>
                <a:cs typeface="Arial" panose="020B0604020202020204" pitchFamily="34" charset="0"/>
              </a:rPr>
              <a:t>asistent universitar în cadrul Catedrei de Rezistența Materialelor și Vibrații, Facultatea de Inginerie Mecanică, Universitatea Transilvania din Brașov</a:t>
            </a:r>
            <a:r>
              <a:rPr lang="ro-RO" sz="1800" dirty="0">
                <a:effectLst/>
                <a:latin typeface="Arial" panose="020B0604020202020204" pitchFamily="34" charset="0"/>
                <a:ea typeface="Calibri" panose="020F0502020204030204" pitchFamily="34" charset="0"/>
                <a:cs typeface="Arial" panose="020B0604020202020204" pitchFamily="34" charset="0"/>
              </a:rPr>
              <a:t>. Disciplinele din postul de concurs au fost: </a:t>
            </a:r>
            <a:r>
              <a:rPr lang="ro-RO" sz="1800" b="1" dirty="0">
                <a:effectLst/>
                <a:latin typeface="Arial" panose="020B0604020202020204" pitchFamily="34" charset="0"/>
                <a:ea typeface="Calibri" panose="020F0502020204030204" pitchFamily="34" charset="0"/>
                <a:cs typeface="Arial" panose="020B0604020202020204" pitchFamily="34" charset="0"/>
              </a:rPr>
              <a:t>Rezistența materialelor, Metoda elementelor finite, Teoria elasticității și plasticității și Metode numerice în mecanica solidului deformabil</a:t>
            </a:r>
            <a:r>
              <a:rPr lang="ro-RO" sz="1800" dirty="0">
                <a:effectLst/>
                <a:latin typeface="Arial" panose="020B0604020202020204" pitchFamily="34" charset="0"/>
                <a:ea typeface="Calibri" panose="020F0502020204030204" pitchFamily="34" charset="0"/>
                <a:cs typeface="Arial" panose="020B0604020202020204" pitchFamily="34" charset="0"/>
              </a:rPr>
              <a:t>. </a:t>
            </a:r>
          </a:p>
          <a:p>
            <a:pPr algn="just">
              <a:lnSpc>
                <a:spcPct val="115000"/>
              </a:lnSpc>
              <a:spcAft>
                <a:spcPts val="700"/>
              </a:spcAft>
            </a:pPr>
            <a:r>
              <a:rPr lang="ro-RO" sz="1800" dirty="0">
                <a:effectLst/>
                <a:latin typeface="Arial" panose="020B0604020202020204" pitchFamily="34" charset="0"/>
                <a:ea typeface="Calibri" panose="020F0502020204030204" pitchFamily="34" charset="0"/>
                <a:cs typeface="Arial" panose="020B0604020202020204" pitchFamily="34" charset="0"/>
              </a:rPr>
              <a:t>•2001Bursă de documentare informare - Aachen Germania la </a:t>
            </a:r>
            <a:r>
              <a:rPr lang="ro-RO" sz="1800" b="1" dirty="0">
                <a:effectLst/>
                <a:latin typeface="Arial" panose="020B0604020202020204" pitchFamily="34" charset="0"/>
                <a:ea typeface="Calibri" panose="020F0502020204030204" pitchFamily="34" charset="0"/>
                <a:cs typeface="Arial" panose="020B0604020202020204" pitchFamily="34" charset="0"/>
              </a:rPr>
              <a:t>Institut für Bergwerks und Hüttenmaschinenkunde-Reheinisch-WestfälischeTechnische-Hochschule</a:t>
            </a:r>
            <a:r>
              <a:rPr lang="ro-RO" sz="1800" dirty="0">
                <a:effectLst/>
                <a:latin typeface="Arial" panose="020B0604020202020204" pitchFamily="34" charset="0"/>
                <a:ea typeface="Calibri" panose="020F0502020204030204" pitchFamily="34" charset="0"/>
                <a:cs typeface="Arial" panose="020B0604020202020204" pitchFamily="34" charset="0"/>
              </a:rPr>
              <a:t>;</a:t>
            </a:r>
          </a:p>
          <a:p>
            <a:pPr algn="just">
              <a:lnSpc>
                <a:spcPct val="115000"/>
              </a:lnSpc>
              <a:spcAft>
                <a:spcPts val="700"/>
              </a:spcAft>
            </a:pPr>
            <a:r>
              <a:rPr lang="ro-RO" sz="1800" dirty="0">
                <a:effectLst/>
                <a:latin typeface="Arial" panose="020B0604020202020204" pitchFamily="34" charset="0"/>
                <a:ea typeface="Calibri" panose="020F0502020204030204" pitchFamily="34" charset="0"/>
                <a:cs typeface="Arial" panose="020B0604020202020204" pitchFamily="34" charset="0"/>
              </a:rPr>
              <a:t>•2002 Bursă de documentare informare - Poitiers Franța la </a:t>
            </a:r>
            <a:r>
              <a:rPr lang="ro-RO" sz="1800" b="1" dirty="0">
                <a:effectLst/>
                <a:latin typeface="Arial" panose="020B0604020202020204" pitchFamily="34" charset="0"/>
                <a:ea typeface="Calibri" panose="020F0502020204030204" pitchFamily="34" charset="0"/>
                <a:cs typeface="Arial" panose="020B0604020202020204" pitchFamily="34" charset="0"/>
              </a:rPr>
              <a:t>Laboratoire de Mécanique des Solides Universite de Poitiers</a:t>
            </a:r>
            <a:r>
              <a:rPr lang="ro-RO" sz="1800" dirty="0">
                <a:effectLst/>
                <a:latin typeface="Arial" panose="020B0604020202020204" pitchFamily="34" charset="0"/>
                <a:ea typeface="Calibri" panose="020F0502020204030204" pitchFamily="34" charset="0"/>
                <a:cs typeface="Arial" panose="020B0604020202020204" pitchFamily="34" charset="0"/>
              </a:rPr>
              <a:t>.</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algn="just">
              <a:lnSpc>
                <a:spcPct val="115000"/>
              </a:lnSpc>
              <a:spcAft>
                <a:spcPts val="700"/>
              </a:spcAft>
            </a:pPr>
            <a:r>
              <a:rPr lang="ro-RO" sz="1800" dirty="0">
                <a:effectLst/>
                <a:latin typeface="Arial" panose="020B0604020202020204" pitchFamily="34" charset="0"/>
                <a:ea typeface="Calibri" panose="020F0502020204030204" pitchFamily="34" charset="0"/>
                <a:cs typeface="Arial" panose="020B0604020202020204" pitchFamily="34" charset="0"/>
              </a:rPr>
              <a:t>•</a:t>
            </a:r>
            <a:r>
              <a:rPr lang="ro-RO" sz="1800" dirty="0">
                <a:effectLst/>
                <a:latin typeface="Arial" panose="020B0604020202020204" pitchFamily="34" charset="0"/>
                <a:ea typeface="Calibri" panose="020F0502020204030204" pitchFamily="34" charset="0"/>
              </a:rPr>
              <a:t>2004 am ocupat prin concurs, postul de </a:t>
            </a:r>
            <a:r>
              <a:rPr lang="ro-RO" sz="1800" b="1" dirty="0">
                <a:effectLst/>
                <a:latin typeface="Arial" panose="020B0604020202020204" pitchFamily="34" charset="0"/>
                <a:ea typeface="Calibri" panose="020F0502020204030204" pitchFamily="34" charset="0"/>
              </a:rPr>
              <a:t>șef de lucrări în cadrul Catedre de Rezistența Materialelor și Vibrații</a:t>
            </a:r>
            <a:r>
              <a:rPr lang="ro-RO" sz="1800" dirty="0">
                <a:effectLst/>
                <a:latin typeface="Arial" panose="020B0604020202020204" pitchFamily="34" charset="0"/>
                <a:ea typeface="Calibri" panose="020F0502020204030204" pitchFamily="34" charset="0"/>
              </a:rPr>
              <a:t> cu discipline în domeniul mecanicii solidului deformabil.</a:t>
            </a:r>
            <a:r>
              <a:rPr lang="ro-RO" sz="1800" dirty="0">
                <a:effectLst/>
                <a:latin typeface="Arial" panose="020B0604020202020204" pitchFamily="34" charset="0"/>
                <a:ea typeface="Calibri" panose="020F0502020204030204" pitchFamily="34" charset="0"/>
                <a:cs typeface="Arial" panose="020B0604020202020204" pitchFamily="34" charset="0"/>
              </a:rPr>
              <a:t> </a:t>
            </a:r>
          </a:p>
          <a:p>
            <a:pPr algn="just">
              <a:lnSpc>
                <a:spcPct val="115000"/>
              </a:lnSpc>
              <a:spcAft>
                <a:spcPts val="700"/>
              </a:spcAft>
            </a:pPr>
            <a:r>
              <a:rPr lang="ro-RO" sz="1800" dirty="0">
                <a:effectLst/>
                <a:latin typeface="Arial" panose="020B0604020202020204" pitchFamily="34" charset="0"/>
                <a:ea typeface="Calibri" panose="020F0502020204030204" pitchFamily="34" charset="0"/>
                <a:cs typeface="Arial" panose="020B0604020202020204" pitchFamily="34" charset="0"/>
              </a:rPr>
              <a:t>•începând cu anul 2009 și până în prezent, autorul tezei de abilitare ocupă postul de </a:t>
            </a:r>
            <a:r>
              <a:rPr lang="ro-RO" sz="1800" b="1" dirty="0">
                <a:effectLst/>
                <a:latin typeface="Arial" panose="020B0604020202020204" pitchFamily="34" charset="0"/>
                <a:ea typeface="Calibri" panose="020F0502020204030204" pitchFamily="34" charset="0"/>
                <a:cs typeface="Arial" panose="020B0604020202020204" pitchFamily="34" charset="0"/>
              </a:rPr>
              <a:t>conferențiar universitar</a:t>
            </a:r>
            <a:r>
              <a:rPr lang="ro-RO" sz="1800" dirty="0">
                <a:effectLst/>
                <a:latin typeface="Arial" panose="020B0604020202020204" pitchFamily="34" charset="0"/>
                <a:ea typeface="Calibri" panose="020F0502020204030204" pitchFamily="34" charset="0"/>
                <a:cs typeface="Arial" panose="020B0604020202020204" pitchFamily="34" charset="0"/>
              </a:rPr>
              <a:t>, câștigat prin concurs, în cadrul </a:t>
            </a:r>
            <a:r>
              <a:rPr lang="ro-RO" sz="1800" b="1" dirty="0">
                <a:effectLst/>
                <a:latin typeface="Arial" panose="020B0604020202020204" pitchFamily="34" charset="0"/>
                <a:ea typeface="Calibri" panose="020F0502020204030204" pitchFamily="34" charset="0"/>
                <a:cs typeface="Arial" panose="020B0604020202020204" pitchFamily="34" charset="0"/>
              </a:rPr>
              <a:t>Catedrei de Construcții care în prezent este Departamentului de Inginerie Civilă</a:t>
            </a:r>
            <a:r>
              <a:rPr lang="ro-RO" sz="1800" dirty="0">
                <a:effectLst/>
                <a:latin typeface="Arial" panose="020B0604020202020204" pitchFamily="34" charset="0"/>
                <a:ea typeface="Calibri" panose="020F0502020204030204" pitchFamily="34" charset="0"/>
                <a:cs typeface="Arial" panose="020B0604020202020204" pitchFamily="34" charset="0"/>
              </a:rPr>
              <a:t>. Disciplinele din postul de concurs au fost: </a:t>
            </a:r>
            <a:r>
              <a:rPr lang="ro-RO" sz="1800" b="1" dirty="0">
                <a:effectLst/>
                <a:latin typeface="Arial" panose="020B0604020202020204" pitchFamily="34" charset="0"/>
                <a:ea typeface="Calibri" panose="020F0502020204030204" pitchFamily="34" charset="0"/>
                <a:cs typeface="Arial" panose="020B0604020202020204" pitchFamily="34" charset="0"/>
              </a:rPr>
              <a:t>Dinamică și elemente de inginerie seismică, Rezistența materialelor I și II și Proiectare asistată de calculator</a:t>
            </a:r>
            <a:r>
              <a:rPr lang="ro-RO" sz="1800" dirty="0">
                <a:effectLst/>
                <a:latin typeface="Arial" panose="020B0604020202020204" pitchFamily="34" charset="0"/>
                <a:ea typeface="Calibri" panose="020F0502020204030204" pitchFamily="34" charset="0"/>
                <a:cs typeface="Arial" panose="020B0604020202020204" pitchFamily="34" charset="0"/>
              </a:rPr>
              <a:t>.</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algn="just">
              <a:lnSpc>
                <a:spcPct val="115000"/>
              </a:lnSpc>
              <a:spcAft>
                <a:spcPts val="700"/>
              </a:spcAft>
            </a:pPr>
            <a:endParaRPr lang="ro-RO" sz="1800" dirty="0">
              <a:effectLst/>
              <a:latin typeface="Arial" panose="020B0604020202020204" pitchFamily="34" charset="0"/>
              <a:ea typeface="Calibri" panose="020F0502020204030204" pitchFamily="34" charset="0"/>
            </a:endParaRPr>
          </a:p>
          <a:p>
            <a:pPr algn="just">
              <a:lnSpc>
                <a:spcPct val="115000"/>
              </a:lnSpc>
              <a:spcAft>
                <a:spcPts val="700"/>
              </a:spcAft>
            </a:pPr>
            <a:endParaRPr lang="ro-RO" sz="1800" dirty="0">
              <a:effectLst/>
              <a:latin typeface="Arial" panose="020B060402020202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744782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CasetăText 2">
            <a:extLst>
              <a:ext uri="{FF2B5EF4-FFF2-40B4-BE49-F238E27FC236}">
                <a16:creationId xmlns:a16="http://schemas.microsoft.com/office/drawing/2014/main" xmlns="" id="{66EDA256-7362-CCC5-8A1A-A925AF967067}"/>
              </a:ext>
            </a:extLst>
          </p:cNvPr>
          <p:cNvSpPr txBox="1"/>
          <p:nvPr/>
        </p:nvSpPr>
        <p:spPr>
          <a:xfrm>
            <a:off x="252984" y="427982"/>
            <a:ext cx="6094476" cy="369332"/>
          </a:xfrm>
          <a:prstGeom prst="rect">
            <a:avLst/>
          </a:prstGeom>
          <a:noFill/>
        </p:spPr>
        <p:txBody>
          <a:bodyPr wrap="square">
            <a:spAutoFit/>
          </a:bodyPr>
          <a:lstStyle/>
          <a:p>
            <a:r>
              <a:rPr lang="ro-RO" b="1" kern="0" dirty="0">
                <a:solidFill>
                  <a:srgbClr val="000000"/>
                </a:solidFill>
                <a:latin typeface="Arial" panose="020B0604020202020204" pitchFamily="34" charset="0"/>
                <a:ea typeface="Cambria" panose="02040503050406030204" pitchFamily="18" charset="0"/>
              </a:rPr>
              <a:t>Principalele domenii de competență</a:t>
            </a:r>
          </a:p>
        </p:txBody>
      </p:sp>
      <p:sp>
        <p:nvSpPr>
          <p:cNvPr id="5" name="CasetăText 4">
            <a:extLst>
              <a:ext uri="{FF2B5EF4-FFF2-40B4-BE49-F238E27FC236}">
                <a16:creationId xmlns:a16="http://schemas.microsoft.com/office/drawing/2014/main" xmlns="" id="{7332D2C8-3C09-43E6-389B-41BA8B4F98D9}"/>
              </a:ext>
            </a:extLst>
          </p:cNvPr>
          <p:cNvSpPr txBox="1"/>
          <p:nvPr/>
        </p:nvSpPr>
        <p:spPr>
          <a:xfrm>
            <a:off x="252984" y="886330"/>
            <a:ext cx="11686032" cy="1703030"/>
          </a:xfrm>
          <a:prstGeom prst="rect">
            <a:avLst/>
          </a:prstGeom>
          <a:noFill/>
        </p:spPr>
        <p:txBody>
          <a:bodyPr wrap="square">
            <a:spAutoFit/>
          </a:bodyPr>
          <a:lstStyle/>
          <a:p>
            <a:pPr algn="just">
              <a:lnSpc>
                <a:spcPct val="150000"/>
              </a:lnSpc>
              <a:spcAft>
                <a:spcPts val="700"/>
              </a:spcAft>
            </a:pPr>
            <a:r>
              <a:rPr lang="ro-RO" sz="1800" dirty="0">
                <a:effectLst/>
                <a:latin typeface="Arial" panose="020B0604020202020204" pitchFamily="34" charset="0"/>
                <a:ea typeface="Calibri" panose="020F0502020204030204" pitchFamily="34" charset="0"/>
                <a:cs typeface="Calibri" panose="020F0502020204030204" pitchFamily="34" charset="0"/>
              </a:rPr>
              <a:t>Printre domeniile de competență profesională ale autorului prezentei teze de abilitare se menționează următoarele:</a:t>
            </a:r>
            <a:r>
              <a:rPr lang="ro-RO" sz="1800" b="1" dirty="0">
                <a:effectLst/>
                <a:latin typeface="Arial" panose="020B0604020202020204" pitchFamily="34" charset="0"/>
                <a:ea typeface="Calibri" panose="020F0502020204030204" pitchFamily="34" charset="0"/>
                <a:cs typeface="Calibri" panose="020F0502020204030204" pitchFamily="34" charset="0"/>
              </a:rPr>
              <a:t> </a:t>
            </a:r>
            <a:r>
              <a:rPr lang="ro-RO" sz="18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rezistența materialelor</a:t>
            </a:r>
            <a:r>
              <a:rPr lang="ro-RO"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ro-RO" sz="18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elasticitatea și plasticitatea materialelor izotrope și anizotrope</a:t>
            </a:r>
            <a:r>
              <a:rPr lang="ro-RO"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ro-RO" sz="18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dinamica structurilor și inginerie seismică</a:t>
            </a:r>
            <a:r>
              <a:rPr lang="ro-RO"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ro-RO" sz="18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metode numerice aplicate în mecanica solidului deformabil; analiza experimentală a stărilor de tensiuni și deformații în structurile civile cu Digital Image Correlation</a:t>
            </a:r>
            <a:r>
              <a:rPr lang="ro-RO"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a:t>
            </a:r>
            <a:endParaRPr lang="ro-RO"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7" name="CasetăText 6">
            <a:extLst>
              <a:ext uri="{FF2B5EF4-FFF2-40B4-BE49-F238E27FC236}">
                <a16:creationId xmlns:a16="http://schemas.microsoft.com/office/drawing/2014/main" xmlns="" id="{818072E2-650F-AE0A-77DA-B2059F31B882}"/>
              </a:ext>
            </a:extLst>
          </p:cNvPr>
          <p:cNvSpPr txBox="1"/>
          <p:nvPr/>
        </p:nvSpPr>
        <p:spPr>
          <a:xfrm>
            <a:off x="252984" y="2772158"/>
            <a:ext cx="6094476" cy="369332"/>
          </a:xfrm>
          <a:prstGeom prst="rect">
            <a:avLst/>
          </a:prstGeom>
          <a:noFill/>
        </p:spPr>
        <p:txBody>
          <a:bodyPr wrap="square">
            <a:spAutoFit/>
          </a:bodyPr>
          <a:lstStyle/>
          <a:p>
            <a:r>
              <a:rPr lang="ro-RO" b="1" kern="0" dirty="0">
                <a:solidFill>
                  <a:srgbClr val="000000"/>
                </a:solidFill>
                <a:latin typeface="Arial" panose="020B0604020202020204" pitchFamily="34" charset="0"/>
                <a:ea typeface="Cambria" panose="02040503050406030204" pitchFamily="18" charset="0"/>
              </a:rPr>
              <a:t>Competențe manageriale și de organizare</a:t>
            </a:r>
            <a:endParaRPr lang="ro-RO" dirty="0"/>
          </a:p>
        </p:txBody>
      </p:sp>
      <p:sp>
        <p:nvSpPr>
          <p:cNvPr id="9" name="CasetăText 8">
            <a:extLst>
              <a:ext uri="{FF2B5EF4-FFF2-40B4-BE49-F238E27FC236}">
                <a16:creationId xmlns:a16="http://schemas.microsoft.com/office/drawing/2014/main" xmlns="" id="{91676F30-DAE7-12C7-20DA-2F7C3D977EA7}"/>
              </a:ext>
            </a:extLst>
          </p:cNvPr>
          <p:cNvSpPr txBox="1"/>
          <p:nvPr/>
        </p:nvSpPr>
        <p:spPr>
          <a:xfrm>
            <a:off x="252984" y="3149911"/>
            <a:ext cx="11686032" cy="872034"/>
          </a:xfrm>
          <a:prstGeom prst="rect">
            <a:avLst/>
          </a:prstGeom>
          <a:noFill/>
        </p:spPr>
        <p:txBody>
          <a:bodyPr wrap="square">
            <a:spAutoFit/>
          </a:bodyPr>
          <a:lstStyle/>
          <a:p>
            <a:pPr marR="180340" algn="just" fontAlgn="base" hangingPunct="0">
              <a:lnSpc>
                <a:spcPct val="150000"/>
              </a:lnSpc>
            </a:pPr>
            <a:r>
              <a:rPr lang="ro-RO" sz="1800" dirty="0">
                <a:effectLst/>
                <a:latin typeface="Arial" panose="020B0604020202020204" pitchFamily="34" charset="0"/>
                <a:ea typeface="Calibri" panose="020F0502020204030204" pitchFamily="34" charset="0"/>
                <a:cs typeface="Arial" panose="020B0604020202020204" pitchFamily="34" charset="0"/>
              </a:rPr>
              <a:t>•  2 contracte de cercetare în calitate de director de contract ;</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R="180340" algn="just" fontAlgn="base" hangingPunct="0">
              <a:lnSpc>
                <a:spcPct val="150000"/>
              </a:lnSpc>
            </a:pPr>
            <a:r>
              <a:rPr lang="ro-RO" sz="1800" dirty="0">
                <a:effectLst/>
                <a:latin typeface="Arial" panose="020B0604020202020204" pitchFamily="34" charset="0"/>
                <a:ea typeface="Calibri" panose="020F0502020204030204" pitchFamily="34" charset="0"/>
                <a:cs typeface="Arial" panose="020B0604020202020204" pitchFamily="34" charset="0"/>
              </a:rPr>
              <a:t>• </a:t>
            </a:r>
            <a:r>
              <a:rPr lang="ro-RO" sz="1800" dirty="0">
                <a:effectLst/>
                <a:latin typeface="Arial" panose="020B0604020202020204" pitchFamily="34" charset="0"/>
                <a:ea typeface="Calibri" panose="020F0502020204030204" pitchFamily="34" charset="0"/>
                <a:cs typeface="Calibri" panose="020F0502020204030204" pitchFamily="34" charset="0"/>
              </a:rPr>
              <a:t>2012-2019 </a:t>
            </a:r>
            <a:r>
              <a:rPr lang="ro-RO" sz="1800" b="1" dirty="0">
                <a:effectLst/>
                <a:latin typeface="Arial" panose="020B0604020202020204" pitchFamily="34" charset="0"/>
                <a:ea typeface="Calibri" panose="020F0502020204030204" pitchFamily="34" charset="0"/>
                <a:cs typeface="Calibri" panose="020F0502020204030204" pitchFamily="34" charset="0"/>
              </a:rPr>
              <a:t>directorul Departamentului de Inginerie Civilă - Facultatea de Construcții Brașov</a:t>
            </a:r>
            <a:r>
              <a:rPr lang="ro-RO" sz="1800" dirty="0">
                <a:effectLst/>
                <a:latin typeface="Arial" panose="020B0604020202020204" pitchFamily="34" charset="0"/>
                <a:ea typeface="Calibri" panose="020F0502020204030204" pitchFamily="34" charset="0"/>
                <a:cs typeface="Calibri" panose="020F0502020204030204" pitchFamily="34" charset="0"/>
              </a:rPr>
              <a:t>.</a:t>
            </a:r>
          </a:p>
        </p:txBody>
      </p:sp>
      <p:sp>
        <p:nvSpPr>
          <p:cNvPr id="13" name="CasetăText 12">
            <a:extLst>
              <a:ext uri="{FF2B5EF4-FFF2-40B4-BE49-F238E27FC236}">
                <a16:creationId xmlns:a16="http://schemas.microsoft.com/office/drawing/2014/main" xmlns="" id="{2F9A38D9-A22B-7659-E8EF-42A1AF76120A}"/>
              </a:ext>
            </a:extLst>
          </p:cNvPr>
          <p:cNvSpPr txBox="1"/>
          <p:nvPr/>
        </p:nvSpPr>
        <p:spPr>
          <a:xfrm>
            <a:off x="148590" y="4279137"/>
            <a:ext cx="10684002" cy="260328"/>
          </a:xfrm>
          <a:prstGeom prst="rect">
            <a:avLst/>
          </a:prstGeom>
          <a:noFill/>
        </p:spPr>
        <p:txBody>
          <a:bodyPr wrap="square">
            <a:spAutoFit/>
          </a:bodyPr>
          <a:lstStyle/>
          <a:p>
            <a:pPr algn="just">
              <a:lnSpc>
                <a:spcPts val="1200"/>
              </a:lnSpc>
              <a:spcBef>
                <a:spcPts val="800"/>
              </a:spcBef>
              <a:spcAft>
                <a:spcPts val="800"/>
              </a:spcAft>
            </a:pPr>
            <a:r>
              <a:rPr lang="ro-RO" b="1" kern="0" dirty="0">
                <a:solidFill>
                  <a:srgbClr val="000000"/>
                </a:solidFill>
                <a:latin typeface="Arial" panose="020B0604020202020204" pitchFamily="34" charset="0"/>
                <a:ea typeface="Cambria" panose="02040503050406030204" pitchFamily="18" charset="0"/>
                <a:cs typeface="Cambria" panose="02040503050406030204" pitchFamily="18" charset="0"/>
              </a:rPr>
              <a:t>  </a:t>
            </a:r>
            <a:r>
              <a:rPr lang="ro-RO"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rPr>
              <a:t>Aspecte privind activitate de cercetare desfășurată de autorul tezei de abilitare</a:t>
            </a:r>
          </a:p>
        </p:txBody>
      </p:sp>
      <p:sp>
        <p:nvSpPr>
          <p:cNvPr id="15" name="CasetăText 14">
            <a:extLst>
              <a:ext uri="{FF2B5EF4-FFF2-40B4-BE49-F238E27FC236}">
                <a16:creationId xmlns:a16="http://schemas.microsoft.com/office/drawing/2014/main" xmlns="" id="{7E97DEC8-2FA5-5CB3-F02A-98F58E164AB8}"/>
              </a:ext>
            </a:extLst>
          </p:cNvPr>
          <p:cNvSpPr txBox="1"/>
          <p:nvPr/>
        </p:nvSpPr>
        <p:spPr>
          <a:xfrm>
            <a:off x="252984" y="4684503"/>
            <a:ext cx="11790426" cy="1703030"/>
          </a:xfrm>
          <a:prstGeom prst="rect">
            <a:avLst/>
          </a:prstGeom>
          <a:noFill/>
        </p:spPr>
        <p:txBody>
          <a:bodyPr wrap="square">
            <a:spAutoFit/>
          </a:bodyPr>
          <a:lstStyle/>
          <a:p>
            <a:pPr marR="180340" algn="just" fontAlgn="base" hangingPunct="0">
              <a:lnSpc>
                <a:spcPct val="150000"/>
              </a:lnSpc>
            </a:pPr>
            <a:r>
              <a:rPr lang="ro-RO" sz="1800" dirty="0">
                <a:effectLst/>
                <a:latin typeface="Arial" panose="020B0604020202020204" pitchFamily="34" charset="0"/>
                <a:ea typeface="Calibri" panose="020F0502020204030204" pitchFamily="34" charset="0"/>
                <a:cs typeface="Arial" panose="020B0604020202020204" pitchFamily="34" charset="0"/>
              </a:rPr>
              <a:t>• </a:t>
            </a:r>
            <a:r>
              <a:rPr lang="ro-RO" sz="1800" b="1" dirty="0">
                <a:effectLst/>
                <a:latin typeface="Arial" panose="020B0604020202020204" pitchFamily="34" charset="0"/>
                <a:ea typeface="Calibri" panose="020F0502020204030204" pitchFamily="34" charset="0"/>
                <a:cs typeface="Arial" panose="020B0604020202020204" pitchFamily="34" charset="0"/>
              </a:rPr>
              <a:t>Teza de doctorat</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R="180340" algn="just" fontAlgn="base" hangingPunct="0">
              <a:lnSpc>
                <a:spcPct val="150000"/>
              </a:lnSpc>
            </a:pPr>
            <a:r>
              <a:rPr lang="ro-RO" sz="1800" dirty="0">
                <a:effectLst/>
                <a:latin typeface="Arial" panose="020B0604020202020204" pitchFamily="34" charset="0"/>
                <a:ea typeface="Calibri" panose="020F0502020204030204" pitchFamily="34" charset="0"/>
                <a:cs typeface="Arial" panose="020B0604020202020204" pitchFamily="34" charset="0"/>
              </a:rPr>
              <a:t>Titlul tezei de doctorat: </a:t>
            </a:r>
            <a:r>
              <a:rPr lang="ro-RO" sz="1800" b="1" dirty="0">
                <a:effectLst/>
                <a:latin typeface="Arial" panose="020B0604020202020204" pitchFamily="34" charset="0"/>
                <a:ea typeface="Calibri" panose="020F0502020204030204" pitchFamily="34" charset="0"/>
                <a:cs typeface="Arial" panose="020B0604020202020204" pitchFamily="34" charset="0"/>
              </a:rPr>
              <a:t>Optimizarea structurală și a formei a unor piese cu configurație complexă pe criterii de rezistență și rigiditate</a:t>
            </a:r>
            <a:r>
              <a:rPr lang="ro-RO" sz="1800" dirty="0">
                <a:effectLst/>
                <a:latin typeface="Arial" panose="020B0604020202020204" pitchFamily="34" charset="0"/>
                <a:ea typeface="Calibri" panose="020F0502020204030204" pitchFamily="34" charset="0"/>
                <a:cs typeface="Arial" panose="020B0604020202020204" pitchFamily="34" charset="0"/>
              </a:rPr>
              <a:t>, susținută public în Catedra de Rezistența Materialelor și Vibrații la Universitatea Transilvania din Brașov, coordonator: Prof.dr.ing. Ioan Curtu.</a:t>
            </a:r>
            <a:endParaRPr lang="ro-RO" sz="1800" dirty="0">
              <a:effectLst/>
              <a:latin typeface="Arial" panose="020B060402020202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134272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CasetăText 2">
            <a:extLst>
              <a:ext uri="{FF2B5EF4-FFF2-40B4-BE49-F238E27FC236}">
                <a16:creationId xmlns:a16="http://schemas.microsoft.com/office/drawing/2014/main" xmlns="" id="{0D8FF24C-8B68-47CE-5647-F93697EE250B}"/>
              </a:ext>
            </a:extLst>
          </p:cNvPr>
          <p:cNvSpPr txBox="1"/>
          <p:nvPr/>
        </p:nvSpPr>
        <p:spPr>
          <a:xfrm>
            <a:off x="146304" y="424341"/>
            <a:ext cx="11704320" cy="6273512"/>
          </a:xfrm>
          <a:prstGeom prst="rect">
            <a:avLst/>
          </a:prstGeom>
          <a:noFill/>
        </p:spPr>
        <p:txBody>
          <a:bodyPr wrap="square">
            <a:spAutoFit/>
          </a:bodyPr>
          <a:lstStyle/>
          <a:p>
            <a:pPr marR="180340" algn="just" fontAlgn="base" hangingPunct="0">
              <a:lnSpc>
                <a:spcPct val="150000"/>
              </a:lnSpc>
            </a:pPr>
            <a:r>
              <a:rPr lang="ro-RO" sz="1800" dirty="0">
                <a:effectLst/>
                <a:latin typeface="Arial" panose="020B0604020202020204" pitchFamily="34" charset="0"/>
                <a:ea typeface="Calibri" panose="020F0502020204030204" pitchFamily="34" charset="0"/>
                <a:cs typeface="Arial" panose="020B0604020202020204" pitchFamily="34" charset="0"/>
              </a:rPr>
              <a:t>• </a:t>
            </a:r>
            <a:r>
              <a:rPr lang="ro-RO" sz="1800" b="1" dirty="0">
                <a:effectLst/>
                <a:latin typeface="Arial" panose="020B0604020202020204" pitchFamily="34" charset="0"/>
                <a:ea typeface="Calibri" panose="020F0502020204030204" pitchFamily="34" charset="0"/>
                <a:cs typeface="Arial" panose="020B0604020202020204" pitchFamily="34" charset="0"/>
              </a:rPr>
              <a:t>Cărți  semnificative de-a lungul activității didactice și științifice:</a:t>
            </a:r>
          </a:p>
          <a:p>
            <a:pPr marR="180340" algn="just" fontAlgn="base" hangingPunct="0">
              <a:lnSpc>
                <a:spcPct val="150000"/>
              </a:lnSpc>
            </a:pPr>
            <a:endParaRPr lang="ro-RO" sz="900" dirty="0">
              <a:effectLst/>
              <a:latin typeface="Arial" panose="020B0604020202020204" pitchFamily="34" charset="0"/>
              <a:ea typeface="Calibri" panose="020F0502020204030204" pitchFamily="34" charset="0"/>
              <a:cs typeface="Calibri" panose="020F0502020204030204" pitchFamily="34" charset="0"/>
            </a:endParaRPr>
          </a:p>
          <a:p>
            <a:pPr marL="270510" algn="just">
              <a:lnSpc>
                <a:spcPct val="150000"/>
              </a:lnSpc>
            </a:pPr>
            <a:r>
              <a:rPr lang="ro-RO" sz="1800" b="1" dirty="0">
                <a:solidFill>
                  <a:srgbClr val="3F3A38"/>
                </a:solidFill>
                <a:effectLst/>
                <a:latin typeface="Arial" panose="020B0604020202020204" pitchFamily="34" charset="0"/>
                <a:ea typeface="Calibri" panose="020F0502020204030204" pitchFamily="34" charset="0"/>
                <a:cs typeface="Arial" panose="020B0604020202020204" pitchFamily="34" charset="0"/>
              </a:rPr>
              <a:t>Botiș, M.,</a:t>
            </a:r>
            <a:r>
              <a:rPr lang="ro-RO" sz="1800" dirty="0">
                <a:solidFill>
                  <a:srgbClr val="3F3A38"/>
                </a:solidFill>
                <a:effectLst/>
                <a:latin typeface="Arial" panose="020B0604020202020204" pitchFamily="34" charset="0"/>
                <a:ea typeface="Calibri" panose="020F0502020204030204" pitchFamily="34" charset="0"/>
                <a:cs typeface="Arial" panose="020B0604020202020204" pitchFamily="34" charset="0"/>
              </a:rPr>
              <a:t> Metoda elementelor finite. Editura Napoca-Star-2005. ISBN 973-635-443-1, 312 pagini.</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270510" algn="just">
              <a:lnSpc>
                <a:spcPct val="150000"/>
              </a:lnSpc>
            </a:pPr>
            <a:r>
              <a:rPr lang="ro-RO" sz="1800" dirty="0">
                <a:solidFill>
                  <a:srgbClr val="3F3A38"/>
                </a:solidFill>
                <a:effectLst/>
                <a:latin typeface="Arial" panose="020B0604020202020204" pitchFamily="34" charset="0"/>
                <a:ea typeface="Calibri" panose="020F0502020204030204" pitchFamily="34" charset="0"/>
                <a:cs typeface="Arial" panose="020B0604020202020204" pitchFamily="34" charset="0"/>
              </a:rPr>
              <a:t>Cartea tratează toate tipurile de elemente finite utilizate pentru analiza structurilor civile. </a:t>
            </a:r>
          </a:p>
          <a:p>
            <a:pPr marL="270510" algn="just">
              <a:lnSpc>
                <a:spcPct val="150000"/>
              </a:lnSpc>
            </a:pPr>
            <a:r>
              <a:rPr lang="ro-RO" sz="1800" b="1" dirty="0">
                <a:solidFill>
                  <a:srgbClr val="3F3A38"/>
                </a:solidFill>
                <a:effectLst/>
                <a:latin typeface="Arial" panose="020B0604020202020204" pitchFamily="34" charset="0"/>
                <a:ea typeface="Calibri" panose="020F0502020204030204" pitchFamily="34" charset="0"/>
                <a:cs typeface="Arial" panose="020B0604020202020204" pitchFamily="34" charset="0"/>
              </a:rPr>
              <a:t>Botiș, M.,</a:t>
            </a:r>
            <a:r>
              <a:rPr lang="ro-RO" sz="1800" dirty="0">
                <a:solidFill>
                  <a:srgbClr val="3F3A38"/>
                </a:solidFill>
                <a:effectLst/>
                <a:latin typeface="Arial" panose="020B0604020202020204" pitchFamily="34" charset="0"/>
                <a:ea typeface="Calibri" panose="020F0502020204030204" pitchFamily="34" charset="0"/>
                <a:cs typeface="Arial" panose="020B0604020202020204" pitchFamily="34" charset="0"/>
              </a:rPr>
              <a:t> Dinamica structurilor și inginerie seismică. Editura Napoca-Star-2009. ISBN 978- ISBN 978-973-647-648-8, 156 pagini.</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270510" algn="just">
              <a:lnSpc>
                <a:spcPct val="150000"/>
              </a:lnSpc>
            </a:pPr>
            <a:r>
              <a:rPr lang="ro-RO" sz="1800" dirty="0">
                <a:solidFill>
                  <a:srgbClr val="3F3A38"/>
                </a:solidFill>
                <a:effectLst/>
                <a:latin typeface="Arial" panose="020B0604020202020204" pitchFamily="34" charset="0"/>
                <a:ea typeface="Calibri" panose="020F0502020204030204" pitchFamily="34" charset="0"/>
                <a:cs typeface="Arial" panose="020B0604020202020204" pitchFamily="34" charset="0"/>
              </a:rPr>
              <a:t>Cartea tratează sistemele cu un grad de libertate dinamică, sistemele cu n grade de libertate și analiza seismică a structurilor din inginerie seismică cu metoda spectrelor de răspuns și metoda forțelor static echivalente de nivel.</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270510" algn="just">
              <a:lnSpc>
                <a:spcPct val="150000"/>
              </a:lnSpc>
            </a:pPr>
            <a:r>
              <a:rPr lang="ro-RO" sz="1800" b="1" dirty="0">
                <a:solidFill>
                  <a:srgbClr val="3F3A38"/>
                </a:solidFill>
                <a:effectLst/>
                <a:latin typeface="Arial" panose="020B0604020202020204" pitchFamily="34" charset="0"/>
                <a:ea typeface="Calibri" panose="020F0502020204030204" pitchFamily="34" charset="0"/>
                <a:cs typeface="Arial" panose="020B0604020202020204" pitchFamily="34" charset="0"/>
              </a:rPr>
              <a:t>Botiș, M.,</a:t>
            </a:r>
            <a:r>
              <a:rPr lang="ro-RO" sz="1800" dirty="0">
                <a:solidFill>
                  <a:srgbClr val="3F3A38"/>
                </a:solidFill>
                <a:effectLst/>
                <a:latin typeface="Arial" panose="020B0604020202020204" pitchFamily="34" charset="0"/>
                <a:ea typeface="Calibri" panose="020F0502020204030204" pitchFamily="34" charset="0"/>
                <a:cs typeface="Arial" panose="020B0604020202020204" pitchFamily="34" charset="0"/>
              </a:rPr>
              <a:t> Aplicații în analiza dinamică a structurilor vol.1. Editura Napoca-Star-2012. ISBN 978-973-647-943-4,134 pagini</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270510" algn="just">
              <a:lnSpc>
                <a:spcPct val="150000"/>
              </a:lnSpc>
            </a:pPr>
            <a:r>
              <a:rPr lang="ro-RO" sz="1800" b="1" dirty="0">
                <a:solidFill>
                  <a:srgbClr val="3F3A38"/>
                </a:solidFill>
                <a:effectLst/>
                <a:latin typeface="Arial" panose="020B0604020202020204" pitchFamily="34" charset="0"/>
                <a:ea typeface="Calibri" panose="020F0502020204030204" pitchFamily="34" charset="0"/>
                <a:cs typeface="Arial" panose="020B0604020202020204" pitchFamily="34" charset="0"/>
              </a:rPr>
              <a:t>Botiș, M.,</a:t>
            </a:r>
            <a:r>
              <a:rPr lang="ro-RO" sz="1800" dirty="0">
                <a:solidFill>
                  <a:srgbClr val="3F3A38"/>
                </a:solidFill>
                <a:effectLst/>
                <a:latin typeface="Arial" panose="020B0604020202020204" pitchFamily="34" charset="0"/>
                <a:ea typeface="Calibri" panose="020F0502020204030204" pitchFamily="34" charset="0"/>
                <a:cs typeface="Arial" panose="020B0604020202020204" pitchFamily="34" charset="0"/>
              </a:rPr>
              <a:t> Aplicații în analiza dinamică a structurilor vol.2. Editura Napoca-Star-2013. ISBN 978-606-690-047-8,202 pagini.</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270510" algn="just">
              <a:lnSpc>
                <a:spcPct val="150000"/>
              </a:lnSpc>
            </a:pPr>
            <a:r>
              <a:rPr lang="ro-RO" sz="1800" b="1" dirty="0">
                <a:solidFill>
                  <a:srgbClr val="3F3A38"/>
                </a:solidFill>
                <a:effectLst/>
                <a:latin typeface="Arial" panose="020B0604020202020204" pitchFamily="34" charset="0"/>
                <a:ea typeface="Calibri" panose="020F0502020204030204" pitchFamily="34" charset="0"/>
                <a:cs typeface="Arial" panose="020B0604020202020204" pitchFamily="34" charset="0"/>
              </a:rPr>
              <a:t>Botiș, M.,</a:t>
            </a:r>
            <a:r>
              <a:rPr lang="ro-RO" sz="1800" dirty="0">
                <a:solidFill>
                  <a:srgbClr val="3F3A38"/>
                </a:solidFill>
                <a:effectLst/>
                <a:latin typeface="Arial" panose="020B0604020202020204" pitchFamily="34" charset="0"/>
                <a:ea typeface="Calibri" panose="020F0502020204030204" pitchFamily="34" charset="0"/>
                <a:cs typeface="Arial" panose="020B0604020202020204" pitchFamily="34" charset="0"/>
              </a:rPr>
              <a:t> Aplicații în analiza dinamică a structurilor vol.3. Editura Napoca-Star-2014. ISBN 978-606-690-176-5,113 pagini.</a:t>
            </a:r>
            <a:endParaRPr lang="ro-RO" sz="1800" dirty="0">
              <a:effectLst/>
              <a:latin typeface="Arial" panose="020B060402020202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639113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CasetăText 2">
            <a:extLst>
              <a:ext uri="{FF2B5EF4-FFF2-40B4-BE49-F238E27FC236}">
                <a16:creationId xmlns:a16="http://schemas.microsoft.com/office/drawing/2014/main" xmlns="" id="{715BB137-57C7-5335-FF26-EB422AEF7894}"/>
              </a:ext>
            </a:extLst>
          </p:cNvPr>
          <p:cNvSpPr txBox="1"/>
          <p:nvPr/>
        </p:nvSpPr>
        <p:spPr>
          <a:xfrm>
            <a:off x="393192" y="823158"/>
            <a:ext cx="11192256" cy="5211683"/>
          </a:xfrm>
          <a:prstGeom prst="rect">
            <a:avLst/>
          </a:prstGeom>
          <a:noFill/>
        </p:spPr>
        <p:txBody>
          <a:bodyPr wrap="square">
            <a:spAutoFit/>
          </a:bodyPr>
          <a:lstStyle/>
          <a:p>
            <a:pPr marR="180340" algn="just" fontAlgn="base" hangingPunct="0">
              <a:lnSpc>
                <a:spcPct val="150000"/>
              </a:lnSpc>
            </a:pPr>
            <a:r>
              <a:rPr lang="ro-RO" sz="1800" dirty="0">
                <a:effectLst/>
                <a:latin typeface="Arial" panose="020B0604020202020204" pitchFamily="34" charset="0"/>
                <a:ea typeface="Calibri" panose="020F0502020204030204" pitchFamily="34" charset="0"/>
                <a:cs typeface="Arial" panose="020B0604020202020204" pitchFamily="34" charset="0"/>
              </a:rPr>
              <a:t>• </a:t>
            </a:r>
            <a:r>
              <a:rPr lang="ro-RO" sz="1800" b="1" dirty="0">
                <a:effectLst/>
                <a:latin typeface="Arial" panose="020B0604020202020204" pitchFamily="34" charset="0"/>
                <a:ea typeface="Calibri" panose="020F0502020204030204" pitchFamily="34" charset="0"/>
                <a:cs typeface="Arial" panose="020B0604020202020204" pitchFamily="34" charset="0"/>
              </a:rPr>
              <a:t>Contracte de cercetare derulate în calitate de director de contract</a:t>
            </a:r>
          </a:p>
          <a:p>
            <a:pPr marR="180340" algn="just" fontAlgn="base" hangingPunct="0">
              <a:lnSpc>
                <a:spcPct val="150000"/>
              </a:lnSpc>
            </a:pPr>
            <a:endParaRPr lang="ro-RO" sz="800" dirty="0">
              <a:effectLst/>
              <a:latin typeface="Arial" panose="020B0604020202020204" pitchFamily="34" charset="0"/>
              <a:ea typeface="Calibri" panose="020F0502020204030204" pitchFamily="34" charset="0"/>
              <a:cs typeface="Calibri" panose="020F0502020204030204" pitchFamily="34" charset="0"/>
            </a:endParaRPr>
          </a:p>
          <a:p>
            <a:pPr marL="270510" algn="just">
              <a:lnSpc>
                <a:spcPct val="150000"/>
              </a:lnSpc>
            </a:pPr>
            <a:r>
              <a:rPr lang="ro-RO" sz="1800" dirty="0">
                <a:solidFill>
                  <a:srgbClr val="3F3A38"/>
                </a:solidFill>
                <a:effectLst/>
                <a:latin typeface="Arial" panose="020B0604020202020204" pitchFamily="34" charset="0"/>
                <a:ea typeface="Calibri" panose="020F0502020204030204" pitchFamily="34" charset="0"/>
                <a:cs typeface="Arial" panose="020B0604020202020204" pitchFamily="34" charset="0"/>
              </a:rPr>
              <a:t>Am coordonat în calitate de director 2 contracte de cercetare: </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269875" algn="just">
              <a:lnSpc>
                <a:spcPct val="150000"/>
              </a:lnSpc>
            </a:pPr>
            <a:r>
              <a:rPr lang="ro-RO" dirty="0">
                <a:latin typeface="Arial" panose="020B0604020202020204" pitchFamily="34" charset="0"/>
                <a:ea typeface="Calibri" panose="020F0502020204030204" pitchFamily="34" charset="0"/>
                <a:cs typeface="Arial" panose="020B0604020202020204" pitchFamily="34" charset="0"/>
              </a:rPr>
              <a:t>-</a:t>
            </a:r>
            <a:r>
              <a:rPr lang="ro-RO" sz="1800" dirty="0">
                <a:effectLst/>
                <a:latin typeface="Arial" panose="020B0604020202020204" pitchFamily="34" charset="0"/>
                <a:ea typeface="Calibri" panose="020F0502020204030204" pitchFamily="34" charset="0"/>
                <a:cs typeface="Arial" panose="020B0604020202020204" pitchFamily="34" charset="0"/>
              </a:rPr>
              <a:t> </a:t>
            </a:r>
            <a:r>
              <a:rPr lang="ro-RO" sz="1800" b="1" dirty="0">
                <a:solidFill>
                  <a:srgbClr val="3F3A38"/>
                </a:solidFill>
                <a:effectLst/>
                <a:latin typeface="Arial" panose="020B0604020202020204" pitchFamily="34" charset="0"/>
                <a:ea typeface="Calibri" panose="020F0502020204030204" pitchFamily="34" charset="0"/>
                <a:cs typeface="Arial" panose="020B0604020202020204" pitchFamily="34" charset="0"/>
              </a:rPr>
              <a:t>Proiect cercetare exploratorie IDEI CNCSIS 2009-2011 - cod 726 - cu titlul :Modelarea, optimizarea și testarea stâlpilor eolieni cu absorbitori dinamici pentru reducerea acțiunilor laterale din vânt și seism și a oboselii materialelor.</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269875" algn="just">
              <a:lnSpc>
                <a:spcPct val="150000"/>
              </a:lnSpc>
            </a:pPr>
            <a:r>
              <a:rPr lang="ro-RO" sz="1800" dirty="0">
                <a:solidFill>
                  <a:srgbClr val="3F3A38"/>
                </a:solidFill>
                <a:effectLst/>
                <a:latin typeface="Arial" panose="020B0604020202020204" pitchFamily="34" charset="0"/>
                <a:ea typeface="Calibri" panose="020F0502020204030204" pitchFamily="34" charset="0"/>
                <a:cs typeface="Arial" panose="020B0604020202020204" pitchFamily="34" charset="0"/>
              </a:rPr>
              <a:t>Proiectul a avut drept obiectiv realizarea unui absorbitor de vibrații tip TMD care să reducă amplitudinea vibrațiilor stâlpilor eolieni la acțiunea vântului. Valoarea contractului a fost de:</a:t>
            </a:r>
            <a:r>
              <a:rPr lang="ro-RO" sz="1800" dirty="0">
                <a:effectLst/>
                <a:latin typeface="Arial" panose="020B0604020202020204" pitchFamily="34" charset="0"/>
                <a:ea typeface="Calibri" panose="020F0502020204030204" pitchFamily="34" charset="0"/>
                <a:cs typeface="Calibri" panose="020F0502020204030204" pitchFamily="34" charset="0"/>
              </a:rPr>
              <a:t> </a:t>
            </a:r>
            <a:r>
              <a:rPr lang="ro-RO" sz="1800" dirty="0">
                <a:solidFill>
                  <a:srgbClr val="3F3A38"/>
                </a:solidFill>
                <a:effectLst/>
                <a:latin typeface="Arial" panose="020B0604020202020204" pitchFamily="34" charset="0"/>
                <a:ea typeface="Calibri" panose="020F0502020204030204" pitchFamily="34" charset="0"/>
                <a:cs typeface="Arial" panose="020B0604020202020204" pitchFamily="34" charset="0"/>
              </a:rPr>
              <a:t>347.659 lei.</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269875" algn="just">
              <a:lnSpc>
                <a:spcPct val="150000"/>
              </a:lnSpc>
            </a:pPr>
            <a:r>
              <a:rPr lang="ro-RO" sz="1800" dirty="0">
                <a:effectLst/>
                <a:latin typeface="Arial" panose="020B0604020202020204" pitchFamily="34" charset="0"/>
                <a:ea typeface="Calibri" panose="020F0502020204030204" pitchFamily="34" charset="0"/>
                <a:cs typeface="Arial" panose="020B0604020202020204" pitchFamily="34" charset="0"/>
              </a:rPr>
              <a:t>• </a:t>
            </a:r>
            <a:r>
              <a:rPr lang="ro-RO" sz="1800" b="1" dirty="0">
                <a:solidFill>
                  <a:srgbClr val="3F3A38"/>
                </a:solidFill>
                <a:effectLst/>
                <a:latin typeface="Arial" panose="020B0604020202020204" pitchFamily="34" charset="0"/>
                <a:ea typeface="Calibri" panose="020F0502020204030204" pitchFamily="34" charset="0"/>
                <a:cs typeface="Arial" panose="020B0604020202020204" pitchFamily="34" charset="0"/>
              </a:rPr>
              <a:t>Contract de cercetare științifică  Nr.18599/21.12.2018 cu titlul: Analiza statică a unei structuri cu rigiditate geometrică</a:t>
            </a:r>
            <a:r>
              <a:rPr lang="ro-RO" sz="1800" dirty="0">
                <a:solidFill>
                  <a:srgbClr val="3F3A38"/>
                </a:solidFill>
                <a:effectLst/>
                <a:latin typeface="Arial" panose="020B0604020202020204" pitchFamily="34" charset="0"/>
                <a:ea typeface="Calibri" panose="020F0502020204030204" pitchFamily="34" charset="0"/>
                <a:cs typeface="Arial" panose="020B0604020202020204" pitchFamily="34" charset="0"/>
              </a:rPr>
              <a:t>. </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269875" algn="just">
              <a:lnSpc>
                <a:spcPct val="150000"/>
              </a:lnSpc>
            </a:pPr>
            <a:r>
              <a:rPr lang="ro-RO" dirty="0">
                <a:solidFill>
                  <a:srgbClr val="3F3A38"/>
                </a:solidFill>
                <a:latin typeface="Arial" panose="020B0604020202020204" pitchFamily="34" charset="0"/>
                <a:ea typeface="Calibri" panose="020F0502020204030204" pitchFamily="34" charset="0"/>
                <a:cs typeface="Arial" panose="020B0604020202020204" pitchFamily="34" charset="0"/>
              </a:rPr>
              <a:t>Contractul de cercetare a avut drept scop realizarea unei structuri noi tip tensegrity, la care rigiditatea este variabilă în funcție de gradul de pretensionare a cablurilor. </a:t>
            </a:r>
            <a:r>
              <a:rPr lang="ro-RO" sz="1800" dirty="0">
                <a:solidFill>
                  <a:srgbClr val="3F3A38"/>
                </a:solidFill>
                <a:effectLst/>
                <a:latin typeface="Arial" panose="020B0604020202020204" pitchFamily="34" charset="0"/>
                <a:ea typeface="Calibri" panose="020F0502020204030204" pitchFamily="34" charset="0"/>
                <a:cs typeface="Arial" panose="020B0604020202020204" pitchFamily="34" charset="0"/>
              </a:rPr>
              <a:t>Valoarea contractului a fost de: 55.454 lei.</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269875" algn="just">
              <a:lnSpc>
                <a:spcPct val="150000"/>
              </a:lnSpc>
            </a:pPr>
            <a:r>
              <a:rPr lang="ro-RO" dirty="0">
                <a:solidFill>
                  <a:srgbClr val="3F3A38"/>
                </a:solidFill>
                <a:latin typeface="Arial" panose="020B0604020202020204" pitchFamily="34" charset="0"/>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xmlns="" val="tx"/>
                    </a:ext>
                  </a:extLst>
                </a:hlinkClick>
              </a:rPr>
              <a:t> </a:t>
            </a:r>
            <a:endParaRPr lang="ro-RO" dirty="0">
              <a:solidFill>
                <a:srgbClr val="3F3A38"/>
              </a:solidFill>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310487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8" name="CasetăText 7">
            <a:extLst>
              <a:ext uri="{FF2B5EF4-FFF2-40B4-BE49-F238E27FC236}">
                <a16:creationId xmlns:a16="http://schemas.microsoft.com/office/drawing/2014/main" xmlns="" id="{64B251AA-F32B-A4CB-CEB4-B045180E32E9}"/>
              </a:ext>
            </a:extLst>
          </p:cNvPr>
          <p:cNvSpPr txBox="1"/>
          <p:nvPr/>
        </p:nvSpPr>
        <p:spPr>
          <a:xfrm>
            <a:off x="576072" y="596655"/>
            <a:ext cx="10908792" cy="2862322"/>
          </a:xfrm>
          <a:prstGeom prst="rect">
            <a:avLst/>
          </a:prstGeom>
          <a:noFill/>
        </p:spPr>
        <p:txBody>
          <a:bodyPr wrap="square">
            <a:spAutoFit/>
          </a:bodyPr>
          <a:lstStyle/>
          <a:p>
            <a:pPr indent="180340" algn="just"/>
            <a:r>
              <a:rPr lang="ro-RO" sz="1800" b="1" i="1" dirty="0">
                <a:effectLst/>
                <a:latin typeface="Arial" panose="020B0604020202020204" pitchFamily="34" charset="0"/>
                <a:ea typeface="Calibri" panose="020F0502020204030204" pitchFamily="34" charset="0"/>
                <a:cs typeface="Calibri" panose="020F0502020204030204" pitchFamily="34" charset="0"/>
              </a:rPr>
              <a:t>Principalele etape de calcul pentru reducerea torsiunii de ansamblu pentru structurile civile cu planșee neregulate în plan și scări sunt</a:t>
            </a:r>
            <a:r>
              <a:rPr lang="en-US" sz="1800" b="1" i="1" dirty="0">
                <a:effectLst/>
                <a:latin typeface="Arial" panose="020B0604020202020204" pitchFamily="34" charset="0"/>
                <a:ea typeface="Calibri" panose="020F0502020204030204" pitchFamily="34" charset="0"/>
                <a:cs typeface="Calibri" panose="020F0502020204030204" pitchFamily="34" charset="0"/>
              </a:rPr>
              <a:t>:</a:t>
            </a:r>
          </a:p>
          <a:p>
            <a:pPr indent="180340" algn="just"/>
            <a:endParaRPr lang="en-US" sz="1800" b="1" i="1" dirty="0">
              <a:effectLst/>
              <a:latin typeface="Arial" panose="020B0604020202020204" pitchFamily="34" charset="0"/>
              <a:ea typeface="Calibri" panose="020F0502020204030204" pitchFamily="34" charset="0"/>
              <a:cs typeface="Calibri" panose="020F0502020204030204" pitchFamily="34" charset="0"/>
            </a:endParaRPr>
          </a:p>
          <a:p>
            <a:pPr indent="180340" algn="just"/>
            <a:r>
              <a:rPr lang="ro-RO" sz="1800" dirty="0">
                <a:effectLst/>
                <a:latin typeface="Arial" panose="020B0604020202020204" pitchFamily="34" charset="0"/>
                <a:ea typeface="Calibri" panose="020F0502020204030204" pitchFamily="34" charset="0"/>
                <a:cs typeface="Calibri" panose="020F0502020204030204" pitchFamily="34" charset="0"/>
              </a:rPr>
              <a:t>1.Calculul rigidităților relative oblice de nivel ale elementelor verticale în raport cu direcțiile principale de inerție ale secțiunilor transversale, pentru elementele verticale de rezistență k=1...n dintre două planșee.</a:t>
            </a:r>
            <a:endParaRPr lang="en-US" b="1" i="1" dirty="0">
              <a:latin typeface="Arial" panose="020B0604020202020204" pitchFamily="34" charset="0"/>
              <a:ea typeface="Calibri" panose="020F0502020204030204" pitchFamily="34" charset="0"/>
              <a:cs typeface="Calibri" panose="020F0502020204030204" pitchFamily="34" charset="0"/>
            </a:endParaRPr>
          </a:p>
          <a:p>
            <a:pPr indent="180340" algn="just"/>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2.Stabilirea centrului de masa C.M. la nivelului fiecărui planșeu al structurii multietajate.</a:t>
            </a:r>
          </a:p>
          <a:p>
            <a:pPr indent="180340" algn="just"/>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3.Stabilirea centrului de rigiditate C.R. al ansamblului elementelor verticale de rezistență la nivelului fiecărui planșeu.</a:t>
            </a:r>
          </a:p>
          <a:p>
            <a:pPr indent="180340" algn="just"/>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4.Determinarea direcțiilor axelor principale 1-1 și 2-2 al ansamblului elementelor verticale de rezistență de pe un nivel.</a:t>
            </a:r>
          </a:p>
        </p:txBody>
      </p:sp>
      <p:pic>
        <p:nvPicPr>
          <p:cNvPr id="2" name="Imagine 1">
            <a:extLst>
              <a:ext uri="{FF2B5EF4-FFF2-40B4-BE49-F238E27FC236}">
                <a16:creationId xmlns:a16="http://schemas.microsoft.com/office/drawing/2014/main" xmlns="" id="{B9186FDF-6F26-926F-B311-379053E640A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896" t="7276" r="12698" b="8262"/>
          <a:stretch/>
        </p:blipFill>
        <p:spPr bwMode="auto">
          <a:xfrm>
            <a:off x="8097590" y="3378708"/>
            <a:ext cx="3996266" cy="3369563"/>
          </a:xfrm>
          <a:prstGeom prst="rect">
            <a:avLst/>
          </a:prstGeom>
          <a:ln>
            <a:noFill/>
          </a:ln>
          <a:extLst>
            <a:ext uri="{53640926-AAD7-44D8-BBD7-CCE9431645EC}">
              <a14:shadowObscured xmlns:a14="http://schemas.microsoft.com/office/drawing/2010/main"/>
            </a:ext>
          </a:extLst>
        </p:spPr>
      </p:pic>
      <p:pic>
        <p:nvPicPr>
          <p:cNvPr id="3" name="Imagine 2">
            <a:extLst>
              <a:ext uri="{FF2B5EF4-FFF2-40B4-BE49-F238E27FC236}">
                <a16:creationId xmlns:a16="http://schemas.microsoft.com/office/drawing/2014/main" xmlns="" id="{5BC2BB96-9EDA-B25C-22F5-13A131DE07A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12" t="37652" r="10447" b="10809"/>
          <a:stretch/>
        </p:blipFill>
        <p:spPr bwMode="auto">
          <a:xfrm>
            <a:off x="4264783" y="3825643"/>
            <a:ext cx="3804745" cy="2172821"/>
          </a:xfrm>
          <a:prstGeom prst="rect">
            <a:avLst/>
          </a:prstGeom>
          <a:ln>
            <a:noFill/>
          </a:ln>
          <a:extLst>
            <a:ext uri="{53640926-AAD7-44D8-BBD7-CCE9431645EC}">
              <a14:shadowObscured xmlns:a14="http://schemas.microsoft.com/office/drawing/2010/main"/>
            </a:ext>
          </a:extLst>
        </p:spPr>
      </p:pic>
      <p:pic>
        <p:nvPicPr>
          <p:cNvPr id="4" name="Imagine 3">
            <a:extLst>
              <a:ext uri="{FF2B5EF4-FFF2-40B4-BE49-F238E27FC236}">
                <a16:creationId xmlns:a16="http://schemas.microsoft.com/office/drawing/2014/main" xmlns="" id="{FD3E80DE-BA1A-16E3-3D74-4BC25C0727A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499" t="4082" r="30055" b="10863"/>
          <a:stretch/>
        </p:blipFill>
        <p:spPr bwMode="auto">
          <a:xfrm>
            <a:off x="24810" y="3825642"/>
            <a:ext cx="2064331" cy="2172821"/>
          </a:xfrm>
          <a:prstGeom prst="rect">
            <a:avLst/>
          </a:prstGeom>
          <a:ln>
            <a:noFill/>
          </a:ln>
          <a:extLst>
            <a:ext uri="{53640926-AAD7-44D8-BBD7-CCE9431645EC}">
              <a14:shadowObscured xmlns:a14="http://schemas.microsoft.com/office/drawing/2010/main"/>
            </a:ext>
          </a:extLst>
        </p:spPr>
      </p:pic>
      <p:pic>
        <p:nvPicPr>
          <p:cNvPr id="5" name="Imagine 4">
            <a:extLst>
              <a:ext uri="{FF2B5EF4-FFF2-40B4-BE49-F238E27FC236}">
                <a16:creationId xmlns:a16="http://schemas.microsoft.com/office/drawing/2014/main" xmlns="" id="{3E29F30C-587B-4804-F121-18B6C0F7CEE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192" t="7090" r="33612" b="11992"/>
          <a:stretch/>
        </p:blipFill>
        <p:spPr bwMode="auto">
          <a:xfrm>
            <a:off x="2089141" y="3825643"/>
            <a:ext cx="2175642" cy="217282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782648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CasetăText 2">
            <a:extLst>
              <a:ext uri="{FF2B5EF4-FFF2-40B4-BE49-F238E27FC236}">
                <a16:creationId xmlns:a16="http://schemas.microsoft.com/office/drawing/2014/main" xmlns="" id="{B5944BCD-836F-5D45-8614-79EFB349558A}"/>
              </a:ext>
            </a:extLst>
          </p:cNvPr>
          <p:cNvSpPr txBox="1"/>
          <p:nvPr/>
        </p:nvSpPr>
        <p:spPr>
          <a:xfrm>
            <a:off x="394716" y="490973"/>
            <a:ext cx="11402568" cy="1959511"/>
          </a:xfrm>
          <a:prstGeom prst="rect">
            <a:avLst/>
          </a:prstGeom>
          <a:noFill/>
        </p:spPr>
        <p:txBody>
          <a:bodyPr wrap="square">
            <a:spAutoFit/>
          </a:bodyPr>
          <a:lstStyle/>
          <a:p>
            <a:pPr algn="just">
              <a:lnSpc>
                <a:spcPts val="1200"/>
              </a:lnSpc>
              <a:spcBef>
                <a:spcPts val="800"/>
              </a:spcBef>
              <a:spcAft>
                <a:spcPts val="800"/>
              </a:spcAft>
            </a:pPr>
            <a:r>
              <a:rPr lang="ro-RO" sz="1800" dirty="0">
                <a:effectLst/>
                <a:latin typeface="Arial" panose="020B0604020202020204" pitchFamily="34" charset="0"/>
                <a:ea typeface="Calibri" panose="020F0502020204030204" pitchFamily="34" charset="0"/>
                <a:cs typeface="Arial" panose="020B0604020202020204" pitchFamily="34" charset="0"/>
              </a:rPr>
              <a:t>• </a:t>
            </a:r>
            <a:r>
              <a:rPr lang="ro-RO"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rPr>
              <a:t>Impactul și vizibilitatea activității științifice</a:t>
            </a:r>
          </a:p>
          <a:p>
            <a:pPr lvl="0" algn="just">
              <a:lnSpc>
                <a:spcPct val="150000"/>
              </a:lnSpc>
            </a:pPr>
            <a:r>
              <a:rPr lang="ro-RO" sz="18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Publicații indexate Web of </a:t>
            </a:r>
            <a:r>
              <a:rPr lang="ro-RO" sz="1800" b="1" dirty="0" err="1">
                <a:effectLst/>
                <a:latin typeface="Arial" panose="020B0604020202020204" pitchFamily="34" charset="0"/>
                <a:ea typeface="Calibri" panose="020F0502020204030204" pitchFamily="34" charset="0"/>
                <a:cs typeface="Arial" panose="020B0604020202020204" pitchFamily="34" charset="0"/>
              </a:rPr>
              <a:t>Science</a:t>
            </a:r>
            <a:r>
              <a:rPr lang="ro-RO" sz="18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 și BDI:</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285750" indent="-285750" algn="just">
              <a:lnSpc>
                <a:spcPct val="150000"/>
              </a:lnSpc>
              <a:buFont typeface="Courier New" panose="02070309020205020404" pitchFamily="49" charset="0"/>
              <a:buChar char="o"/>
            </a:pPr>
            <a:r>
              <a:rPr lang="ro-RO" sz="1800" dirty="0">
                <a:effectLst/>
                <a:latin typeface="Arial" panose="020B0604020202020204" pitchFamily="34" charset="0"/>
                <a:ea typeface="Calibri" panose="020F0502020204030204" pitchFamily="34" charset="0"/>
                <a:cs typeface="Calibri" panose="020F0502020204030204" pitchFamily="34" charset="0"/>
              </a:rPr>
              <a:t>Număr lucrări indexate ISI Web of </a:t>
            </a:r>
            <a:r>
              <a:rPr lang="ro-RO" sz="1800" dirty="0" err="1">
                <a:effectLst/>
                <a:latin typeface="Arial" panose="020B0604020202020204" pitchFamily="34" charset="0"/>
                <a:ea typeface="Calibri" panose="020F0502020204030204" pitchFamily="34" charset="0"/>
                <a:cs typeface="Calibri" panose="020F0502020204030204" pitchFamily="34" charset="0"/>
              </a:rPr>
              <a:t>Science</a:t>
            </a:r>
            <a:r>
              <a:rPr lang="ro-RO" sz="1800" dirty="0">
                <a:effectLst/>
                <a:latin typeface="Arial" panose="020B0604020202020204" pitchFamily="34" charset="0"/>
                <a:ea typeface="Calibri" panose="020F0502020204030204" pitchFamily="34" charset="0"/>
                <a:cs typeface="Calibri" panose="020F0502020204030204" pitchFamily="34" charset="0"/>
              </a:rPr>
              <a:t>: 13 dintre acestea 6 articole – prim autor;</a:t>
            </a:r>
          </a:p>
          <a:p>
            <a:pPr marL="285750" indent="-285750" algn="just">
              <a:lnSpc>
                <a:spcPct val="150000"/>
              </a:lnSpc>
              <a:buFont typeface="Courier New" panose="02070309020205020404" pitchFamily="49" charset="0"/>
              <a:buChar char="o"/>
            </a:pPr>
            <a:r>
              <a:rPr lang="ro-RO" sz="1800" dirty="0">
                <a:effectLst/>
                <a:latin typeface="Arial" panose="020B0604020202020204" pitchFamily="34" charset="0"/>
                <a:ea typeface="Calibri" panose="020F0502020204030204" pitchFamily="34" charset="0"/>
                <a:cs typeface="Calibri" panose="020F0502020204030204" pitchFamily="34" charset="0"/>
              </a:rPr>
              <a:t>Număr lucrări indexate BDI: 20 dintre acestea 11 articole – prim autor;</a:t>
            </a:r>
          </a:p>
          <a:p>
            <a:pPr marL="285750" indent="-285750" algn="just">
              <a:lnSpc>
                <a:spcPct val="150000"/>
              </a:lnSpc>
              <a:buFont typeface="Courier New" panose="02070309020205020404" pitchFamily="49" charset="0"/>
              <a:buChar char="o"/>
            </a:pPr>
            <a:r>
              <a:rPr lang="ro-RO" sz="1800" dirty="0">
                <a:effectLst/>
                <a:latin typeface="Arial" panose="020B0604020202020204" pitchFamily="34" charset="0"/>
                <a:ea typeface="Calibri" panose="020F0502020204030204" pitchFamily="34" charset="0"/>
                <a:cs typeface="Calibri" panose="020F0502020204030204" pitchFamily="34" charset="0"/>
              </a:rPr>
              <a:t>Numărul total de citări obținute pentru articolele publicate - 38 citări. </a:t>
            </a:r>
          </a:p>
        </p:txBody>
      </p:sp>
      <p:sp>
        <p:nvSpPr>
          <p:cNvPr id="5" name="CasetăText 4">
            <a:extLst>
              <a:ext uri="{FF2B5EF4-FFF2-40B4-BE49-F238E27FC236}">
                <a16:creationId xmlns:a16="http://schemas.microsoft.com/office/drawing/2014/main" xmlns="" id="{59ED0E20-E335-6BFB-6226-5959EE2076E0}"/>
              </a:ext>
            </a:extLst>
          </p:cNvPr>
          <p:cNvSpPr txBox="1"/>
          <p:nvPr/>
        </p:nvSpPr>
        <p:spPr>
          <a:xfrm>
            <a:off x="394716" y="2450484"/>
            <a:ext cx="6094476" cy="456535"/>
          </a:xfrm>
          <a:prstGeom prst="rect">
            <a:avLst/>
          </a:prstGeom>
          <a:noFill/>
        </p:spPr>
        <p:txBody>
          <a:bodyPr wrap="square">
            <a:spAutoFit/>
          </a:bodyPr>
          <a:lstStyle/>
          <a:p>
            <a:pPr lvl="0" algn="just">
              <a:lnSpc>
                <a:spcPct val="150000"/>
              </a:lnSpc>
            </a:pPr>
            <a:r>
              <a:rPr lang="ro-RO" sz="1800" dirty="0">
                <a:effectLst/>
                <a:latin typeface="Arial" panose="020B0604020202020204" pitchFamily="34" charset="0"/>
                <a:ea typeface="Calibri" panose="020F0502020204030204" pitchFamily="34" charset="0"/>
                <a:cs typeface="Arial" panose="020B0604020202020204" pitchFamily="34" charset="0"/>
              </a:rPr>
              <a:t>• </a:t>
            </a:r>
            <a:r>
              <a:rPr lang="ro-RO" sz="18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Prelegeri la universități din afara țări:</a:t>
            </a:r>
            <a:endParaRPr lang="ro-RO"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7" name="CasetăText 6">
            <a:extLst>
              <a:ext uri="{FF2B5EF4-FFF2-40B4-BE49-F238E27FC236}">
                <a16:creationId xmlns:a16="http://schemas.microsoft.com/office/drawing/2014/main" xmlns="" id="{0C32B6F4-30D2-4039-EE08-0FFA5E705375}"/>
              </a:ext>
            </a:extLst>
          </p:cNvPr>
          <p:cNvSpPr txBox="1"/>
          <p:nvPr/>
        </p:nvSpPr>
        <p:spPr>
          <a:xfrm>
            <a:off x="394716" y="2967335"/>
            <a:ext cx="11402568" cy="646331"/>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rPr>
              <a:t>2015 Visiting Professor la </a:t>
            </a:r>
            <a:r>
              <a:rPr lang="ro-RO" sz="1800" b="1" dirty="0">
                <a:effectLst/>
                <a:latin typeface="Arial" panose="020B0604020202020204" pitchFamily="34" charset="0"/>
                <a:ea typeface="Calibri" panose="020F0502020204030204" pitchFamily="34" charset="0"/>
              </a:rPr>
              <a:t>Tianjin University</a:t>
            </a:r>
            <a:r>
              <a:rPr lang="ro-RO" sz="1800" dirty="0">
                <a:effectLst/>
                <a:latin typeface="Arial" panose="020B0604020202020204" pitchFamily="34" charset="0"/>
                <a:ea typeface="Calibri" panose="020F0502020204030204" pitchFamily="34" charset="0"/>
              </a:rPr>
              <a:t> -China . Prelegerea a avut drept temă: Aplicații ale structurilor tip tensegrity în inginerie civilă. </a:t>
            </a:r>
            <a:endParaRPr lang="ro-RO" dirty="0"/>
          </a:p>
        </p:txBody>
      </p:sp>
      <p:pic>
        <p:nvPicPr>
          <p:cNvPr id="8" name="Imagine 7">
            <a:extLst>
              <a:ext uri="{FF2B5EF4-FFF2-40B4-BE49-F238E27FC236}">
                <a16:creationId xmlns:a16="http://schemas.microsoft.com/office/drawing/2014/main" xmlns="" id="{4223C51B-1638-9482-F68A-CAEA5A233C8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068" y="3673982"/>
            <a:ext cx="3480483" cy="2609960"/>
          </a:xfrm>
          <a:prstGeom prst="rect">
            <a:avLst/>
          </a:prstGeom>
        </p:spPr>
      </p:pic>
      <p:pic>
        <p:nvPicPr>
          <p:cNvPr id="9" name="Imagine 8">
            <a:extLst>
              <a:ext uri="{FF2B5EF4-FFF2-40B4-BE49-F238E27FC236}">
                <a16:creationId xmlns:a16="http://schemas.microsoft.com/office/drawing/2014/main" xmlns="" id="{90DC0917-5675-0614-4BC5-0A074A0C2C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73974" y="3673982"/>
            <a:ext cx="3444052" cy="2582636"/>
          </a:xfrm>
          <a:prstGeom prst="rect">
            <a:avLst/>
          </a:prstGeom>
        </p:spPr>
      </p:pic>
      <p:pic>
        <p:nvPicPr>
          <p:cNvPr id="10" name="Imagine 9">
            <a:extLst>
              <a:ext uri="{FF2B5EF4-FFF2-40B4-BE49-F238E27FC236}">
                <a16:creationId xmlns:a16="http://schemas.microsoft.com/office/drawing/2014/main" xmlns="" id="{AC500BF4-45C7-FD67-DA5A-45F148328D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70684" y="3673982"/>
            <a:ext cx="3443248" cy="2582635"/>
          </a:xfrm>
          <a:prstGeom prst="rect">
            <a:avLst/>
          </a:prstGeom>
        </p:spPr>
      </p:pic>
      <p:sp>
        <p:nvSpPr>
          <p:cNvPr id="12" name="CasetăText 11">
            <a:extLst>
              <a:ext uri="{FF2B5EF4-FFF2-40B4-BE49-F238E27FC236}">
                <a16:creationId xmlns:a16="http://schemas.microsoft.com/office/drawing/2014/main" xmlns="" id="{E3B5CE50-5AF0-13AF-4C8C-7CA763546BCC}"/>
              </a:ext>
            </a:extLst>
          </p:cNvPr>
          <p:cNvSpPr txBox="1"/>
          <p:nvPr/>
        </p:nvSpPr>
        <p:spPr>
          <a:xfrm>
            <a:off x="3897832" y="6367027"/>
            <a:ext cx="6094476" cy="369332"/>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rPr>
              <a:t>Imagini de la </a:t>
            </a:r>
            <a:r>
              <a:rPr lang="ro-RO" sz="1800" b="1" dirty="0">
                <a:effectLst/>
                <a:latin typeface="Arial" panose="020B0604020202020204" pitchFamily="34" charset="0"/>
                <a:ea typeface="Calibri" panose="020F0502020204030204" pitchFamily="34" charset="0"/>
              </a:rPr>
              <a:t>Tianjin University -China</a:t>
            </a:r>
            <a:endParaRPr lang="ro-RO" dirty="0"/>
          </a:p>
        </p:txBody>
      </p:sp>
    </p:spTree>
    <p:extLst>
      <p:ext uri="{BB962C8B-B14F-4D97-AF65-F5344CB8AC3E}">
        <p14:creationId xmlns:p14="http://schemas.microsoft.com/office/powerpoint/2010/main" val="26086918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CasetăText 2">
            <a:extLst>
              <a:ext uri="{FF2B5EF4-FFF2-40B4-BE49-F238E27FC236}">
                <a16:creationId xmlns:a16="http://schemas.microsoft.com/office/drawing/2014/main" xmlns="" id="{BF986CE0-4612-E929-52ED-EF9CC9247C7B}"/>
              </a:ext>
            </a:extLst>
          </p:cNvPr>
          <p:cNvSpPr txBox="1"/>
          <p:nvPr/>
        </p:nvSpPr>
        <p:spPr>
          <a:xfrm>
            <a:off x="438912" y="414820"/>
            <a:ext cx="11448288" cy="646331"/>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rPr>
              <a:t>2019 Mobilitate de predare Erasmus la </a:t>
            </a:r>
            <a:r>
              <a:rPr lang="ro-RO" sz="1800" b="1" dirty="0">
                <a:effectLst/>
                <a:latin typeface="Arial" panose="020B0604020202020204" pitchFamily="34" charset="0"/>
                <a:ea typeface="Calibri" panose="020F0502020204030204" pitchFamily="34" charset="0"/>
              </a:rPr>
              <a:t>University Cadi Ayyad din Marrakech-Maroc</a:t>
            </a:r>
            <a:r>
              <a:rPr lang="ro-RO" sz="1800" dirty="0">
                <a:effectLst/>
                <a:latin typeface="Arial" panose="020B0604020202020204" pitchFamily="34" charset="0"/>
                <a:ea typeface="Calibri" panose="020F0502020204030204" pitchFamily="34" charset="0"/>
              </a:rPr>
              <a:t>. Prelegerea a avut drept temă: Elemente finite pentru analiza stării de tensiune din corpurile solid deformabile.</a:t>
            </a:r>
            <a:endParaRPr lang="ro-RO" dirty="0"/>
          </a:p>
        </p:txBody>
      </p:sp>
      <p:pic>
        <p:nvPicPr>
          <p:cNvPr id="4" name="Imagine 3">
            <a:extLst>
              <a:ext uri="{FF2B5EF4-FFF2-40B4-BE49-F238E27FC236}">
                <a16:creationId xmlns:a16="http://schemas.microsoft.com/office/drawing/2014/main" xmlns="" id="{B8BC602C-0C5B-FFB8-EF06-950BEDF3C7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8912" y="1291461"/>
            <a:ext cx="3410776" cy="2558282"/>
          </a:xfrm>
          <a:prstGeom prst="rect">
            <a:avLst/>
          </a:prstGeom>
        </p:spPr>
      </p:pic>
      <p:pic>
        <p:nvPicPr>
          <p:cNvPr id="5" name="Imagine 4">
            <a:extLst>
              <a:ext uri="{FF2B5EF4-FFF2-40B4-BE49-F238E27FC236}">
                <a16:creationId xmlns:a16="http://schemas.microsoft.com/office/drawing/2014/main" xmlns="" id="{481CC0BA-CD7C-65F8-3183-91D42931A5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0744" y="1291461"/>
            <a:ext cx="3410512" cy="2558282"/>
          </a:xfrm>
          <a:prstGeom prst="rect">
            <a:avLst/>
          </a:prstGeom>
        </p:spPr>
      </p:pic>
      <p:pic>
        <p:nvPicPr>
          <p:cNvPr id="6" name="Imagine 5">
            <a:extLst>
              <a:ext uri="{FF2B5EF4-FFF2-40B4-BE49-F238E27FC236}">
                <a16:creationId xmlns:a16="http://schemas.microsoft.com/office/drawing/2014/main" xmlns="" id="{3856DE0A-7A7B-1B23-61A5-DF3C61BD25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42312" y="1291461"/>
            <a:ext cx="3410259" cy="2558281"/>
          </a:xfrm>
          <a:prstGeom prst="rect">
            <a:avLst/>
          </a:prstGeom>
        </p:spPr>
      </p:pic>
      <p:sp>
        <p:nvSpPr>
          <p:cNvPr id="8" name="CasetăText 7">
            <a:extLst>
              <a:ext uri="{FF2B5EF4-FFF2-40B4-BE49-F238E27FC236}">
                <a16:creationId xmlns:a16="http://schemas.microsoft.com/office/drawing/2014/main" xmlns="" id="{94B7D565-81EB-2D73-A9AD-9099D982FA17}"/>
              </a:ext>
            </a:extLst>
          </p:cNvPr>
          <p:cNvSpPr txBox="1"/>
          <p:nvPr/>
        </p:nvSpPr>
        <p:spPr>
          <a:xfrm>
            <a:off x="2937510" y="3966710"/>
            <a:ext cx="6094476" cy="369332"/>
          </a:xfrm>
          <a:prstGeom prst="rect">
            <a:avLst/>
          </a:prstGeom>
          <a:noFill/>
        </p:spPr>
        <p:txBody>
          <a:bodyPr wrap="square">
            <a:spAutoFit/>
          </a:bodyPr>
          <a:lstStyle/>
          <a:p>
            <a:r>
              <a:rPr lang="ro-RO" sz="1800" dirty="0">
                <a:effectLst/>
                <a:latin typeface="Arial" panose="020B0604020202020204" pitchFamily="34" charset="0"/>
                <a:ea typeface="Calibri" panose="020F0502020204030204" pitchFamily="34" charset="0"/>
              </a:rPr>
              <a:t>Imagini de la </a:t>
            </a:r>
            <a:r>
              <a:rPr lang="ro-RO" sz="1800" b="1" dirty="0">
                <a:effectLst/>
                <a:latin typeface="Arial" panose="020B0604020202020204" pitchFamily="34" charset="0"/>
                <a:ea typeface="Calibri" panose="020F0502020204030204" pitchFamily="34" charset="0"/>
              </a:rPr>
              <a:t>University Cadi Ayyad - Marrakech-Maroc</a:t>
            </a:r>
            <a:endParaRPr lang="ro-RO" dirty="0"/>
          </a:p>
        </p:txBody>
      </p:sp>
      <p:sp>
        <p:nvSpPr>
          <p:cNvPr id="10" name="CasetăText 9">
            <a:extLst>
              <a:ext uri="{FF2B5EF4-FFF2-40B4-BE49-F238E27FC236}">
                <a16:creationId xmlns:a16="http://schemas.microsoft.com/office/drawing/2014/main" xmlns="" id="{3204F184-C0B7-67F0-6CCD-A0CEA26ECD3F}"/>
              </a:ext>
            </a:extLst>
          </p:cNvPr>
          <p:cNvSpPr txBox="1"/>
          <p:nvPr/>
        </p:nvSpPr>
        <p:spPr>
          <a:xfrm>
            <a:off x="182880" y="4221274"/>
            <a:ext cx="12115800" cy="2534027"/>
          </a:xfrm>
          <a:prstGeom prst="rect">
            <a:avLst/>
          </a:prstGeom>
          <a:noFill/>
        </p:spPr>
        <p:txBody>
          <a:bodyPr wrap="square">
            <a:spAutoFit/>
          </a:bodyPr>
          <a:lstStyle/>
          <a:p>
            <a:pPr lvl="0" algn="just">
              <a:lnSpc>
                <a:spcPct val="150000"/>
              </a:lnSpc>
            </a:pPr>
            <a:r>
              <a:rPr lang="ro-RO" sz="1800" dirty="0">
                <a:effectLst/>
                <a:latin typeface="Arial" panose="020B0604020202020204" pitchFamily="34" charset="0"/>
                <a:ea typeface="Calibri" panose="020F0502020204030204" pitchFamily="34" charset="0"/>
                <a:cs typeface="Arial" panose="020B0604020202020204" pitchFamily="34" charset="0"/>
              </a:rPr>
              <a:t>• </a:t>
            </a:r>
            <a:r>
              <a:rPr lang="ro-RO" sz="18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Burse obținute:</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455930" indent="-285750" algn="just">
              <a:lnSpc>
                <a:spcPct val="150000"/>
              </a:lnSpc>
              <a:buFont typeface="Courier New" panose="02070309020205020404" pitchFamily="49" charset="0"/>
              <a:buChar char="o"/>
            </a:pPr>
            <a:r>
              <a:rPr lang="ro-RO" sz="1800" dirty="0">
                <a:effectLst/>
                <a:latin typeface="Arial" panose="020B0604020202020204" pitchFamily="34" charset="0"/>
                <a:ea typeface="Calibri" panose="020F0502020204030204" pitchFamily="34" charset="0"/>
                <a:cs typeface="Arial" panose="020B0604020202020204" pitchFamily="34" charset="0"/>
              </a:rPr>
              <a:t>2001 Bursă de documentare informare - </a:t>
            </a:r>
            <a:r>
              <a:rPr lang="ro-RO" sz="1800" b="1" dirty="0">
                <a:effectLst/>
                <a:latin typeface="Arial" panose="020B0604020202020204" pitchFamily="34" charset="0"/>
                <a:ea typeface="Calibri" panose="020F0502020204030204" pitchFamily="34" charset="0"/>
                <a:cs typeface="Arial" panose="020B0604020202020204" pitchFamily="34" charset="0"/>
              </a:rPr>
              <a:t>Aachen Germania la Institut für Bergwerks </a:t>
            </a:r>
          </a:p>
          <a:p>
            <a:pPr marL="170180" algn="just">
              <a:lnSpc>
                <a:spcPct val="150000"/>
              </a:lnSpc>
            </a:pPr>
            <a:r>
              <a:rPr lang="ro-RO" sz="1800" b="1" dirty="0">
                <a:effectLst/>
                <a:latin typeface="Arial" panose="020B0604020202020204" pitchFamily="34" charset="0"/>
                <a:ea typeface="Calibri" panose="020F0502020204030204" pitchFamily="34" charset="0"/>
                <a:cs typeface="Arial" panose="020B0604020202020204" pitchFamily="34" charset="0"/>
              </a:rPr>
              <a:t>und Hüttenmaschinenkunde-Reheinisch-WestfälischeTechnische-Hochschule</a:t>
            </a:r>
            <a:r>
              <a:rPr lang="ro-RO" sz="1800" dirty="0">
                <a:effectLst/>
                <a:latin typeface="Arial" panose="020B0604020202020204" pitchFamily="34" charset="0"/>
                <a:ea typeface="Calibri" panose="020F0502020204030204" pitchFamily="34" charset="0"/>
                <a:cs typeface="Arial" panose="020B0604020202020204" pitchFamily="34" charset="0"/>
              </a:rPr>
              <a:t>;</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455930" indent="-285750" algn="just">
              <a:lnSpc>
                <a:spcPct val="150000"/>
              </a:lnSpc>
              <a:buFont typeface="Courier New" panose="02070309020205020404" pitchFamily="49" charset="0"/>
              <a:buChar char="o"/>
            </a:pPr>
            <a:r>
              <a:rPr lang="ro-RO" sz="1800" dirty="0">
                <a:effectLst/>
                <a:latin typeface="Arial" panose="020B0604020202020204" pitchFamily="34" charset="0"/>
                <a:ea typeface="Calibri" panose="020F0502020204030204" pitchFamily="34" charset="0"/>
                <a:cs typeface="Arial" panose="020B0604020202020204" pitchFamily="34" charset="0"/>
              </a:rPr>
              <a:t>2002 Bursă de documentare informare - </a:t>
            </a:r>
            <a:r>
              <a:rPr lang="ro-RO" sz="1800" b="1" dirty="0">
                <a:effectLst/>
                <a:latin typeface="Arial" panose="020B0604020202020204" pitchFamily="34" charset="0"/>
                <a:ea typeface="Calibri" panose="020F0502020204030204" pitchFamily="34" charset="0"/>
                <a:cs typeface="Arial" panose="020B0604020202020204" pitchFamily="34" charset="0"/>
              </a:rPr>
              <a:t>Poitiers Franța la Laboratoire de Mécanique des Solides </a:t>
            </a:r>
          </a:p>
          <a:p>
            <a:pPr marL="170180" algn="just">
              <a:lnSpc>
                <a:spcPct val="150000"/>
              </a:lnSpc>
            </a:pPr>
            <a:r>
              <a:rPr lang="ro-RO" sz="1800" b="1" dirty="0">
                <a:effectLst/>
                <a:latin typeface="Arial" panose="020B0604020202020204" pitchFamily="34" charset="0"/>
                <a:ea typeface="Calibri" panose="020F0502020204030204" pitchFamily="34" charset="0"/>
                <a:cs typeface="Arial" panose="020B0604020202020204" pitchFamily="34" charset="0"/>
              </a:rPr>
              <a:t>Universite de Poitiers</a:t>
            </a:r>
            <a:r>
              <a:rPr lang="ro-RO" sz="1800" dirty="0">
                <a:effectLst/>
                <a:latin typeface="Arial" panose="020B0604020202020204" pitchFamily="34" charset="0"/>
                <a:ea typeface="Calibri" panose="020F0502020204030204" pitchFamily="34" charset="0"/>
                <a:cs typeface="Arial" panose="020B0604020202020204" pitchFamily="34" charset="0"/>
              </a:rPr>
              <a:t>;</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455930" indent="-285750" algn="just">
              <a:lnSpc>
                <a:spcPct val="150000"/>
              </a:lnSpc>
              <a:buFont typeface="Courier New" panose="02070309020205020404" pitchFamily="49" charset="0"/>
              <a:buChar char="o"/>
            </a:pPr>
            <a:r>
              <a:rPr lang="ro-RO" sz="1800" dirty="0">
                <a:effectLst/>
                <a:latin typeface="Arial" panose="020B0604020202020204" pitchFamily="34" charset="0"/>
                <a:ea typeface="Calibri" panose="020F0502020204030204" pitchFamily="34" charset="0"/>
                <a:cs typeface="Arial" panose="020B0604020202020204" pitchFamily="34" charset="0"/>
              </a:rPr>
              <a:t>2010 Stagiu de documentare-informare –</a:t>
            </a:r>
            <a:r>
              <a:rPr lang="ro-RO" sz="1800" b="1" dirty="0">
                <a:effectLst/>
                <a:latin typeface="Arial" panose="020B0604020202020204" pitchFamily="34" charset="0"/>
                <a:ea typeface="Calibri" panose="020F0502020204030204" pitchFamily="34" charset="0"/>
                <a:cs typeface="Arial" panose="020B0604020202020204" pitchFamily="34" charset="0"/>
              </a:rPr>
              <a:t> Germania la</a:t>
            </a:r>
            <a:r>
              <a:rPr lang="ro-RO" sz="1800" dirty="0">
                <a:effectLst/>
                <a:latin typeface="Arial" panose="020B0604020202020204" pitchFamily="34" charset="0"/>
                <a:ea typeface="Calibri" panose="020F0502020204030204" pitchFamily="34" charset="0"/>
                <a:cs typeface="Arial" panose="020B0604020202020204" pitchFamily="34" charset="0"/>
              </a:rPr>
              <a:t> </a:t>
            </a:r>
            <a:r>
              <a:rPr lang="ro-RO" sz="1800" b="1" dirty="0">
                <a:effectLst/>
                <a:latin typeface="Arial" panose="020B0604020202020204" pitchFamily="34" charset="0"/>
                <a:ea typeface="Calibri" panose="020F0502020204030204" pitchFamily="34" charset="0"/>
                <a:cs typeface="Arial" panose="020B0604020202020204" pitchFamily="34" charset="0"/>
              </a:rPr>
              <a:t>Fachhocschule Konstanz </a:t>
            </a:r>
            <a:r>
              <a:rPr lang="ro-RO" sz="1800" dirty="0">
                <a:effectLst/>
                <a:latin typeface="Arial" panose="020B0604020202020204" pitchFamily="34" charset="0"/>
                <a:ea typeface="Calibri" panose="020F0502020204030204" pitchFamily="34" charset="0"/>
                <a:cs typeface="Arial" panose="020B0604020202020204" pitchFamily="34" charset="0"/>
              </a:rPr>
              <a:t>;</a:t>
            </a:r>
            <a:endParaRPr lang="ro-RO" sz="1800" dirty="0">
              <a:effectLst/>
              <a:latin typeface="Arial" panose="020B060402020202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968043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CasetăText 2">
            <a:extLst>
              <a:ext uri="{FF2B5EF4-FFF2-40B4-BE49-F238E27FC236}">
                <a16:creationId xmlns:a16="http://schemas.microsoft.com/office/drawing/2014/main" xmlns="" id="{A3D38FB6-6BA3-DF18-ADEF-0D203A637550}"/>
              </a:ext>
            </a:extLst>
          </p:cNvPr>
          <p:cNvSpPr txBox="1"/>
          <p:nvPr/>
        </p:nvSpPr>
        <p:spPr>
          <a:xfrm>
            <a:off x="347472" y="356949"/>
            <a:ext cx="6094476" cy="456535"/>
          </a:xfrm>
          <a:prstGeom prst="rect">
            <a:avLst/>
          </a:prstGeom>
          <a:noFill/>
        </p:spPr>
        <p:txBody>
          <a:bodyPr wrap="square">
            <a:spAutoFit/>
          </a:bodyPr>
          <a:lstStyle/>
          <a:p>
            <a:pPr algn="just">
              <a:lnSpc>
                <a:spcPct val="150000"/>
              </a:lnSpc>
            </a:pPr>
            <a:r>
              <a:rPr lang="ro-RO" sz="1800" dirty="0">
                <a:effectLst/>
                <a:latin typeface="Arial" panose="020B0604020202020204" pitchFamily="34" charset="0"/>
                <a:ea typeface="Calibri" panose="020F0502020204030204" pitchFamily="34" charset="0"/>
                <a:cs typeface="Arial" panose="020B0604020202020204" pitchFamily="34" charset="0"/>
              </a:rPr>
              <a:t>• </a:t>
            </a:r>
            <a:r>
              <a:rPr lang="ro-RO" sz="1800" b="1" dirty="0">
                <a:solidFill>
                  <a:srgbClr val="000000"/>
                </a:solidFill>
                <a:effectLst/>
                <a:latin typeface="Arial" panose="020B0604020202020204" pitchFamily="34" charset="0"/>
                <a:ea typeface="Cambria" panose="02040503050406030204" pitchFamily="18" charset="0"/>
                <a:cs typeface="Cambria" panose="02040503050406030204" pitchFamily="18" charset="0"/>
              </a:rPr>
              <a:t>Planuri de dezvoltare a activității didactice</a:t>
            </a:r>
          </a:p>
        </p:txBody>
      </p:sp>
      <p:sp>
        <p:nvSpPr>
          <p:cNvPr id="5" name="CasetăText 4">
            <a:extLst>
              <a:ext uri="{FF2B5EF4-FFF2-40B4-BE49-F238E27FC236}">
                <a16:creationId xmlns:a16="http://schemas.microsoft.com/office/drawing/2014/main" xmlns="" id="{25669C5F-BD56-8349-411D-813A00711612}"/>
              </a:ext>
            </a:extLst>
          </p:cNvPr>
          <p:cNvSpPr txBox="1"/>
          <p:nvPr/>
        </p:nvSpPr>
        <p:spPr>
          <a:xfrm>
            <a:off x="347472" y="813484"/>
            <a:ext cx="11329416" cy="5827236"/>
          </a:xfrm>
          <a:prstGeom prst="rect">
            <a:avLst/>
          </a:prstGeom>
          <a:noFill/>
        </p:spPr>
        <p:txBody>
          <a:bodyPr wrap="square">
            <a:spAutoFit/>
          </a:bodyPr>
          <a:lstStyle/>
          <a:p>
            <a:pPr algn="just">
              <a:lnSpc>
                <a:spcPct val="150000"/>
              </a:lnSpc>
            </a:pPr>
            <a:r>
              <a:rPr lang="ro-RO" sz="1800" dirty="0">
                <a:effectLst/>
                <a:latin typeface="Arial" panose="020B0604020202020204" pitchFamily="34" charset="0"/>
                <a:ea typeface="Calibri" panose="020F0502020204030204" pitchFamily="34" charset="0"/>
                <a:cs typeface="Calibri" panose="020F0502020204030204" pitchFamily="34" charset="0"/>
              </a:rPr>
              <a:t>Pentru îmbunătățirea rezultatelor în activitatea didactică, a dezvoltării de noi metode de interacțiune și transfer de cunoștințe către studenți îmi propun următoarele:</a:t>
            </a:r>
          </a:p>
          <a:p>
            <a:pPr marL="342900" lvl="0" indent="-342900" algn="just">
              <a:lnSpc>
                <a:spcPct val="150000"/>
              </a:lnSpc>
              <a:spcAft>
                <a:spcPts val="1000"/>
              </a:spcAft>
              <a:buClr>
                <a:srgbClr val="000000"/>
              </a:buClr>
              <a:buFont typeface="Wingdings" panose="05000000000000000000" pitchFamily="2" charset="2"/>
              <a:buChar char=""/>
            </a:pPr>
            <a:r>
              <a:rPr lang="ro-RO" sz="1800" dirty="0">
                <a:effectLst/>
                <a:latin typeface="Arial" panose="020B0604020202020204" pitchFamily="34" charset="0"/>
                <a:ea typeface="Calibri" panose="020F0502020204030204" pitchFamily="34" charset="0"/>
                <a:cs typeface="Calibri" panose="020F0502020204030204" pitchFamily="34" charset="0"/>
              </a:rPr>
              <a:t>implicarea și coordonarea studenților în vederea participări cu lucrări științifice la Sesiunile de comunicări științifice ale studenților;</a:t>
            </a:r>
          </a:p>
          <a:p>
            <a:pPr marL="342900" lvl="0" indent="-342900" algn="just">
              <a:lnSpc>
                <a:spcPct val="150000"/>
              </a:lnSpc>
              <a:spcAft>
                <a:spcPts val="1000"/>
              </a:spcAft>
              <a:buClr>
                <a:srgbClr val="000000"/>
              </a:buClr>
              <a:buFont typeface="Wingdings" panose="05000000000000000000" pitchFamily="2" charset="2"/>
              <a:buChar char=""/>
            </a:pPr>
            <a:r>
              <a:rPr lang="ro-RO" sz="1800" dirty="0">
                <a:effectLst/>
                <a:latin typeface="Arial" panose="020B0604020202020204" pitchFamily="34" charset="0"/>
                <a:ea typeface="Calibri" panose="020F0502020204030204" pitchFamily="34" charset="0"/>
                <a:cs typeface="Calibri" panose="020F0502020204030204" pitchFamily="34" charset="0"/>
              </a:rPr>
              <a:t>actualizarea materialului didactic pentru cursurile din postul didactic;</a:t>
            </a:r>
          </a:p>
          <a:p>
            <a:pPr marL="342900" lvl="0" indent="-342900" algn="just">
              <a:lnSpc>
                <a:spcPct val="150000"/>
              </a:lnSpc>
              <a:spcAft>
                <a:spcPts val="1000"/>
              </a:spcAft>
              <a:buClr>
                <a:srgbClr val="000000"/>
              </a:buClr>
              <a:buFont typeface="Wingdings" panose="05000000000000000000" pitchFamily="2" charset="2"/>
              <a:buChar char=""/>
            </a:pPr>
            <a:r>
              <a:rPr lang="ro-RO" sz="1800" dirty="0">
                <a:effectLst/>
                <a:latin typeface="Arial" panose="020B0604020202020204" pitchFamily="34" charset="0"/>
                <a:ea typeface="Calibri" panose="020F0502020204030204" pitchFamily="34" charset="0"/>
                <a:cs typeface="Calibri" panose="020F0502020204030204" pitchFamily="34" charset="0"/>
              </a:rPr>
              <a:t>realizarea de lucrări noi pentru laboratorul de Rezistența Materialelor care să utilizeze Digital Image Correlation pentru determinarea stării de tensiune la solicitarea de întindere-compresiune, solicitarea de forfecare, solicitarea de torsiune și solicitarea de încovoierea simplă plană;</a:t>
            </a:r>
          </a:p>
          <a:p>
            <a:pPr marL="342900" lvl="0" indent="-342900" algn="just">
              <a:lnSpc>
                <a:spcPct val="150000"/>
              </a:lnSpc>
              <a:spcAft>
                <a:spcPts val="1000"/>
              </a:spcAft>
              <a:buClr>
                <a:srgbClr val="000000"/>
              </a:buClr>
              <a:buFont typeface="Wingdings" panose="05000000000000000000" pitchFamily="2" charset="2"/>
              <a:buChar char=""/>
            </a:pPr>
            <a:r>
              <a:rPr lang="ro-RO" sz="1800" dirty="0">
                <a:effectLst/>
                <a:latin typeface="Arial" panose="020B0604020202020204" pitchFamily="34" charset="0"/>
                <a:ea typeface="Calibri" panose="020F0502020204030204" pitchFamily="34" charset="0"/>
                <a:cs typeface="Calibri" panose="020F0502020204030204" pitchFamily="34" charset="0"/>
              </a:rPr>
              <a:t>realizarea de lucrări noi pentru laboratorul de Dinamică și Elemente de inginerie seismică: stand pentru evidențierea modurilor proprii de vibrații la structurile cu 3 GLD prin excitarea fiecărui mod de vibrație cu frecvența proprie utilizând ca excitație un shaker cu frecvență variabilă, realizarea unei platforme cu sisteme cu 1GLD care să fie excitată armonic sau după o accelerogramă de amplasament (naturală sau sintetică), pentru a pune în evidență rezonanța multiplă și spectrul de răspuns;</a:t>
            </a:r>
          </a:p>
        </p:txBody>
      </p:sp>
    </p:spTree>
    <p:extLst>
      <p:ext uri="{BB962C8B-B14F-4D97-AF65-F5344CB8AC3E}">
        <p14:creationId xmlns:p14="http://schemas.microsoft.com/office/powerpoint/2010/main" val="26812784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CasetăText 2">
            <a:extLst>
              <a:ext uri="{FF2B5EF4-FFF2-40B4-BE49-F238E27FC236}">
                <a16:creationId xmlns:a16="http://schemas.microsoft.com/office/drawing/2014/main" xmlns="" id="{1A4408A0-3363-CFB6-C829-C7804BE1C3B7}"/>
              </a:ext>
            </a:extLst>
          </p:cNvPr>
          <p:cNvSpPr txBox="1"/>
          <p:nvPr/>
        </p:nvSpPr>
        <p:spPr>
          <a:xfrm>
            <a:off x="365760" y="133362"/>
            <a:ext cx="10890504" cy="456535"/>
          </a:xfrm>
          <a:prstGeom prst="rect">
            <a:avLst/>
          </a:prstGeom>
          <a:noFill/>
        </p:spPr>
        <p:txBody>
          <a:bodyPr wrap="square">
            <a:spAutoFit/>
          </a:bodyPr>
          <a:lstStyle/>
          <a:p>
            <a:pPr algn="just">
              <a:lnSpc>
                <a:spcPct val="150000"/>
              </a:lnSpc>
            </a:pPr>
            <a:r>
              <a:rPr lang="ro-RO" sz="1800" dirty="0">
                <a:effectLst/>
                <a:latin typeface="Arial" panose="020B0604020202020204" pitchFamily="34" charset="0"/>
                <a:ea typeface="Calibri" panose="020F0502020204030204" pitchFamily="34" charset="0"/>
                <a:cs typeface="Arial" panose="020B0604020202020204" pitchFamily="34" charset="0"/>
              </a:rPr>
              <a:t>• </a:t>
            </a:r>
            <a:r>
              <a:rPr lang="ro-RO" sz="1800" b="1" dirty="0">
                <a:solidFill>
                  <a:srgbClr val="000000"/>
                </a:solidFill>
                <a:effectLst/>
                <a:latin typeface="Arial" panose="020B0604020202020204" pitchFamily="34" charset="0"/>
                <a:ea typeface="Cambria" panose="02040503050406030204" pitchFamily="18" charset="0"/>
                <a:cs typeface="Cambria" panose="02040503050406030204" pitchFamily="18" charset="0"/>
              </a:rPr>
              <a:t>Planuri de dezvoltare a activității de cercetare științifică</a:t>
            </a:r>
          </a:p>
        </p:txBody>
      </p:sp>
      <p:sp>
        <p:nvSpPr>
          <p:cNvPr id="5" name="CasetăText 4">
            <a:extLst>
              <a:ext uri="{FF2B5EF4-FFF2-40B4-BE49-F238E27FC236}">
                <a16:creationId xmlns:a16="http://schemas.microsoft.com/office/drawing/2014/main" xmlns="" id="{EDDD0DEC-045F-73C2-1784-4184C0223807}"/>
              </a:ext>
            </a:extLst>
          </p:cNvPr>
          <p:cNvSpPr txBox="1"/>
          <p:nvPr/>
        </p:nvSpPr>
        <p:spPr>
          <a:xfrm>
            <a:off x="365760" y="589897"/>
            <a:ext cx="11457432" cy="5973943"/>
          </a:xfrm>
          <a:prstGeom prst="rect">
            <a:avLst/>
          </a:prstGeom>
          <a:noFill/>
        </p:spPr>
        <p:txBody>
          <a:bodyPr wrap="square">
            <a:spAutoFit/>
          </a:bodyPr>
          <a:lstStyle/>
          <a:p>
            <a:pPr algn="just">
              <a:lnSpc>
                <a:spcPct val="115000"/>
              </a:lnSpc>
              <a:spcAft>
                <a:spcPts val="700"/>
              </a:spcAft>
            </a:pPr>
            <a:r>
              <a:rPr lang="ro-RO" sz="1800" dirty="0">
                <a:effectLst/>
                <a:latin typeface="Arial" panose="020B0604020202020204" pitchFamily="34" charset="0"/>
                <a:ea typeface="Calibri" panose="020F0502020204030204" pitchFamily="34" charset="0"/>
                <a:cs typeface="Calibri" panose="020F0502020204030204" pitchFamily="34" charset="0"/>
              </a:rPr>
              <a:t>În vederea creșterii impactului și a vizibilității activității științifice se urmărește în continuare:</a:t>
            </a:r>
          </a:p>
          <a:p>
            <a:pPr marL="342900" lvl="0" indent="-342900" algn="just">
              <a:lnSpc>
                <a:spcPct val="150000"/>
              </a:lnSpc>
              <a:spcAft>
                <a:spcPts val="700"/>
              </a:spcAft>
              <a:buClr>
                <a:srgbClr val="000000"/>
              </a:buClr>
              <a:buFont typeface="Wingdings" panose="05000000000000000000" pitchFamily="2" charset="2"/>
              <a:buChar char=""/>
            </a:pPr>
            <a:r>
              <a:rPr lang="ro-RO" sz="1800" dirty="0">
                <a:effectLst/>
                <a:latin typeface="Arial" panose="020B0604020202020204" pitchFamily="34" charset="0"/>
                <a:ea typeface="Calibri" panose="020F0502020204030204" pitchFamily="34" charset="0"/>
                <a:cs typeface="Calibri" panose="020F0502020204030204" pitchFamily="34" charset="0"/>
              </a:rPr>
              <a:t>dezvoltarea contactelor de cercetare cu centrele de cercetare de la universitățile din țară și străinătate cu care am deja colaborări științifice. Realizarea de noi parteneriate cu alte centre de cercetare din țară și străinătate care au același topic de cercetare ca și mine; </a:t>
            </a:r>
          </a:p>
          <a:p>
            <a:pPr marL="342900" lvl="0" indent="-342900" algn="just">
              <a:lnSpc>
                <a:spcPct val="150000"/>
              </a:lnSpc>
              <a:spcAft>
                <a:spcPts val="700"/>
              </a:spcAft>
              <a:buClr>
                <a:srgbClr val="000000"/>
              </a:buClr>
              <a:buFont typeface="Wingdings" panose="05000000000000000000" pitchFamily="2" charset="2"/>
              <a:buChar char=""/>
            </a:pPr>
            <a:r>
              <a:rPr lang="ro-RO" sz="1800" dirty="0">
                <a:effectLst/>
                <a:latin typeface="Arial" panose="020B0604020202020204" pitchFamily="34" charset="0"/>
                <a:ea typeface="Calibri" panose="020F0502020204030204" pitchFamily="34" charset="0"/>
                <a:cs typeface="Calibri" panose="020F0502020204030204" pitchFamily="34" charset="0"/>
              </a:rPr>
              <a:t>atragerea în activitatea mea de cercetare științifică a cercetătorilor tineri (studenți, masteranzi și doctoranzi);</a:t>
            </a:r>
          </a:p>
          <a:p>
            <a:pPr marL="342900" lvl="0" indent="-342900" algn="just">
              <a:lnSpc>
                <a:spcPct val="150000"/>
              </a:lnSpc>
              <a:spcAft>
                <a:spcPts val="700"/>
              </a:spcAft>
              <a:buClr>
                <a:srgbClr val="000000"/>
              </a:buClr>
              <a:buFont typeface="Wingdings" panose="05000000000000000000" pitchFamily="2" charset="2"/>
              <a:buChar char=""/>
            </a:pPr>
            <a:r>
              <a:rPr lang="ro-RO" sz="1800" dirty="0">
                <a:effectLst/>
                <a:latin typeface="Arial" panose="020B0604020202020204" pitchFamily="34" charset="0"/>
                <a:ea typeface="Calibri" panose="020F0502020204030204" pitchFamily="34" charset="0"/>
                <a:cs typeface="Calibri" panose="020F0502020204030204" pitchFamily="34" charset="0"/>
              </a:rPr>
              <a:t>publicarea anuală a minimum 1 articol cotat ISI (Journal Core) și 2 articole indexate BDI sau ISI Proceeding;</a:t>
            </a:r>
          </a:p>
          <a:p>
            <a:pPr algn="just">
              <a:lnSpc>
                <a:spcPct val="150000"/>
              </a:lnSpc>
              <a:spcAft>
                <a:spcPts val="700"/>
              </a:spcAft>
            </a:pPr>
            <a:r>
              <a:rPr lang="ro-RO" sz="1800" dirty="0">
                <a:effectLst/>
                <a:latin typeface="Arial" panose="020B0604020202020204" pitchFamily="34" charset="0"/>
                <a:ea typeface="Calibri" panose="020F0502020204030204" pitchFamily="34" charset="0"/>
                <a:cs typeface="Calibri" panose="020F0502020204030204" pitchFamily="34" charset="0"/>
              </a:rPr>
              <a:t>În continuare, se prezintă direcțiile viitoare de cercetare ale autorului acestei teze de abilitare.</a:t>
            </a:r>
          </a:p>
          <a:p>
            <a:pPr marL="342900" lvl="0" indent="-342900" algn="just">
              <a:lnSpc>
                <a:spcPct val="150000"/>
              </a:lnSpc>
              <a:spcAft>
                <a:spcPts val="700"/>
              </a:spcAft>
              <a:buFont typeface="Wingdings" panose="05000000000000000000" pitchFamily="2" charset="2"/>
              <a:buChar char=""/>
            </a:pPr>
            <a:r>
              <a:rPr lang="ro-RO" sz="1800" dirty="0">
                <a:effectLst/>
                <a:latin typeface="Arial" panose="020B0604020202020204" pitchFamily="34" charset="0"/>
                <a:ea typeface="Calibri" panose="020F0502020204030204" pitchFamily="34" charset="0"/>
                <a:cs typeface="Calibri" panose="020F0502020204030204" pitchFamily="34" charset="0"/>
              </a:rPr>
              <a:t>Determinarea experimentală a forței critice de pierdere a stabilității barelor drepte cu secțiune variabilă în lungul barei, prin utilizarea imprimantelor 3D</a:t>
            </a:r>
            <a:r>
              <a:rPr lang="ro-RO" sz="1800" i="1" dirty="0">
                <a:effectLst/>
                <a:latin typeface="Arial" panose="020B0604020202020204" pitchFamily="34" charset="0"/>
                <a:ea typeface="Calibri" panose="020F0502020204030204" pitchFamily="34" charset="0"/>
                <a:cs typeface="Calibri" panose="020F0502020204030204" pitchFamily="34" charset="0"/>
              </a:rPr>
              <a:t>;</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marL="342900" lvl="0" indent="-342900" algn="just">
              <a:lnSpc>
                <a:spcPct val="150000"/>
              </a:lnSpc>
              <a:spcAft>
                <a:spcPts val="700"/>
              </a:spcAft>
              <a:buFont typeface="Wingdings" panose="05000000000000000000" pitchFamily="2" charset="2"/>
              <a:buChar char=""/>
            </a:pPr>
            <a:r>
              <a:rPr lang="ro-RO" sz="1800" dirty="0">
                <a:effectLst/>
                <a:latin typeface="Arial" panose="020B0604020202020204" pitchFamily="34" charset="0"/>
                <a:ea typeface="Calibri" panose="020F0502020204030204" pitchFamily="34" charset="0"/>
                <a:cs typeface="Calibri" panose="020F0502020204030204" pitchFamily="34" charset="0"/>
              </a:rPr>
              <a:t>Modelarea numerică și simularea unui absorbitor de vibrații de tip giroscop care să absoarbă vibrațiile pe o bandă mare de frecvențe;</a:t>
            </a:r>
          </a:p>
          <a:p>
            <a:pPr marL="342900" lvl="0" indent="-342900" algn="just">
              <a:lnSpc>
                <a:spcPct val="150000"/>
              </a:lnSpc>
              <a:spcAft>
                <a:spcPts val="700"/>
              </a:spcAft>
              <a:buFont typeface="Wingdings" panose="05000000000000000000" pitchFamily="2" charset="2"/>
              <a:buChar char=""/>
            </a:pPr>
            <a:r>
              <a:rPr lang="ro-RO" sz="1800" dirty="0">
                <a:effectLst/>
                <a:latin typeface="Arial" panose="020B0604020202020204" pitchFamily="34" charset="0"/>
                <a:ea typeface="Calibri" panose="020F0502020204030204" pitchFamily="34" charset="0"/>
                <a:cs typeface="Calibri" panose="020F0502020204030204" pitchFamily="34" charset="0"/>
              </a:rPr>
              <a:t>Modelarea matematică și simularea sistemelor de izolarea a bazei pentru creșterea gradului de protecție la seism a structurilor de pe teritoriul României.</a:t>
            </a:r>
          </a:p>
        </p:txBody>
      </p:sp>
    </p:spTree>
    <p:extLst>
      <p:ext uri="{BB962C8B-B14F-4D97-AF65-F5344CB8AC3E}">
        <p14:creationId xmlns:p14="http://schemas.microsoft.com/office/powerpoint/2010/main" val="25675335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CasetăText 2">
            <a:extLst>
              <a:ext uri="{FF2B5EF4-FFF2-40B4-BE49-F238E27FC236}">
                <a16:creationId xmlns:a16="http://schemas.microsoft.com/office/drawing/2014/main" xmlns="" id="{A8FE57C1-81E8-6813-808F-3E3A4568CBB8}"/>
              </a:ext>
            </a:extLst>
          </p:cNvPr>
          <p:cNvSpPr txBox="1"/>
          <p:nvPr/>
        </p:nvSpPr>
        <p:spPr>
          <a:xfrm>
            <a:off x="411480" y="473103"/>
            <a:ext cx="11686032" cy="619400"/>
          </a:xfrm>
          <a:prstGeom prst="rect">
            <a:avLst/>
          </a:prstGeom>
          <a:noFill/>
        </p:spPr>
        <p:txBody>
          <a:bodyPr wrap="square">
            <a:spAutoFit/>
          </a:bodyPr>
          <a:lstStyle/>
          <a:p>
            <a:pPr algn="just">
              <a:lnSpc>
                <a:spcPts val="1200"/>
              </a:lnSpc>
              <a:spcBef>
                <a:spcPts val="800"/>
              </a:spcBef>
              <a:spcAft>
                <a:spcPts val="800"/>
              </a:spcAft>
            </a:pPr>
            <a:r>
              <a:rPr lang="ro-RO"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rPr>
              <a:t>Listă de publicații - articole publicate de autorul tezei, relevante pentru cercetarea științifică din teza de </a:t>
            </a:r>
          </a:p>
          <a:p>
            <a:pPr algn="just">
              <a:lnSpc>
                <a:spcPts val="1200"/>
              </a:lnSpc>
              <a:spcBef>
                <a:spcPts val="800"/>
              </a:spcBef>
              <a:spcAft>
                <a:spcPts val="800"/>
              </a:spcAft>
            </a:pPr>
            <a:r>
              <a:rPr lang="ro-RO" b="1" kern="0" dirty="0">
                <a:solidFill>
                  <a:srgbClr val="000000"/>
                </a:solidFill>
                <a:latin typeface="Arial" panose="020B0604020202020204" pitchFamily="34" charset="0"/>
                <a:ea typeface="Cambria" panose="02040503050406030204" pitchFamily="18" charset="0"/>
                <a:cs typeface="Cambria" panose="02040503050406030204" pitchFamily="18" charset="0"/>
              </a:rPr>
              <a:t>abilitare</a:t>
            </a:r>
            <a:r>
              <a:rPr lang="ro-RO"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rPr>
              <a:t>. </a:t>
            </a:r>
          </a:p>
        </p:txBody>
      </p:sp>
      <p:sp>
        <p:nvSpPr>
          <p:cNvPr id="5" name="CasetăText 4">
            <a:extLst>
              <a:ext uri="{FF2B5EF4-FFF2-40B4-BE49-F238E27FC236}">
                <a16:creationId xmlns:a16="http://schemas.microsoft.com/office/drawing/2014/main" xmlns="" id="{217EED71-F36C-A538-4CC8-53978196D3E8}"/>
              </a:ext>
            </a:extLst>
          </p:cNvPr>
          <p:cNvSpPr txBox="1"/>
          <p:nvPr/>
        </p:nvSpPr>
        <p:spPr>
          <a:xfrm>
            <a:off x="411480" y="1001063"/>
            <a:ext cx="11155680" cy="3760132"/>
          </a:xfrm>
          <a:prstGeom prst="rect">
            <a:avLst/>
          </a:prstGeom>
          <a:noFill/>
        </p:spPr>
        <p:txBody>
          <a:bodyPr wrap="square">
            <a:spAutoFit/>
          </a:bodyPr>
          <a:lstStyle/>
          <a:p>
            <a:pPr algn="just">
              <a:lnSpc>
                <a:spcPct val="150000"/>
              </a:lnSpc>
              <a:spcAft>
                <a:spcPts val="700"/>
              </a:spcAft>
            </a:pPr>
            <a:r>
              <a:rPr lang="ro-RO" sz="1800" b="1" dirty="0">
                <a:effectLst/>
                <a:latin typeface="Arial" panose="020B0604020202020204" pitchFamily="34" charset="0"/>
                <a:ea typeface="Calibri" panose="020F0502020204030204" pitchFamily="34" charset="0"/>
                <a:cs typeface="Arial" panose="020B0604020202020204" pitchFamily="34" charset="0"/>
              </a:rPr>
              <a:t>Articole ISI Journal Core:</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algn="just">
              <a:lnSpc>
                <a:spcPct val="115000"/>
              </a:lnSpc>
            </a:pPr>
            <a:r>
              <a:rPr lang="ro-RO" sz="1800" b="1" dirty="0">
                <a:solidFill>
                  <a:srgbClr val="000000"/>
                </a:solidFill>
                <a:effectLst/>
                <a:latin typeface="Arial" panose="020B0604020202020204" pitchFamily="34" charset="0"/>
                <a:ea typeface="Calibri" panose="020F0502020204030204" pitchFamily="34" charset="0"/>
                <a:cs typeface="Roboto" panose="02000000000000000000" pitchFamily="2" charset="0"/>
              </a:rPr>
              <a:t>1.Botiș </a:t>
            </a:r>
            <a:r>
              <a:rPr lang="ro-RO" sz="1800" b="1"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M.,</a:t>
            </a:r>
            <a:r>
              <a:rPr lang="ro-RO" sz="1800" u="none" strike="noStrike" dirty="0" err="1">
                <a:solidFill>
                  <a:srgbClr val="000000"/>
                </a:solidFill>
                <a:effectLst/>
                <a:latin typeface="Arial" panose="020B0604020202020204" pitchFamily="34" charset="0"/>
                <a:ea typeface="Calibri" panose="020F0502020204030204" pitchFamily="34" charset="0"/>
                <a:cs typeface="Roboto" panose="02000000000000000000" pitchFamily="2" charset="0"/>
                <a:hlinkClick r:id="rId2"/>
              </a:rPr>
              <a:t>Cerbu</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C., (2020). A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Method</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for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Reducing</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of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the</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Overall</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Torsion</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for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Reinforced</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Concrete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Multi-Storey</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Irregular</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Structures</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u="none" strike="noStrike" dirty="0" err="1">
                <a:solidFill>
                  <a:srgbClr val="000000"/>
                </a:solidFill>
                <a:effectLst/>
                <a:latin typeface="Arial" panose="020B0604020202020204" pitchFamily="34" charset="0"/>
                <a:ea typeface="Calibri" panose="020F0502020204030204" pitchFamily="34" charset="0"/>
                <a:cs typeface="Roboto" panose="02000000000000000000" pitchFamily="2" charset="0"/>
                <a:hlinkClick r:id="rId3"/>
              </a:rPr>
              <a:t>Applied</a:t>
            </a:r>
            <a:r>
              <a:rPr lang="ro-RO" sz="1800" u="none" strike="noStrike" dirty="0">
                <a:solidFill>
                  <a:srgbClr val="000000"/>
                </a:solidFill>
                <a:effectLst/>
                <a:latin typeface="Arial" panose="020B0604020202020204" pitchFamily="34" charset="0"/>
                <a:ea typeface="Calibri" panose="020F0502020204030204" pitchFamily="34" charset="0"/>
                <a:cs typeface="Roboto" panose="02000000000000000000" pitchFamily="2" charset="0"/>
                <a:hlinkClick r:id="rId3"/>
              </a:rPr>
              <a:t> </a:t>
            </a:r>
            <a:r>
              <a:rPr lang="ro-RO" sz="1800" u="none" strike="noStrike" dirty="0" err="1">
                <a:solidFill>
                  <a:srgbClr val="000000"/>
                </a:solidFill>
                <a:effectLst/>
                <a:latin typeface="Arial" panose="020B0604020202020204" pitchFamily="34" charset="0"/>
                <a:ea typeface="Calibri" panose="020F0502020204030204" pitchFamily="34" charset="0"/>
                <a:cs typeface="Roboto" panose="02000000000000000000" pitchFamily="2" charset="0"/>
                <a:hlinkClick r:id="rId3"/>
              </a:rPr>
              <a:t>Sciences</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Journal,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Appl</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Sci</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2020, 10(16), 5555.</a:t>
            </a:r>
            <a:r>
              <a:rPr lang="ro-RO" sz="1800" dirty="0">
                <a:solidFill>
                  <a:srgbClr val="00B0F0"/>
                </a:solidFill>
                <a:effectLst/>
                <a:latin typeface="Arial" panose="020B0604020202020204" pitchFamily="34" charset="0"/>
                <a:ea typeface="Calibri" panose="020F0502020204030204" pitchFamily="34" charset="0"/>
                <a:cs typeface="Roboto" panose="02000000000000000000" pitchFamily="2" charset="0"/>
              </a:rPr>
              <a:t> </a:t>
            </a:r>
            <a:r>
              <a:rPr lang="ro-RO" sz="1800" dirty="0">
                <a:solidFill>
                  <a:srgbClr val="0070C0"/>
                </a:solidFill>
                <a:effectLst/>
                <a:latin typeface="Arial" panose="020B0604020202020204" pitchFamily="34" charset="0"/>
                <a:ea typeface="Calibri" panose="020F0502020204030204" pitchFamily="34" charset="0"/>
                <a:cs typeface="Roboto" panose="02000000000000000000" pitchFamily="2" charset="0"/>
              </a:rPr>
              <a:t>https://doi.org/10.3390/app10165555</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b="1" dirty="0">
                <a:solidFill>
                  <a:srgbClr val="000000"/>
                </a:solidFill>
                <a:effectLst/>
                <a:latin typeface="Arial" panose="020B0604020202020204" pitchFamily="34" charset="0"/>
                <a:ea typeface="Calibri" panose="020F0502020204030204" pitchFamily="34" charset="0"/>
                <a:cs typeface="Roboto" panose="02000000000000000000" pitchFamily="2" charset="0"/>
              </a:rPr>
              <a:t>FI =2,474-Q2-WOS).</a:t>
            </a:r>
            <a:endParaRPr lang="ro-RO" sz="1800" dirty="0">
              <a:solidFill>
                <a:srgbClr val="000000"/>
              </a:solidFill>
              <a:effectLst/>
              <a:latin typeface="Roboto" panose="02000000000000000000" pitchFamily="2" charset="0"/>
              <a:ea typeface="Calibri" panose="020F0502020204030204" pitchFamily="34" charset="0"/>
              <a:cs typeface="Roboto" panose="02000000000000000000" pitchFamily="2" charset="0"/>
            </a:endParaRPr>
          </a:p>
          <a:p>
            <a:pPr algn="just">
              <a:lnSpc>
                <a:spcPct val="115000"/>
              </a:lnSpc>
            </a:pPr>
            <a:r>
              <a:rPr lang="ro-RO" sz="1800" b="1" dirty="0">
                <a:solidFill>
                  <a:srgbClr val="000000"/>
                </a:solidFill>
                <a:effectLst/>
                <a:latin typeface="Arial" panose="020B0604020202020204" pitchFamily="34" charset="0"/>
                <a:ea typeface="Calibri" panose="020F0502020204030204" pitchFamily="34" charset="0"/>
                <a:cs typeface="Roboto" panose="02000000000000000000" pitchFamily="2" charset="0"/>
              </a:rPr>
              <a:t>2.Botiș M.,</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Cerbu C.,(2022) Design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Solutions</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for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Slender</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Bars</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with</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Variable</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Cross-</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Sections</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to</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Increase</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the</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Critical</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Buckling</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Force.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Materials</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15(17). </a:t>
            </a:r>
            <a:r>
              <a:rPr lang="ro-RO" sz="1800" u="none" strike="noStrike" dirty="0">
                <a:solidFill>
                  <a:srgbClr val="0070C0"/>
                </a:solidFill>
                <a:effectLst/>
                <a:latin typeface="Arial" panose="020B0604020202020204" pitchFamily="34" charset="0"/>
                <a:ea typeface="Calibri" panose="020F0502020204030204" pitchFamily="34" charset="0"/>
                <a:cs typeface="Roboto" panose="02000000000000000000" pitchFamily="2" charset="0"/>
                <a:hlinkClick r:id="rId4"/>
              </a:rPr>
              <a:t>https://doi.org/10.3390/ma15176094</a:t>
            </a:r>
            <a:r>
              <a:rPr lang="ro-RO" sz="1800" b="1" dirty="0">
                <a:solidFill>
                  <a:srgbClr val="000000"/>
                </a:solidFill>
                <a:effectLst/>
                <a:latin typeface="Arial" panose="020B0604020202020204" pitchFamily="34" charset="0"/>
                <a:ea typeface="Calibri" panose="020F0502020204030204" pitchFamily="34" charset="0"/>
                <a:cs typeface="Roboto" panose="02000000000000000000" pitchFamily="2" charset="0"/>
              </a:rPr>
              <a:t>.(FI=3,748-Q1-WOS).</a:t>
            </a:r>
            <a:endParaRPr lang="ro-RO" sz="1800" dirty="0">
              <a:solidFill>
                <a:srgbClr val="000000"/>
              </a:solidFill>
              <a:effectLst/>
              <a:latin typeface="Roboto" panose="02000000000000000000" pitchFamily="2" charset="0"/>
              <a:ea typeface="Calibri" panose="020F0502020204030204" pitchFamily="34" charset="0"/>
              <a:cs typeface="Roboto" panose="02000000000000000000" pitchFamily="2" charset="0"/>
            </a:endParaRPr>
          </a:p>
          <a:p>
            <a:pPr algn="just">
              <a:lnSpc>
                <a:spcPct val="115000"/>
              </a:lnSpc>
            </a:pPr>
            <a:r>
              <a:rPr lang="ro-RO" sz="1800" b="1" dirty="0">
                <a:solidFill>
                  <a:srgbClr val="000000"/>
                </a:solidFill>
                <a:effectLst/>
                <a:latin typeface="Arial" panose="020B0604020202020204" pitchFamily="34" charset="0"/>
                <a:ea typeface="Calibri" panose="020F0502020204030204" pitchFamily="34" charset="0"/>
                <a:cs typeface="Roboto" panose="02000000000000000000" pitchFamily="2" charset="0"/>
              </a:rPr>
              <a:t>3.Botiș </a:t>
            </a:r>
            <a:r>
              <a:rPr lang="ro-RO" sz="1800" b="1"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M.,</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Cerbu</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C.,Imre</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L.,(2022).Computer-</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aided</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design of a tensegrity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structure</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u="none" strike="noStrike" dirty="0" err="1">
                <a:solidFill>
                  <a:srgbClr val="000000"/>
                </a:solidFill>
                <a:effectLst/>
                <a:latin typeface="Arial" panose="020B0604020202020204" pitchFamily="34" charset="0"/>
                <a:ea typeface="Calibri" panose="020F0502020204030204" pitchFamily="34" charset="0"/>
                <a:cs typeface="Roboto" panose="02000000000000000000" pitchFamily="2" charset="0"/>
                <a:hlinkClick r:id="rId5" tooltip="Go to Structures on ScienceDirect"/>
              </a:rPr>
              <a:t>Structures</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Journal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Elsiver</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u="none" strike="noStrike" dirty="0">
                <a:solidFill>
                  <a:srgbClr val="000000"/>
                </a:solidFill>
                <a:effectLst/>
                <a:latin typeface="Arial" panose="020B0604020202020204" pitchFamily="34" charset="0"/>
                <a:ea typeface="Calibri" panose="020F0502020204030204" pitchFamily="34" charset="0"/>
                <a:cs typeface="Roboto" panose="02000000000000000000" pitchFamily="2" charset="0"/>
                <a:hlinkClick r:id="rId6" tooltip="Go to table of contents for this volume/issue"/>
              </a:rPr>
              <a:t>Volume 38</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a:t>
            </a:r>
            <a:r>
              <a:rPr lang="ro-RO" sz="1800" u="none" strike="noStrike" dirty="0">
                <a:solidFill>
                  <a:srgbClr val="0070C0"/>
                </a:solidFill>
                <a:effectLst/>
                <a:latin typeface="Arial" panose="020B0604020202020204" pitchFamily="34" charset="0"/>
                <a:ea typeface="Calibri" panose="020F0502020204030204" pitchFamily="34" charset="0"/>
                <a:cs typeface="Roboto" panose="02000000000000000000" pitchFamily="2" charset="0"/>
                <a:hlinkClick r:id="rId7"/>
              </a:rPr>
              <a:t>https://doi.org/10.1016/j.istruc.2022.01.084</a:t>
            </a:r>
            <a:r>
              <a:rPr lang="ro-RO" sz="1800" dirty="0">
                <a:solidFill>
                  <a:srgbClr val="0070C0"/>
                </a:solidFill>
                <a:effectLst/>
                <a:latin typeface="Arial" panose="020B0604020202020204" pitchFamily="34" charset="0"/>
                <a:ea typeface="Calibri" panose="020F0502020204030204" pitchFamily="34" charset="0"/>
                <a:cs typeface="Roboto" panose="02000000000000000000" pitchFamily="2" charset="0"/>
              </a:rPr>
              <a:t>.</a:t>
            </a:r>
            <a:r>
              <a:rPr lang="ro-RO" sz="1800" b="1" dirty="0">
                <a:solidFill>
                  <a:srgbClr val="000000"/>
                </a:solidFill>
                <a:effectLst/>
                <a:latin typeface="Arial" panose="020B0604020202020204" pitchFamily="34" charset="0"/>
                <a:ea typeface="Calibri" panose="020F0502020204030204" pitchFamily="34" charset="0"/>
                <a:cs typeface="Roboto" panose="02000000000000000000" pitchFamily="2" charset="0"/>
              </a:rPr>
              <a:t> (FI= 4,01-Q1-WOS)</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a:t>
            </a:r>
            <a:endParaRPr lang="ro-RO" sz="1800" dirty="0">
              <a:solidFill>
                <a:srgbClr val="000000"/>
              </a:solidFill>
              <a:effectLst/>
              <a:latin typeface="Roboto" panose="02000000000000000000" pitchFamily="2" charset="0"/>
              <a:ea typeface="Calibri" panose="020F0502020204030204" pitchFamily="34" charset="0"/>
              <a:cs typeface="Roboto" panose="02000000000000000000" pitchFamily="2" charset="0"/>
            </a:endParaRPr>
          </a:p>
          <a:p>
            <a:pPr algn="just">
              <a:lnSpc>
                <a:spcPct val="115000"/>
              </a:lnSpc>
            </a:pPr>
            <a:r>
              <a:rPr lang="ro-RO" sz="1800" b="1" dirty="0">
                <a:solidFill>
                  <a:srgbClr val="000000"/>
                </a:solidFill>
                <a:effectLst/>
                <a:latin typeface="Arial" panose="020B0604020202020204" pitchFamily="34" charset="0"/>
                <a:ea typeface="Calibri" panose="020F0502020204030204" pitchFamily="34" charset="0"/>
                <a:cs typeface="Roboto" panose="02000000000000000000" pitchFamily="2" charset="0"/>
              </a:rPr>
              <a:t>4.Botiș M.,</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Imre L.,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Conțiu</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M.,(2023).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Numerical</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method</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of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increasing</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the</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critical</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buckling</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load</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for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straight</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beam-</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type</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elements</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with</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variable</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cross-sections</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u="none" strike="noStrike" dirty="0" err="1">
                <a:solidFill>
                  <a:srgbClr val="000000"/>
                </a:solidFill>
                <a:effectLst/>
                <a:latin typeface="Arial" panose="020B0604020202020204" pitchFamily="34" charset="0"/>
                <a:ea typeface="Calibri" panose="020F0502020204030204" pitchFamily="34" charset="0"/>
                <a:cs typeface="Roboto" panose="02000000000000000000" pitchFamily="2" charset="0"/>
                <a:hlinkClick r:id="rId3"/>
              </a:rPr>
              <a:t>Applied</a:t>
            </a:r>
            <a:r>
              <a:rPr lang="ro-RO" sz="1800" u="none" strike="noStrike" dirty="0">
                <a:solidFill>
                  <a:srgbClr val="000000"/>
                </a:solidFill>
                <a:effectLst/>
                <a:latin typeface="Arial" panose="020B0604020202020204" pitchFamily="34" charset="0"/>
                <a:ea typeface="Calibri" panose="020F0502020204030204" pitchFamily="34" charset="0"/>
                <a:cs typeface="Roboto" panose="02000000000000000000" pitchFamily="2" charset="0"/>
                <a:hlinkClick r:id="rId3"/>
              </a:rPr>
              <a:t> </a:t>
            </a:r>
            <a:r>
              <a:rPr lang="ro-RO" sz="1800" u="none" strike="noStrike" dirty="0" err="1">
                <a:solidFill>
                  <a:srgbClr val="000000"/>
                </a:solidFill>
                <a:effectLst/>
                <a:latin typeface="Arial" panose="020B0604020202020204" pitchFamily="34" charset="0"/>
                <a:ea typeface="Calibri" panose="020F0502020204030204" pitchFamily="34" charset="0"/>
                <a:cs typeface="Roboto" panose="02000000000000000000" pitchFamily="2" charset="0"/>
                <a:hlinkClick r:id="rId3"/>
              </a:rPr>
              <a:t>Sciences</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Journal 23, 1460. </a:t>
            </a:r>
            <a:r>
              <a:rPr lang="ro-RO" sz="1800" dirty="0">
                <a:solidFill>
                  <a:srgbClr val="0070C0"/>
                </a:solidFill>
                <a:effectLst/>
                <a:latin typeface="Arial" panose="020B0604020202020204" pitchFamily="34" charset="0"/>
                <a:ea typeface="Calibri" panose="020F0502020204030204" pitchFamily="34" charset="0"/>
                <a:cs typeface="Roboto" panose="02000000000000000000" pitchFamily="2" charset="0"/>
              </a:rPr>
              <a:t>https://doi.org/10.3390/app13031460</a:t>
            </a:r>
            <a:r>
              <a:rPr lang="ro-RO" sz="1800" b="1" dirty="0">
                <a:solidFill>
                  <a:srgbClr val="000000"/>
                </a:solidFill>
                <a:effectLst/>
                <a:latin typeface="Arial" panose="020B0604020202020204" pitchFamily="34" charset="0"/>
                <a:ea typeface="Calibri" panose="020F0502020204030204" pitchFamily="34" charset="0"/>
                <a:cs typeface="Roboto" panose="02000000000000000000" pitchFamily="2" charset="0"/>
              </a:rPr>
              <a:t>.(FI=2.838-Q2-WOS).</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endParaRPr lang="ro-RO" sz="1800" dirty="0">
              <a:solidFill>
                <a:srgbClr val="000000"/>
              </a:solidFill>
              <a:effectLst/>
              <a:latin typeface="Roboto" panose="02000000000000000000" pitchFamily="2" charset="0"/>
              <a:ea typeface="Calibri" panose="020F0502020204030204" pitchFamily="34" charset="0"/>
              <a:cs typeface="Roboto" panose="02000000000000000000" pitchFamily="2" charset="0"/>
            </a:endParaRPr>
          </a:p>
        </p:txBody>
      </p:sp>
      <p:sp>
        <p:nvSpPr>
          <p:cNvPr id="7" name="CasetăText 6">
            <a:extLst>
              <a:ext uri="{FF2B5EF4-FFF2-40B4-BE49-F238E27FC236}">
                <a16:creationId xmlns:a16="http://schemas.microsoft.com/office/drawing/2014/main" xmlns="" id="{2DED6478-AF79-7AF6-F3D6-B5909210A4BE}"/>
              </a:ext>
            </a:extLst>
          </p:cNvPr>
          <p:cNvSpPr txBox="1"/>
          <p:nvPr/>
        </p:nvSpPr>
        <p:spPr>
          <a:xfrm>
            <a:off x="411480" y="4761195"/>
            <a:ext cx="11256264" cy="1530291"/>
          </a:xfrm>
          <a:prstGeom prst="rect">
            <a:avLst/>
          </a:prstGeom>
          <a:noFill/>
        </p:spPr>
        <p:txBody>
          <a:bodyPr wrap="square">
            <a:spAutoFit/>
          </a:bodyPr>
          <a:lstStyle/>
          <a:p>
            <a:pPr algn="just">
              <a:lnSpc>
                <a:spcPct val="150000"/>
              </a:lnSpc>
              <a:spcAft>
                <a:spcPts val="700"/>
              </a:spcAft>
            </a:pPr>
            <a:r>
              <a:rPr lang="ro-RO" sz="1800" b="1" dirty="0">
                <a:effectLst/>
                <a:latin typeface="Arial" panose="020B0604020202020204" pitchFamily="34" charset="0"/>
                <a:ea typeface="Calibri" panose="020F0502020204030204" pitchFamily="34" charset="0"/>
                <a:cs typeface="Arial" panose="020B0604020202020204" pitchFamily="34" charset="0"/>
              </a:rPr>
              <a:t>Articole ISI Proceeding:</a:t>
            </a:r>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algn="just">
              <a:lnSpc>
                <a:spcPct val="115000"/>
              </a:lnSpc>
            </a:pPr>
            <a:r>
              <a:rPr lang="ro-RO" sz="1800" b="1" dirty="0">
                <a:solidFill>
                  <a:srgbClr val="000000"/>
                </a:solidFill>
                <a:effectLst/>
                <a:latin typeface="Arial" panose="020B0604020202020204" pitchFamily="34" charset="0"/>
                <a:ea typeface="Calibri" panose="020F0502020204030204" pitchFamily="34" charset="0"/>
                <a:cs typeface="Roboto" panose="02000000000000000000" pitchFamily="2" charset="0"/>
              </a:rPr>
              <a:t>1.Botiș M.,</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Cerbu C.,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Shi</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H., (2018)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Study</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on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the</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reduction</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of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the</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general /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overall</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torsion</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on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multi</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 story, rectangular,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reinforced</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concrete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structures</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IOP Conf.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Series</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Materials</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Science</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dirty="0" err="1">
                <a:solidFill>
                  <a:srgbClr val="000000"/>
                </a:solidFill>
                <a:effectLst/>
                <a:latin typeface="Arial" panose="020B0604020202020204" pitchFamily="34" charset="0"/>
                <a:ea typeface="Calibri" panose="020F0502020204030204" pitchFamily="34" charset="0"/>
                <a:cs typeface="Roboto" panose="02000000000000000000" pitchFamily="2" charset="0"/>
              </a:rPr>
              <a:t>and</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Engineering 399 (2018) 012005.</a:t>
            </a:r>
            <a:r>
              <a:rPr lang="ro-RO" sz="1800" dirty="0">
                <a:solidFill>
                  <a:srgbClr val="0070C0"/>
                </a:solidFill>
                <a:effectLst/>
                <a:latin typeface="Arial" panose="020B0604020202020204" pitchFamily="34" charset="0"/>
                <a:ea typeface="Calibri" panose="020F0502020204030204" pitchFamily="34" charset="0"/>
                <a:cs typeface="Roboto" panose="02000000000000000000" pitchFamily="2" charset="0"/>
              </a:rPr>
              <a:t>https://doi:10.1088/1757-899X/399/1/012005</a:t>
            </a:r>
            <a:r>
              <a:rPr lang="ro-RO" sz="1800" dirty="0">
                <a:solidFill>
                  <a:srgbClr val="000000"/>
                </a:solidFill>
                <a:effectLst/>
                <a:latin typeface="Arial" panose="020B0604020202020204" pitchFamily="34" charset="0"/>
                <a:ea typeface="Calibri" panose="020F0502020204030204" pitchFamily="34" charset="0"/>
                <a:cs typeface="Roboto" panose="02000000000000000000" pitchFamily="2" charset="0"/>
              </a:rPr>
              <a:t>. </a:t>
            </a:r>
            <a:r>
              <a:rPr lang="ro-RO" sz="1800" b="1" dirty="0">
                <a:solidFill>
                  <a:srgbClr val="000000"/>
                </a:solidFill>
                <a:effectLst/>
                <a:latin typeface="Arial" panose="020B0604020202020204" pitchFamily="34" charset="0"/>
                <a:ea typeface="Calibri" panose="020F0502020204030204" pitchFamily="34" charset="0"/>
                <a:cs typeface="Roboto" panose="02000000000000000000" pitchFamily="2" charset="0"/>
              </a:rPr>
              <a:t>(WOS).</a:t>
            </a:r>
            <a:endParaRPr lang="ro-RO" sz="1800" dirty="0">
              <a:solidFill>
                <a:srgbClr val="000000"/>
              </a:solidFill>
              <a:effectLst/>
              <a:latin typeface="Roboto" panose="02000000000000000000" pitchFamily="2" charset="0"/>
              <a:ea typeface="Calibri" panose="020F0502020204030204" pitchFamily="34" charset="0"/>
              <a:cs typeface="Roboto" panose="02000000000000000000" pitchFamily="2" charset="0"/>
            </a:endParaRPr>
          </a:p>
        </p:txBody>
      </p:sp>
    </p:spTree>
    <p:extLst>
      <p:ext uri="{BB962C8B-B14F-4D97-AF65-F5344CB8AC3E}">
        <p14:creationId xmlns:p14="http://schemas.microsoft.com/office/powerpoint/2010/main" val="9627976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xmlns="" id="{122BF5FD-CBB7-202F-F158-E8B1496CA95F}"/>
              </a:ext>
            </a:extLst>
          </p:cNvPr>
          <p:cNvSpPr>
            <a:spLocks noGrp="1"/>
          </p:cNvSpPr>
          <p:nvPr>
            <p:ph type="title"/>
          </p:nvPr>
        </p:nvSpPr>
        <p:spPr>
          <a:xfrm>
            <a:off x="838200" y="2605405"/>
            <a:ext cx="10515600" cy="1325563"/>
          </a:xfrm>
        </p:spPr>
        <p:txBody>
          <a:bodyPr/>
          <a:lstStyle/>
          <a:p>
            <a:pPr algn="just"/>
            <a:r>
              <a:rPr lang="en-US" spc="300" dirty="0"/>
              <a:t>	</a:t>
            </a:r>
            <a:r>
              <a:rPr lang="en-US" spc="3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V</a:t>
            </a:r>
            <a:r>
              <a:rPr lang="ro-RO" spc="3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ă mulțumesc pentru atenție!</a:t>
            </a:r>
          </a:p>
        </p:txBody>
      </p:sp>
    </p:spTree>
    <p:extLst>
      <p:ext uri="{BB962C8B-B14F-4D97-AF65-F5344CB8AC3E}">
        <p14:creationId xmlns:p14="http://schemas.microsoft.com/office/powerpoint/2010/main" val="27747908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down)">
                                      <p:cBhvr>
                                        <p:cTn id="7" dur="870">
                                          <p:stCondLst>
                                            <p:cond delay="0"/>
                                          </p:stCondLst>
                                        </p:cTn>
                                        <p:tgtEl>
                                          <p:spTgt spid="2"/>
                                        </p:tgtEl>
                                      </p:cBhvr>
                                    </p:animEffect>
                                    <p:anim calcmode="lin" valueType="num">
                                      <p:cBhvr>
                                        <p:cTn id="8" dur="2733"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996"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996" tmFilter="0, 0; 0.125,0.2665; 0.25,0.4; 0.375,0.465; 0.5,0.5;  0.625,0.535; 0.75,0.6; 0.875,0.7335; 1,1">
                                          <p:stCondLst>
                                            <p:cond delay="996"/>
                                          </p:stCondLst>
                                        </p:cTn>
                                        <p:tgtEl>
                                          <p:spTgt spid="2"/>
                                        </p:tgtEl>
                                        <p:attrNameLst>
                                          <p:attrName>ppt_y</p:attrName>
                                        </p:attrNameLst>
                                      </p:cBhvr>
                                      <p:tavLst>
                                        <p:tav tm="0" fmla="#ppt_y-sin(pi*$)/9">
                                          <p:val>
                                            <p:fltVal val="0"/>
                                          </p:val>
                                        </p:tav>
                                        <p:tav tm="100000">
                                          <p:val>
                                            <p:fltVal val="1"/>
                                          </p:val>
                                        </p:tav>
                                      </p:tavLst>
                                    </p:anim>
                                    <p:anim calcmode="lin" valueType="num">
                                      <p:cBhvr>
                                        <p:cTn id="11" dur="498" tmFilter="0, 0; 0.125,0.2665; 0.25,0.4; 0.375,0.465; 0.5,0.5;  0.625,0.535; 0.75,0.6; 0.875,0.7335; 1,1">
                                          <p:stCondLst>
                                            <p:cond delay="1986"/>
                                          </p:stCondLst>
                                        </p:cTn>
                                        <p:tgtEl>
                                          <p:spTgt spid="2"/>
                                        </p:tgtEl>
                                        <p:attrNameLst>
                                          <p:attrName>ppt_y</p:attrName>
                                        </p:attrNameLst>
                                      </p:cBhvr>
                                      <p:tavLst>
                                        <p:tav tm="0" fmla="#ppt_y-sin(pi*$)/27">
                                          <p:val>
                                            <p:fltVal val="0"/>
                                          </p:val>
                                        </p:tav>
                                        <p:tav tm="100000">
                                          <p:val>
                                            <p:fltVal val="1"/>
                                          </p:val>
                                        </p:tav>
                                      </p:tavLst>
                                    </p:anim>
                                    <p:anim calcmode="lin" valueType="num">
                                      <p:cBhvr>
                                        <p:cTn id="12" dur="246" tmFilter="0, 0; 0.125,0.2665; 0.25,0.4; 0.375,0.465; 0.5,0.5;  0.625,0.535; 0.75,0.6; 0.875,0.7335; 1,1">
                                          <p:stCondLst>
                                            <p:cond delay="2484"/>
                                          </p:stCondLst>
                                        </p:cTn>
                                        <p:tgtEl>
                                          <p:spTgt spid="2"/>
                                        </p:tgtEl>
                                        <p:attrNameLst>
                                          <p:attrName>ppt_y</p:attrName>
                                        </p:attrNameLst>
                                      </p:cBhvr>
                                      <p:tavLst>
                                        <p:tav tm="0" fmla="#ppt_y-sin(pi*$)/81">
                                          <p:val>
                                            <p:fltVal val="0"/>
                                          </p:val>
                                        </p:tav>
                                        <p:tav tm="100000">
                                          <p:val>
                                            <p:fltVal val="1"/>
                                          </p:val>
                                        </p:tav>
                                      </p:tavLst>
                                    </p:anim>
                                    <p:animScale>
                                      <p:cBhvr>
                                        <p:cTn id="13" dur="39">
                                          <p:stCondLst>
                                            <p:cond delay="975"/>
                                          </p:stCondLst>
                                        </p:cTn>
                                        <p:tgtEl>
                                          <p:spTgt spid="2"/>
                                        </p:tgtEl>
                                      </p:cBhvr>
                                      <p:to x="100000" y="60000"/>
                                    </p:animScale>
                                    <p:animScale>
                                      <p:cBhvr>
                                        <p:cTn id="14" dur="249" decel="50000">
                                          <p:stCondLst>
                                            <p:cond delay="1014"/>
                                          </p:stCondLst>
                                        </p:cTn>
                                        <p:tgtEl>
                                          <p:spTgt spid="2"/>
                                        </p:tgtEl>
                                      </p:cBhvr>
                                      <p:to x="100000" y="100000"/>
                                    </p:animScale>
                                    <p:animScale>
                                      <p:cBhvr>
                                        <p:cTn id="15" dur="39">
                                          <p:stCondLst>
                                            <p:cond delay="1968"/>
                                          </p:stCondLst>
                                        </p:cTn>
                                        <p:tgtEl>
                                          <p:spTgt spid="2"/>
                                        </p:tgtEl>
                                      </p:cBhvr>
                                      <p:to x="100000" y="80000"/>
                                    </p:animScale>
                                    <p:animScale>
                                      <p:cBhvr>
                                        <p:cTn id="16" dur="249" decel="50000">
                                          <p:stCondLst>
                                            <p:cond delay="2007"/>
                                          </p:stCondLst>
                                        </p:cTn>
                                        <p:tgtEl>
                                          <p:spTgt spid="2"/>
                                        </p:tgtEl>
                                      </p:cBhvr>
                                      <p:to x="100000" y="100000"/>
                                    </p:animScale>
                                    <p:animScale>
                                      <p:cBhvr>
                                        <p:cTn id="17" dur="39">
                                          <p:stCondLst>
                                            <p:cond delay="2463"/>
                                          </p:stCondLst>
                                        </p:cTn>
                                        <p:tgtEl>
                                          <p:spTgt spid="2"/>
                                        </p:tgtEl>
                                      </p:cBhvr>
                                      <p:to x="100000" y="90000"/>
                                    </p:animScale>
                                    <p:animScale>
                                      <p:cBhvr>
                                        <p:cTn id="18" dur="249" decel="50000">
                                          <p:stCondLst>
                                            <p:cond delay="2502"/>
                                          </p:stCondLst>
                                        </p:cTn>
                                        <p:tgtEl>
                                          <p:spTgt spid="2"/>
                                        </p:tgtEl>
                                      </p:cBhvr>
                                      <p:to x="100000" y="100000"/>
                                    </p:animScale>
                                    <p:animScale>
                                      <p:cBhvr>
                                        <p:cTn id="19" dur="39">
                                          <p:stCondLst>
                                            <p:cond delay="2712"/>
                                          </p:stCondLst>
                                        </p:cTn>
                                        <p:tgtEl>
                                          <p:spTgt spid="2"/>
                                        </p:tgtEl>
                                      </p:cBhvr>
                                      <p:to x="100000" y="95000"/>
                                    </p:animScale>
                                    <p:animScale>
                                      <p:cBhvr>
                                        <p:cTn id="20" dur="249" decel="50000">
                                          <p:stCondLst>
                                            <p:cond delay="2751"/>
                                          </p:stCondLst>
                                        </p:cTn>
                                        <p:tgtEl>
                                          <p:spTgt spid="2"/>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CasetăText 3">
                <a:extLst>
                  <a:ext uri="{FF2B5EF4-FFF2-40B4-BE49-F238E27FC236}">
                    <a16:creationId xmlns:a16="http://schemas.microsoft.com/office/drawing/2014/main" xmlns="" id="{045A759F-802C-B0B3-86F0-8064B5B6B49C}"/>
                  </a:ext>
                </a:extLst>
              </p:cNvPr>
              <p:cNvSpPr txBox="1"/>
              <p:nvPr/>
            </p:nvSpPr>
            <p:spPr>
              <a:xfrm>
                <a:off x="92964" y="3914760"/>
                <a:ext cx="6094476" cy="70621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𝐶𝑅</m:t>
                          </m:r>
                        </m:sub>
                      </m:sSub>
                      <m:r>
                        <a:rPr lang="ro-RO" i="0">
                          <a:latin typeface="Cambria Math" panose="02040503050406030204" pitchFamily="18" charset="0"/>
                        </a:rPr>
                        <m:t>=</m:t>
                      </m:r>
                      <m:f>
                        <m:fPr>
                          <m:ctrlPr>
                            <a:rPr lang="ro-RO" i="1">
                              <a:solidFill>
                                <a:srgbClr val="836967"/>
                              </a:solidFill>
                              <a:latin typeface="Cambria Math"/>
                            </a:rPr>
                          </m:ctrlPr>
                        </m:fPr>
                        <m:num>
                          <m:sSub>
                            <m:sSubPr>
                              <m:ctrlPr>
                                <a:rPr lang="ro-RO" i="1">
                                  <a:solidFill>
                                    <a:srgbClr val="836967"/>
                                  </a:solidFill>
                                  <a:latin typeface="Cambria Math"/>
                                </a:rPr>
                              </m:ctrlPr>
                            </m:sSubPr>
                            <m:e>
                              <m:r>
                                <a:rPr lang="ro-RO" i="1">
                                  <a:latin typeface="Cambria Math" panose="02040503050406030204" pitchFamily="18" charset="0"/>
                                </a:rPr>
                                <m:t>𝑀</m:t>
                              </m:r>
                            </m:e>
                            <m:sub>
                              <m:r>
                                <a:rPr lang="ro-RO" i="0">
                                  <a:latin typeface="Cambria Math" panose="02040503050406030204" pitchFamily="18" charset="0"/>
                                </a:rPr>
                                <m:t>0</m:t>
                              </m:r>
                              <m:r>
                                <a:rPr lang="ro-RO" i="1">
                                  <a:latin typeface="Cambria Math" panose="02040503050406030204" pitchFamily="18" charset="0"/>
                                </a:rPr>
                                <m:t>𝑥</m:t>
                              </m:r>
                            </m:sub>
                          </m:sSub>
                          <m:sSub>
                            <m:sSubPr>
                              <m:ctrlPr>
                                <a:rPr lang="ro-RO" i="1">
                                  <a:solidFill>
                                    <a:srgbClr val="836967"/>
                                  </a:solidFill>
                                  <a:latin typeface="Cambria Math"/>
                                </a:rPr>
                              </m:ctrlPr>
                            </m:sSubPr>
                            <m:e>
                              <m:r>
                                <a:rPr lang="ro-RO" i="1">
                                  <a:latin typeface="Cambria Math" panose="02040503050406030204" pitchFamily="18" charset="0"/>
                                </a:rPr>
                                <m:t>𝑅</m:t>
                              </m:r>
                            </m:e>
                            <m:sub>
                              <m:r>
                                <a:rPr lang="ro-RO" i="1">
                                  <a:latin typeface="Cambria Math" panose="02040503050406030204" pitchFamily="18" charset="0"/>
                                </a:rPr>
                                <m:t>𝑥𝑦</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𝑀</m:t>
                              </m:r>
                            </m:e>
                            <m:sub>
                              <m:r>
                                <a:rPr lang="ro-RO" i="0">
                                  <a:latin typeface="Cambria Math" panose="02040503050406030204" pitchFamily="18" charset="0"/>
                                </a:rPr>
                                <m:t>0</m:t>
                              </m:r>
                              <m:r>
                                <a:rPr lang="ro-RO" i="1">
                                  <a:latin typeface="Cambria Math" panose="02040503050406030204" pitchFamily="18" charset="0"/>
                                </a:rPr>
                                <m:t>𝑦</m:t>
                              </m:r>
                            </m:sub>
                          </m:sSub>
                          <m:sSub>
                            <m:sSubPr>
                              <m:ctrlPr>
                                <a:rPr lang="ro-RO" i="1">
                                  <a:solidFill>
                                    <a:srgbClr val="836967"/>
                                  </a:solidFill>
                                  <a:latin typeface="Cambria Math"/>
                                </a:rPr>
                              </m:ctrlPr>
                            </m:sSubPr>
                            <m:e>
                              <m:r>
                                <a:rPr lang="ro-RO" i="1">
                                  <a:latin typeface="Cambria Math" panose="02040503050406030204" pitchFamily="18" charset="0"/>
                                </a:rPr>
                                <m:t>𝑅</m:t>
                              </m:r>
                            </m:e>
                            <m:sub>
                              <m:r>
                                <a:rPr lang="ro-RO" i="1">
                                  <a:latin typeface="Cambria Math" panose="02040503050406030204" pitchFamily="18" charset="0"/>
                                </a:rPr>
                                <m:t>𝑥</m:t>
                              </m:r>
                            </m:sub>
                          </m:sSub>
                        </m:num>
                        <m:den>
                          <m:sSub>
                            <m:sSubPr>
                              <m:ctrlPr>
                                <a:rPr lang="ro-RO" i="1">
                                  <a:solidFill>
                                    <a:srgbClr val="836967"/>
                                  </a:solidFill>
                                  <a:latin typeface="Cambria Math"/>
                                </a:rPr>
                              </m:ctrlPr>
                            </m:sSubPr>
                            <m:e>
                              <m:r>
                                <a:rPr lang="ro-RO" i="1">
                                  <a:latin typeface="Cambria Math" panose="02040503050406030204" pitchFamily="18" charset="0"/>
                                </a:rPr>
                                <m:t>𝑅</m:t>
                              </m:r>
                            </m:e>
                            <m:sub>
                              <m:r>
                                <a:rPr lang="ro-RO" i="1">
                                  <a:latin typeface="Cambria Math" panose="02040503050406030204" pitchFamily="18" charset="0"/>
                                </a:rPr>
                                <m:t>𝑥</m:t>
                              </m:r>
                            </m:sub>
                          </m:sSub>
                          <m:sSub>
                            <m:sSubPr>
                              <m:ctrlPr>
                                <a:rPr lang="ro-RO" i="1">
                                  <a:solidFill>
                                    <a:srgbClr val="836967"/>
                                  </a:solidFill>
                                  <a:latin typeface="Cambria Math"/>
                                </a:rPr>
                              </m:ctrlPr>
                            </m:sSubPr>
                            <m:e>
                              <m:r>
                                <a:rPr lang="ro-RO" i="1">
                                  <a:latin typeface="Cambria Math" panose="02040503050406030204" pitchFamily="18" charset="0"/>
                                </a:rPr>
                                <m:t>𝑅</m:t>
                              </m:r>
                            </m:e>
                            <m:sub>
                              <m:r>
                                <a:rPr lang="ro-RO" i="1">
                                  <a:latin typeface="Cambria Math" panose="02040503050406030204" pitchFamily="18" charset="0"/>
                                </a:rPr>
                                <m:t>𝑦</m:t>
                              </m:r>
                            </m:sub>
                          </m:sSub>
                          <m:r>
                            <a:rPr lang="ro-RO" i="0">
                              <a:latin typeface="Cambria Math" panose="02040503050406030204" pitchFamily="18" charset="0"/>
                            </a:rPr>
                            <m:t>−</m:t>
                          </m:r>
                          <m:sSubSup>
                            <m:sSubSupPr>
                              <m:ctrlPr>
                                <a:rPr lang="ro-RO" i="1">
                                  <a:solidFill>
                                    <a:srgbClr val="836967"/>
                                  </a:solidFill>
                                  <a:latin typeface="Cambria Math"/>
                                </a:rPr>
                              </m:ctrlPr>
                            </m:sSubSupPr>
                            <m:e>
                              <m:r>
                                <a:rPr lang="ro-RO" i="1">
                                  <a:latin typeface="Cambria Math" panose="02040503050406030204" pitchFamily="18" charset="0"/>
                                </a:rPr>
                                <m:t>𝑅</m:t>
                              </m:r>
                            </m:e>
                            <m:sub>
                              <m:r>
                                <a:rPr lang="ro-RO" i="1">
                                  <a:latin typeface="Cambria Math" panose="02040503050406030204" pitchFamily="18" charset="0"/>
                                </a:rPr>
                                <m:t>𝑥𝑦</m:t>
                              </m:r>
                            </m:sub>
                            <m:sup>
                              <m:r>
                                <a:rPr lang="ro-RO" i="0">
                                  <a:latin typeface="Cambria Math" panose="02040503050406030204" pitchFamily="18" charset="0"/>
                                </a:rPr>
                                <m:t>2</m:t>
                              </m:r>
                            </m:sup>
                          </m:sSubSup>
                        </m:den>
                      </m:f>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𝐶𝑅</m:t>
                          </m:r>
                        </m:sub>
                      </m:sSub>
                      <m:r>
                        <a:rPr lang="ro-RO" i="0">
                          <a:latin typeface="Cambria Math" panose="02040503050406030204" pitchFamily="18" charset="0"/>
                        </a:rPr>
                        <m:t>=</m:t>
                      </m:r>
                      <m:f>
                        <m:fPr>
                          <m:ctrlPr>
                            <a:rPr lang="ro-RO" i="1">
                              <a:solidFill>
                                <a:srgbClr val="836967"/>
                              </a:solidFill>
                              <a:latin typeface="Cambria Math"/>
                            </a:rPr>
                          </m:ctrlPr>
                        </m:fPr>
                        <m:num>
                          <m:sSub>
                            <m:sSubPr>
                              <m:ctrlPr>
                                <a:rPr lang="ro-RO" i="1">
                                  <a:solidFill>
                                    <a:srgbClr val="836967"/>
                                  </a:solidFill>
                                  <a:latin typeface="Cambria Math"/>
                                </a:rPr>
                              </m:ctrlPr>
                            </m:sSubPr>
                            <m:e>
                              <m:r>
                                <a:rPr lang="ro-RO" i="1">
                                  <a:latin typeface="Cambria Math" panose="02040503050406030204" pitchFamily="18" charset="0"/>
                                </a:rPr>
                                <m:t>𝑀</m:t>
                              </m:r>
                            </m:e>
                            <m:sub>
                              <m:r>
                                <a:rPr lang="ro-RO" i="0">
                                  <a:latin typeface="Cambria Math" panose="02040503050406030204" pitchFamily="18" charset="0"/>
                                </a:rPr>
                                <m:t>0</m:t>
                              </m:r>
                              <m:r>
                                <a:rPr lang="ro-RO" i="1">
                                  <a:latin typeface="Cambria Math" panose="02040503050406030204" pitchFamily="18" charset="0"/>
                                </a:rPr>
                                <m:t>𝑥</m:t>
                              </m:r>
                            </m:sub>
                          </m:sSub>
                          <m:sSub>
                            <m:sSubPr>
                              <m:ctrlPr>
                                <a:rPr lang="ro-RO" i="1">
                                  <a:solidFill>
                                    <a:srgbClr val="836967"/>
                                  </a:solidFill>
                                  <a:latin typeface="Cambria Math"/>
                                </a:rPr>
                              </m:ctrlPr>
                            </m:sSubPr>
                            <m:e>
                              <m:r>
                                <a:rPr lang="ro-RO" i="1">
                                  <a:latin typeface="Cambria Math" panose="02040503050406030204" pitchFamily="18" charset="0"/>
                                </a:rPr>
                                <m:t>𝑅</m:t>
                              </m:r>
                            </m:e>
                            <m:sub>
                              <m:r>
                                <a:rPr lang="ro-RO" i="1">
                                  <a:latin typeface="Cambria Math" panose="02040503050406030204" pitchFamily="18" charset="0"/>
                                </a:rPr>
                                <m:t>𝑦</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𝑀</m:t>
                              </m:r>
                            </m:e>
                            <m:sub>
                              <m:r>
                                <a:rPr lang="ro-RO" i="0">
                                  <a:latin typeface="Cambria Math" panose="02040503050406030204" pitchFamily="18" charset="0"/>
                                </a:rPr>
                                <m:t>0</m:t>
                              </m:r>
                              <m:r>
                                <a:rPr lang="ro-RO" i="1">
                                  <a:latin typeface="Cambria Math" panose="02040503050406030204" pitchFamily="18" charset="0"/>
                                </a:rPr>
                                <m:t>𝑦</m:t>
                              </m:r>
                            </m:sub>
                          </m:sSub>
                          <m:sSub>
                            <m:sSubPr>
                              <m:ctrlPr>
                                <a:rPr lang="ro-RO" i="1">
                                  <a:solidFill>
                                    <a:srgbClr val="836967"/>
                                  </a:solidFill>
                                  <a:latin typeface="Cambria Math"/>
                                </a:rPr>
                              </m:ctrlPr>
                            </m:sSubPr>
                            <m:e>
                              <m:r>
                                <a:rPr lang="ro-RO" i="1">
                                  <a:latin typeface="Cambria Math" panose="02040503050406030204" pitchFamily="18" charset="0"/>
                                </a:rPr>
                                <m:t>𝑅</m:t>
                              </m:r>
                            </m:e>
                            <m:sub>
                              <m:r>
                                <a:rPr lang="ro-RO" i="1">
                                  <a:latin typeface="Cambria Math" panose="02040503050406030204" pitchFamily="18" charset="0"/>
                                </a:rPr>
                                <m:t>𝑥𝑦</m:t>
                              </m:r>
                            </m:sub>
                          </m:sSub>
                        </m:num>
                        <m:den>
                          <m:sSub>
                            <m:sSubPr>
                              <m:ctrlPr>
                                <a:rPr lang="ro-RO" i="1">
                                  <a:solidFill>
                                    <a:srgbClr val="836967"/>
                                  </a:solidFill>
                                  <a:latin typeface="Cambria Math"/>
                                </a:rPr>
                              </m:ctrlPr>
                            </m:sSubPr>
                            <m:e>
                              <m:r>
                                <a:rPr lang="ro-RO" i="1">
                                  <a:latin typeface="Cambria Math" panose="02040503050406030204" pitchFamily="18" charset="0"/>
                                </a:rPr>
                                <m:t>𝑅</m:t>
                              </m:r>
                            </m:e>
                            <m:sub>
                              <m:r>
                                <a:rPr lang="ro-RO" i="1">
                                  <a:latin typeface="Cambria Math" panose="02040503050406030204" pitchFamily="18" charset="0"/>
                                </a:rPr>
                                <m:t>𝑥</m:t>
                              </m:r>
                            </m:sub>
                          </m:sSub>
                          <m:sSub>
                            <m:sSubPr>
                              <m:ctrlPr>
                                <a:rPr lang="ro-RO" i="1">
                                  <a:solidFill>
                                    <a:srgbClr val="836967"/>
                                  </a:solidFill>
                                  <a:latin typeface="Cambria Math"/>
                                </a:rPr>
                              </m:ctrlPr>
                            </m:sSubPr>
                            <m:e>
                              <m:r>
                                <a:rPr lang="ro-RO" i="1">
                                  <a:latin typeface="Cambria Math" panose="02040503050406030204" pitchFamily="18" charset="0"/>
                                </a:rPr>
                                <m:t>𝑅</m:t>
                              </m:r>
                            </m:e>
                            <m:sub>
                              <m:r>
                                <a:rPr lang="ro-RO" i="1">
                                  <a:latin typeface="Cambria Math" panose="02040503050406030204" pitchFamily="18" charset="0"/>
                                </a:rPr>
                                <m:t>𝑦</m:t>
                              </m:r>
                            </m:sub>
                          </m:sSub>
                          <m:r>
                            <a:rPr lang="ro-RO" i="0">
                              <a:latin typeface="Cambria Math" panose="02040503050406030204" pitchFamily="18" charset="0"/>
                            </a:rPr>
                            <m:t>−</m:t>
                          </m:r>
                          <m:sSubSup>
                            <m:sSubSupPr>
                              <m:ctrlPr>
                                <a:rPr lang="ro-RO" i="1">
                                  <a:solidFill>
                                    <a:srgbClr val="836967"/>
                                  </a:solidFill>
                                  <a:latin typeface="Cambria Math"/>
                                </a:rPr>
                              </m:ctrlPr>
                            </m:sSubSupPr>
                            <m:e>
                              <m:r>
                                <a:rPr lang="ro-RO" i="1">
                                  <a:latin typeface="Cambria Math" panose="02040503050406030204" pitchFamily="18" charset="0"/>
                                </a:rPr>
                                <m:t>𝑅</m:t>
                              </m:r>
                            </m:e>
                            <m:sub>
                              <m:r>
                                <a:rPr lang="ro-RO" i="1">
                                  <a:latin typeface="Cambria Math" panose="02040503050406030204" pitchFamily="18" charset="0"/>
                                </a:rPr>
                                <m:t>𝑥𝑦</m:t>
                              </m:r>
                            </m:sub>
                            <m:sup>
                              <m:r>
                                <a:rPr lang="ro-RO" i="0">
                                  <a:latin typeface="Cambria Math" panose="02040503050406030204" pitchFamily="18" charset="0"/>
                                </a:rPr>
                                <m:t>2</m:t>
                              </m:r>
                            </m:sup>
                          </m:sSubSup>
                        </m:den>
                      </m:f>
                      <m:r>
                        <a:rPr lang="ro-RO" i="0">
                          <a:latin typeface="Cambria Math" panose="02040503050406030204" pitchFamily="18" charset="0"/>
                        </a:rPr>
                        <m:t>;</m:t>
                      </m:r>
                    </m:oMath>
                  </m:oMathPara>
                </a14:m>
                <a:endParaRPr lang="ro-RO" dirty="0"/>
              </a:p>
            </p:txBody>
          </p:sp>
        </mc:Choice>
        <mc:Fallback xmlns="">
          <p:sp>
            <p:nvSpPr>
              <p:cNvPr id="4" name="CasetăText 3">
                <a:extLst>
                  <a:ext uri="{FF2B5EF4-FFF2-40B4-BE49-F238E27FC236}">
                    <a16:creationId xmlns:a16="http://schemas.microsoft.com/office/drawing/2014/main" id="{045A759F-802C-B0B3-86F0-8064B5B6B49C}"/>
                  </a:ext>
                </a:extLst>
              </p:cNvPr>
              <p:cNvSpPr txBox="1">
                <a:spLocks noRot="1" noChangeAspect="1" noMove="1" noResize="1" noEditPoints="1" noAdjustHandles="1" noChangeArrowheads="1" noChangeShapeType="1" noTextEdit="1"/>
              </p:cNvSpPr>
              <p:nvPr/>
            </p:nvSpPr>
            <p:spPr>
              <a:xfrm>
                <a:off x="92964" y="3914760"/>
                <a:ext cx="6094476" cy="706219"/>
              </a:xfrm>
              <a:prstGeom prst="rect">
                <a:avLst/>
              </a:prstGeom>
              <a:blipFill>
                <a:blip r:embed="rId2"/>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9" name="CasetăText 8">
                <a:extLst>
                  <a:ext uri="{FF2B5EF4-FFF2-40B4-BE49-F238E27FC236}">
                    <a16:creationId xmlns:a16="http://schemas.microsoft.com/office/drawing/2014/main" xmlns="" id="{DDED288B-DD00-40B8-B892-A618D43C91A4}"/>
                  </a:ext>
                </a:extLst>
              </p:cNvPr>
              <p:cNvSpPr txBox="1"/>
              <p:nvPr/>
            </p:nvSpPr>
            <p:spPr>
              <a:xfrm>
                <a:off x="5554979" y="3914760"/>
                <a:ext cx="6094476" cy="63652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𝑀</m:t>
                          </m:r>
                        </m:e>
                        <m:sub>
                          <m:r>
                            <a:rPr lang="ro-RO" i="1">
                              <a:latin typeface="Cambria Math" panose="02040503050406030204" pitchFamily="18" charset="0"/>
                            </a:rPr>
                            <m:t>𝑜𝑥</m:t>
                          </m:r>
                        </m:sub>
                      </m:sSub>
                      <m:r>
                        <a:rPr lang="ro-RO" i="0">
                          <a:latin typeface="Cambria Math" panose="02040503050406030204" pitchFamily="18" charset="0"/>
                        </a:rPr>
                        <m:t>=</m:t>
                      </m:r>
                      <m:nary>
                        <m:naryPr>
                          <m:chr m:val="∑"/>
                          <m:limLoc m:val="subSup"/>
                          <m:ctrlPr>
                            <a:rPr lang="ro-RO" i="1">
                              <a:latin typeface="Cambria Math"/>
                            </a:rPr>
                          </m:ctrlPr>
                        </m:naryPr>
                        <m:sub>
                          <m:r>
                            <a:rPr lang="ro-RO" i="1">
                              <a:latin typeface="Cambria Math" panose="02040503050406030204" pitchFamily="18" charset="0"/>
                            </a:rPr>
                            <m:t>𝑘</m:t>
                          </m:r>
                          <m:r>
                            <a:rPr lang="ro-RO" i="0">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r>
                                <a:rPr lang="ro-RO" i="1">
                                  <a:latin typeface="Cambria Math" panose="02040503050406030204" pitchFamily="18" charset="0"/>
                                </a:rPr>
                                <m:t>𝑅</m:t>
                              </m:r>
                            </m:e>
                            <m:sub>
                              <m:r>
                                <a:rPr lang="ro-RO" i="1">
                                  <a:latin typeface="Cambria Math" panose="02040503050406030204" pitchFamily="18" charset="0"/>
                                </a:rPr>
                                <m:t>𝑥𝑘</m:t>
                              </m:r>
                            </m:sub>
                          </m:sSub>
                        </m:e>
                      </m:nary>
                      <m:sSub>
                        <m:sSubPr>
                          <m:ctrlPr>
                            <a:rPr lang="ro-RO" i="1">
                              <a:solidFill>
                                <a:srgbClr val="836967"/>
                              </a:solidFill>
                              <a:latin typeface="Cambria Math"/>
                            </a:rPr>
                          </m:ctrlPr>
                        </m:sSubPr>
                        <m:e>
                          <m:r>
                            <a:rPr lang="ro-RO" i="1">
                              <a:latin typeface="Cambria Math" panose="02040503050406030204" pitchFamily="18" charset="0"/>
                            </a:rPr>
                            <m:t>𝑦</m:t>
                          </m:r>
                        </m:e>
                        <m:sub>
                          <m:r>
                            <a:rPr lang="ro-RO" i="1">
                              <a:latin typeface="Cambria Math" panose="02040503050406030204" pitchFamily="18" charset="0"/>
                            </a:rPr>
                            <m:t>𝑘</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𝑀</m:t>
                          </m:r>
                        </m:e>
                        <m:sub>
                          <m:r>
                            <a:rPr lang="ro-RO" i="1">
                              <a:latin typeface="Cambria Math" panose="02040503050406030204" pitchFamily="18" charset="0"/>
                            </a:rPr>
                            <m:t>𝑜𝑦</m:t>
                          </m:r>
                        </m:sub>
                      </m:sSub>
                      <m:r>
                        <a:rPr lang="ro-RO" i="0">
                          <a:latin typeface="Cambria Math" panose="02040503050406030204" pitchFamily="18" charset="0"/>
                        </a:rPr>
                        <m:t>=</m:t>
                      </m:r>
                      <m:nary>
                        <m:naryPr>
                          <m:chr m:val="∑"/>
                          <m:limLoc m:val="subSup"/>
                          <m:ctrlPr>
                            <a:rPr lang="ro-RO" i="1">
                              <a:latin typeface="Cambria Math"/>
                            </a:rPr>
                          </m:ctrlPr>
                        </m:naryPr>
                        <m:sub>
                          <m:r>
                            <a:rPr lang="ro-RO" i="1">
                              <a:latin typeface="Cambria Math" panose="02040503050406030204" pitchFamily="18" charset="0"/>
                            </a:rPr>
                            <m:t>𝑘</m:t>
                          </m:r>
                          <m:r>
                            <a:rPr lang="ro-RO" i="0">
                              <a:latin typeface="Cambria Math" panose="02040503050406030204" pitchFamily="18" charset="0"/>
                            </a:rPr>
                            <m:t>=1</m:t>
                          </m:r>
                        </m:sub>
                        <m:sup>
                          <m:r>
                            <a:rPr lang="ro-RO" i="1">
                              <a:latin typeface="Cambria Math" panose="02040503050406030204" pitchFamily="18" charset="0"/>
                            </a:rPr>
                            <m:t>𝑛</m:t>
                          </m:r>
                        </m:sup>
                        <m:e>
                          <m:sSub>
                            <m:sSubPr>
                              <m:ctrlPr>
                                <a:rPr lang="ro-RO" i="1">
                                  <a:solidFill>
                                    <a:srgbClr val="836967"/>
                                  </a:solidFill>
                                  <a:latin typeface="Cambria Math"/>
                                </a:rPr>
                              </m:ctrlPr>
                            </m:sSubPr>
                            <m:e>
                              <m:r>
                                <a:rPr lang="ro-RO" i="1">
                                  <a:latin typeface="Cambria Math" panose="02040503050406030204" pitchFamily="18" charset="0"/>
                                </a:rPr>
                                <m:t>𝑅</m:t>
                              </m:r>
                            </m:e>
                            <m:sub>
                              <m:r>
                                <a:rPr lang="ro-RO" i="1">
                                  <a:latin typeface="Cambria Math" panose="02040503050406030204" pitchFamily="18" charset="0"/>
                                </a:rPr>
                                <m:t>𝑦𝑘</m:t>
                              </m:r>
                            </m:sub>
                          </m:sSub>
                        </m:e>
                      </m:nary>
                      <m:sSub>
                        <m:sSubPr>
                          <m:ctrlPr>
                            <a:rPr lang="ro-RO" i="1">
                              <a:solidFill>
                                <a:srgbClr val="836967"/>
                              </a:solidFill>
                              <a:latin typeface="Cambria Math"/>
                            </a:rPr>
                          </m:ctrlPr>
                        </m:sSubPr>
                        <m:e>
                          <m:r>
                            <a:rPr lang="ro-RO" i="1">
                              <a:latin typeface="Cambria Math" panose="02040503050406030204" pitchFamily="18" charset="0"/>
                            </a:rPr>
                            <m:t>𝑥</m:t>
                          </m:r>
                        </m:e>
                        <m:sub>
                          <m:r>
                            <a:rPr lang="ro-RO" i="1">
                              <a:latin typeface="Cambria Math" panose="02040503050406030204" pitchFamily="18" charset="0"/>
                            </a:rPr>
                            <m:t>𝑘</m:t>
                          </m:r>
                        </m:sub>
                      </m:sSub>
                      <m:r>
                        <a:rPr lang="ro-RO" i="0">
                          <a:latin typeface="Cambria Math" panose="02040503050406030204" pitchFamily="18" charset="0"/>
                        </a:rPr>
                        <m:t>.</m:t>
                      </m:r>
                    </m:oMath>
                  </m:oMathPara>
                </a14:m>
                <a:endParaRPr lang="ro-RO" dirty="0"/>
              </a:p>
            </p:txBody>
          </p:sp>
        </mc:Choice>
        <mc:Fallback xmlns="">
          <p:sp>
            <p:nvSpPr>
              <p:cNvPr id="9" name="CasetăText 8">
                <a:extLst>
                  <a:ext uri="{FF2B5EF4-FFF2-40B4-BE49-F238E27FC236}">
                    <a16:creationId xmlns:a16="http://schemas.microsoft.com/office/drawing/2014/main" id="{DDED288B-DD00-40B8-B892-A618D43C91A4}"/>
                  </a:ext>
                </a:extLst>
              </p:cNvPr>
              <p:cNvSpPr txBox="1">
                <a:spLocks noRot="1" noChangeAspect="1" noMove="1" noResize="1" noEditPoints="1" noAdjustHandles="1" noChangeArrowheads="1" noChangeShapeType="1" noTextEdit="1"/>
              </p:cNvSpPr>
              <p:nvPr/>
            </p:nvSpPr>
            <p:spPr>
              <a:xfrm>
                <a:off x="5554979" y="3914760"/>
                <a:ext cx="6094476" cy="636521"/>
              </a:xfrm>
              <a:prstGeom prst="rect">
                <a:avLst/>
              </a:prstGeom>
              <a:blipFill>
                <a:blip r:embed="rId3"/>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2" name="CasetăText 11">
                <a:extLst>
                  <a:ext uri="{FF2B5EF4-FFF2-40B4-BE49-F238E27FC236}">
                    <a16:creationId xmlns:a16="http://schemas.microsoft.com/office/drawing/2014/main" xmlns="" id="{38671A0B-D6BF-9143-4087-63E35F02302A}"/>
                  </a:ext>
                </a:extLst>
              </p:cNvPr>
              <p:cNvSpPr txBox="1"/>
              <p:nvPr/>
            </p:nvSpPr>
            <p:spPr>
              <a:xfrm>
                <a:off x="2336292" y="1707949"/>
                <a:ext cx="7130004" cy="1656736"/>
              </a:xfrm>
              <a:prstGeom prst="rect">
                <a:avLst/>
              </a:prstGeom>
              <a:noFill/>
            </p:spPr>
            <p:txBody>
              <a:bodyPr wrap="square">
                <a:spAutoFit/>
              </a:bodyPr>
              <a:lstStyle/>
              <a:p>
                <a:pPr indent="180340" algn="just">
                  <a:spcBef>
                    <a:spcPts val="900"/>
                  </a:spcBef>
                  <a:spcAft>
                    <a:spcPts val="900"/>
                  </a:spcAft>
                </a:pPr>
                <a14:m>
                  <m:oMathPara xmlns:m="http://schemas.openxmlformats.org/officeDocument/2006/math">
                    <m:oMathParaPr>
                      <m:jc m:val="centerGroup"/>
                    </m:oMathParaPr>
                    <m:oMath xmlns:m="http://schemas.openxmlformats.org/officeDocument/2006/math">
                      <m:sSub>
                        <m:sSubPr>
                          <m:ctrlPr>
                            <a:rPr lang="ro-RO" sz="1800" i="1" smtClean="0">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𝐶𝑀</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nary>
                            <m:naryPr>
                              <m:chr m:val="∑"/>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𝑚</m:t>
                              </m:r>
                            </m:sup>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nary>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𝐶𝑖</m:t>
                              </m:r>
                            </m:sub>
                          </m:sSub>
                        </m:e>
                      </m:d>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nary>
                                <m:naryPr>
                                  <m:chr m:val="∑"/>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𝑚</m:t>
                                  </m:r>
                                </m:sup>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nary>
                            </m:e>
                          </m:d>
                        </m:e>
                        <m: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p>
                      </m:s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 </m:t>
                      </m:r>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𝐶𝑀</m:t>
                          </m:r>
                        </m:sub>
                      </m:s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nary>
                            <m:naryPr>
                              <m:chr m:val="∑"/>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𝑚</m:t>
                              </m:r>
                            </m:sup>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nary>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𝐶𝑖</m:t>
                              </m:r>
                            </m:sub>
                          </m:sSub>
                        </m:e>
                      </m:d>
                      <m:sSup>
                        <m:sSup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pPr>
                        <m:e>
                          <m:d>
                            <m:d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dPr>
                            <m:e>
                              <m:nary>
                                <m:naryPr>
                                  <m:chr m:val="∑"/>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naryPr>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b>
                                <m: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𝑚</m:t>
                                  </m:r>
                                </m:sup>
                                <m:e>
                                  <m:sSub>
                                    <m:sSubPr>
                                      <m:ctrlPr>
                                        <a:rPr lang="ro-RO" sz="1800" i="1">
                                          <a:solidFill>
                                            <a:srgbClr val="000000"/>
                                          </a:solidFill>
                                          <a:effectLst/>
                                          <a:latin typeface="Cambria Math"/>
                                          <a:ea typeface="Times New Roman" panose="02020603050405020304" pitchFamily="18" charset="0"/>
                                          <a:cs typeface="Times New Roman" panose="02020603050405020304" pitchFamily="18" charset="0"/>
                                        </a:rPr>
                                      </m:ctrlPr>
                                    </m:sSubPr>
                                    <m:e>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𝑖</m:t>
                                      </m:r>
                                    </m:sub>
                                  </m:sSub>
                                </m:e>
                              </m:nary>
                            </m:e>
                          </m:d>
                        </m:e>
                        <m: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sup>
                      </m:sSup>
                      <m:r>
                        <a:rPr lang="ro-RO"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ro-RO" sz="1800" dirty="0">
                  <a:effectLst/>
                  <a:latin typeface="Arial" panose="020B0604020202020204" pitchFamily="34" charset="0"/>
                  <a:ea typeface="Calibri" panose="020F0502020204030204" pitchFamily="34" charset="0"/>
                  <a:cs typeface="Calibri" panose="020F0502020204030204" pitchFamily="34" charset="0"/>
                </a:endParaRPr>
              </a:p>
              <a:p>
                <a:pPr/>
                <a14:m>
                  <m:oMathPara xmlns:m="http://schemas.openxmlformats.org/officeDocument/2006/math">
                    <m:oMathParaPr>
                      <m:jc m:val="centerGroup"/>
                    </m:oMathParaPr>
                    <m:oMath xmlns:m="http://schemas.openxmlformats.org/officeDocument/2006/math">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𝐶𝑖</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𝐴𝑖</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𝐵𝑖</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𝑥</m:t>
                              </m:r>
                            </m:e>
                            <m:sub>
                              <m:r>
                                <a:rPr lang="ro-RO" sz="1800" i="1">
                                  <a:effectLst/>
                                  <a:latin typeface="Cambria Math" panose="02040503050406030204" pitchFamily="18" charset="0"/>
                                  <a:ea typeface="Calibri" panose="020F0502020204030204" pitchFamily="34" charset="0"/>
                                  <a:cs typeface="Calibri" panose="020F0502020204030204" pitchFamily="34" charset="0"/>
                                </a:rPr>
                                <m:t>𝐷𝑖</m:t>
                              </m:r>
                            </m:sub>
                          </m:sSub>
                        </m:num>
                        <m:den>
                          <m:r>
                            <a:rPr lang="ro-RO" sz="1800" i="1">
                              <a:effectLst/>
                              <a:latin typeface="Cambria Math" panose="02040503050406030204" pitchFamily="18" charset="0"/>
                              <a:ea typeface="Calibri" panose="020F0502020204030204" pitchFamily="34" charset="0"/>
                              <a:cs typeface="Calibri" panose="020F0502020204030204" pitchFamily="34" charset="0"/>
                            </a:rPr>
                            <m:t>3</m:t>
                          </m:r>
                        </m:den>
                      </m:f>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𝐶𝑖</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f>
                        <m:fPr>
                          <m:ctrlPr>
                            <a:rPr lang="ro-RO" i="1">
                              <a:effectLst/>
                              <a:latin typeface="Cambria Math"/>
                            </a:rPr>
                          </m:ctrlPr>
                        </m:fPr>
                        <m:num>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𝐴𝑖</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𝐵𝑖</m:t>
                              </m:r>
                            </m:sub>
                          </m:sSub>
                          <m:r>
                            <a:rPr lang="ro-RO" sz="1800" i="1">
                              <a:effectLst/>
                              <a:latin typeface="Cambria Math" panose="02040503050406030204" pitchFamily="18" charset="0"/>
                              <a:ea typeface="Calibri" panose="020F0502020204030204" pitchFamily="34" charset="0"/>
                              <a:cs typeface="Calibri" panose="020F0502020204030204" pitchFamily="34" charset="0"/>
                            </a:rPr>
                            <m:t>+</m:t>
                          </m:r>
                          <m:sSub>
                            <m:sSubPr>
                              <m:ctrlPr>
                                <a:rPr lang="ro-RO" i="1">
                                  <a:effectLst/>
                                  <a:latin typeface="Cambria Math"/>
                                </a:rPr>
                              </m:ctrlPr>
                            </m:sSubPr>
                            <m:e>
                              <m:r>
                                <a:rPr lang="ro-RO" sz="1800" i="1">
                                  <a:effectLst/>
                                  <a:latin typeface="Cambria Math" panose="02040503050406030204" pitchFamily="18" charset="0"/>
                                  <a:ea typeface="Calibri" panose="020F0502020204030204" pitchFamily="34" charset="0"/>
                                  <a:cs typeface="Calibri" panose="020F0502020204030204" pitchFamily="34" charset="0"/>
                                </a:rPr>
                                <m:t>𝑦</m:t>
                              </m:r>
                            </m:e>
                            <m:sub>
                              <m:r>
                                <a:rPr lang="ro-RO" sz="1800" i="1">
                                  <a:effectLst/>
                                  <a:latin typeface="Cambria Math" panose="02040503050406030204" pitchFamily="18" charset="0"/>
                                  <a:ea typeface="Calibri" panose="020F0502020204030204" pitchFamily="34" charset="0"/>
                                  <a:cs typeface="Calibri" panose="020F0502020204030204" pitchFamily="34" charset="0"/>
                                </a:rPr>
                                <m:t>𝐷𝑖</m:t>
                              </m:r>
                            </m:sub>
                          </m:sSub>
                        </m:num>
                        <m:den>
                          <m:r>
                            <a:rPr lang="ro-RO" sz="1800" i="1">
                              <a:effectLst/>
                              <a:latin typeface="Cambria Math" panose="02040503050406030204" pitchFamily="18" charset="0"/>
                              <a:ea typeface="Calibri" panose="020F0502020204030204" pitchFamily="34" charset="0"/>
                              <a:cs typeface="Calibri" panose="020F0502020204030204" pitchFamily="34" charset="0"/>
                            </a:rPr>
                            <m:t>3</m:t>
                          </m:r>
                        </m:den>
                      </m:f>
                      <m:r>
                        <a:rPr lang="ro-RO" sz="1800" i="1">
                          <a:effectLst/>
                          <a:latin typeface="Cambria Math" panose="02040503050406030204" pitchFamily="18" charset="0"/>
                          <a:ea typeface="Calibri" panose="020F0502020204030204" pitchFamily="34" charset="0"/>
                          <a:cs typeface="Calibri" panose="020F0502020204030204" pitchFamily="34" charset="0"/>
                        </a:rPr>
                        <m:t> .</m:t>
                      </m:r>
                    </m:oMath>
                  </m:oMathPara>
                </a14:m>
                <a:endParaRPr lang="ro-RO" dirty="0"/>
              </a:p>
            </p:txBody>
          </p:sp>
        </mc:Choice>
        <mc:Fallback xmlns="">
          <p:sp>
            <p:nvSpPr>
              <p:cNvPr id="12" name="CasetăText 11">
                <a:extLst>
                  <a:ext uri="{FF2B5EF4-FFF2-40B4-BE49-F238E27FC236}">
                    <a16:creationId xmlns:a16="http://schemas.microsoft.com/office/drawing/2014/main" id="{38671A0B-D6BF-9143-4087-63E35F02302A}"/>
                  </a:ext>
                </a:extLst>
              </p:cNvPr>
              <p:cNvSpPr txBox="1">
                <a:spLocks noRot="1" noChangeAspect="1" noMove="1" noResize="1" noEditPoints="1" noAdjustHandles="1" noChangeArrowheads="1" noChangeShapeType="1" noTextEdit="1"/>
              </p:cNvSpPr>
              <p:nvPr/>
            </p:nvSpPr>
            <p:spPr>
              <a:xfrm>
                <a:off x="2336292" y="1707949"/>
                <a:ext cx="7130004" cy="1656736"/>
              </a:xfrm>
              <a:prstGeom prst="rect">
                <a:avLst/>
              </a:prstGeom>
              <a:blipFill>
                <a:blip r:embed="rId4"/>
                <a:stretch>
                  <a:fillRect/>
                </a:stretch>
              </a:blipFill>
            </p:spPr>
            <p:txBody>
              <a:bodyPr/>
              <a:lstStyle/>
              <a:p>
                <a:r>
                  <a:rPr lang="ro-RO">
                    <a:noFill/>
                  </a:rPr>
                  <a:t> </a:t>
                </a:r>
              </a:p>
            </p:txBody>
          </p:sp>
        </mc:Fallback>
      </mc:AlternateContent>
      <p:sp>
        <p:nvSpPr>
          <p:cNvPr id="15" name="CasetăText 14">
            <a:extLst>
              <a:ext uri="{FF2B5EF4-FFF2-40B4-BE49-F238E27FC236}">
                <a16:creationId xmlns:a16="http://schemas.microsoft.com/office/drawing/2014/main" xmlns="" id="{91863FAA-691D-F802-4E80-EE77E1064488}"/>
              </a:ext>
            </a:extLst>
          </p:cNvPr>
          <p:cNvSpPr txBox="1"/>
          <p:nvPr/>
        </p:nvSpPr>
        <p:spPr>
          <a:xfrm>
            <a:off x="650748" y="1338617"/>
            <a:ext cx="8583930" cy="369332"/>
          </a:xfrm>
          <a:prstGeom prst="rect">
            <a:avLst/>
          </a:prstGeom>
          <a:noFill/>
        </p:spPr>
        <p:txBody>
          <a:bodyPr wrap="square">
            <a:spAutoFit/>
          </a:bodyPr>
          <a:lstStyle/>
          <a:p>
            <a:pPr marL="285750" indent="-285750">
              <a:buFont typeface="Arial" panose="020B0604020202020204" pitchFamily="34" charset="0"/>
              <a:buChar char="•"/>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centrul de masa C.M. la nivelului fiecărui planșeu al structurii multietajate</a:t>
            </a:r>
            <a:endParaRPr lang="ro-RO" dirty="0"/>
          </a:p>
        </p:txBody>
      </p:sp>
      <mc:AlternateContent xmlns:mc="http://schemas.openxmlformats.org/markup-compatibility/2006" xmlns:a14="http://schemas.microsoft.com/office/drawing/2010/main">
        <mc:Choice Requires="a14">
          <p:sp>
            <p:nvSpPr>
              <p:cNvPr id="17" name="CasetăText 16">
                <a:extLst>
                  <a:ext uri="{FF2B5EF4-FFF2-40B4-BE49-F238E27FC236}">
                    <a16:creationId xmlns:a16="http://schemas.microsoft.com/office/drawing/2014/main" xmlns="" id="{46D03CFF-15E7-373A-2FD7-6580486C43F4}"/>
                  </a:ext>
                </a:extLst>
              </p:cNvPr>
              <p:cNvSpPr txBox="1"/>
              <p:nvPr/>
            </p:nvSpPr>
            <p:spPr>
              <a:xfrm>
                <a:off x="-710946" y="888833"/>
                <a:ext cx="609447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𝑅</m:t>
                          </m:r>
                        </m:e>
                        <m:sub>
                          <m:r>
                            <a:rPr lang="ro-RO" i="1">
                              <a:latin typeface="Cambria Math" panose="02040503050406030204" pitchFamily="18" charset="0"/>
                            </a:rPr>
                            <m:t>𝑥𝑘</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𝑅</m:t>
                          </m:r>
                        </m:e>
                        <m:sub>
                          <m:r>
                            <a:rPr lang="ro-RO" i="0">
                              <a:latin typeface="Cambria Math" panose="02040503050406030204" pitchFamily="18" charset="0"/>
                            </a:rPr>
                            <m:t>1</m:t>
                          </m:r>
                          <m:r>
                            <a:rPr lang="ro-RO" i="1">
                              <a:latin typeface="Cambria Math" panose="02040503050406030204" pitchFamily="18" charset="0"/>
                            </a:rPr>
                            <m:t>𝑘</m:t>
                          </m:r>
                        </m:sub>
                      </m:sSub>
                      <m:func>
                        <m:funcPr>
                          <m:ctrlPr>
                            <a:rPr lang="ro-RO" i="1">
                              <a:latin typeface="Cambria Math"/>
                            </a:rPr>
                          </m:ctrlPr>
                        </m:funcPr>
                        <m:fName>
                          <m:sSup>
                            <m:sSupPr>
                              <m:ctrlPr>
                                <a:rPr lang="ro-RO" i="1">
                                  <a:solidFill>
                                    <a:srgbClr val="836967"/>
                                  </a:solidFill>
                                  <a:latin typeface="Cambria Math"/>
                                </a:rPr>
                              </m:ctrlPr>
                            </m:sSupPr>
                            <m:e>
                              <m:r>
                                <a:rPr lang="ro-RO" i="1">
                                  <a:latin typeface="Cambria Math" panose="02040503050406030204" pitchFamily="18" charset="0"/>
                                </a:rPr>
                                <m:t>𝑐𝑜𝑠</m:t>
                              </m:r>
                            </m:e>
                            <m:sup>
                              <m:r>
                                <a:rPr lang="ro-RO" i="0">
                                  <a:latin typeface="Cambria Math" panose="02040503050406030204" pitchFamily="18" charset="0"/>
                                </a:rPr>
                                <m:t>2</m:t>
                              </m:r>
                            </m:sup>
                          </m:sSup>
                        </m:fName>
                        <m:e>
                          <m:sSub>
                            <m:sSubPr>
                              <m:ctrlPr>
                                <a:rPr lang="ro-RO" i="1">
                                  <a:solidFill>
                                    <a:srgbClr val="836967"/>
                                  </a:solidFill>
                                  <a:latin typeface="Cambria Math"/>
                                </a:rPr>
                              </m:ctrlPr>
                            </m:sSubPr>
                            <m:e>
                              <m:r>
                                <a:rPr lang="ro-RO" i="1">
                                  <a:latin typeface="Cambria Math" panose="02040503050406030204" pitchFamily="18" charset="0"/>
                                </a:rPr>
                                <m:t>𝛼</m:t>
                              </m:r>
                            </m:e>
                            <m:sub>
                              <m:r>
                                <a:rPr lang="ro-RO" i="1">
                                  <a:latin typeface="Cambria Math" panose="02040503050406030204" pitchFamily="18" charset="0"/>
                                </a:rPr>
                                <m:t>𝑘</m:t>
                              </m:r>
                            </m:sub>
                          </m:sSub>
                        </m:e>
                      </m:func>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𝑅</m:t>
                          </m:r>
                        </m:e>
                        <m:sub>
                          <m:r>
                            <a:rPr lang="ro-RO" i="0">
                              <a:latin typeface="Cambria Math" panose="02040503050406030204" pitchFamily="18" charset="0"/>
                            </a:rPr>
                            <m:t>2</m:t>
                          </m:r>
                          <m:r>
                            <a:rPr lang="ro-RO" i="1">
                              <a:latin typeface="Cambria Math" panose="02040503050406030204" pitchFamily="18" charset="0"/>
                            </a:rPr>
                            <m:t>𝑘</m:t>
                          </m:r>
                        </m:sub>
                      </m:sSub>
                      <m:func>
                        <m:funcPr>
                          <m:ctrlPr>
                            <a:rPr lang="ro-RO" i="1">
                              <a:latin typeface="Cambria Math"/>
                            </a:rPr>
                          </m:ctrlPr>
                        </m:funcPr>
                        <m:fName>
                          <m:sSup>
                            <m:sSupPr>
                              <m:ctrlPr>
                                <a:rPr lang="ro-RO" i="1">
                                  <a:solidFill>
                                    <a:srgbClr val="836967"/>
                                  </a:solidFill>
                                  <a:latin typeface="Cambria Math"/>
                                </a:rPr>
                              </m:ctrlPr>
                            </m:sSupPr>
                            <m:e>
                              <m:r>
                                <a:rPr lang="ro-RO" i="1">
                                  <a:latin typeface="Cambria Math" panose="02040503050406030204" pitchFamily="18" charset="0"/>
                                </a:rPr>
                                <m:t>𝑠𝑖𝑛</m:t>
                              </m:r>
                            </m:e>
                            <m:sup>
                              <m:r>
                                <a:rPr lang="ro-RO" i="0">
                                  <a:latin typeface="Cambria Math" panose="02040503050406030204" pitchFamily="18" charset="0"/>
                                </a:rPr>
                                <m:t>2</m:t>
                              </m:r>
                            </m:sup>
                          </m:sSup>
                        </m:fName>
                        <m:e>
                          <m:sSub>
                            <m:sSubPr>
                              <m:ctrlPr>
                                <a:rPr lang="ro-RO" i="1">
                                  <a:solidFill>
                                    <a:srgbClr val="836967"/>
                                  </a:solidFill>
                                  <a:latin typeface="Cambria Math"/>
                                </a:rPr>
                              </m:ctrlPr>
                            </m:sSubPr>
                            <m:e>
                              <m:r>
                                <a:rPr lang="ro-RO" i="1">
                                  <a:latin typeface="Cambria Math" panose="02040503050406030204" pitchFamily="18" charset="0"/>
                                </a:rPr>
                                <m:t>𝛼</m:t>
                              </m:r>
                            </m:e>
                            <m:sub>
                              <m:r>
                                <a:rPr lang="ro-RO" i="1">
                                  <a:latin typeface="Cambria Math" panose="02040503050406030204" pitchFamily="18" charset="0"/>
                                </a:rPr>
                                <m:t>𝑘</m:t>
                              </m:r>
                            </m:sub>
                          </m:sSub>
                        </m:e>
                      </m:func>
                      <m:r>
                        <a:rPr lang="ro-RO" i="0">
                          <a:latin typeface="Cambria Math" panose="02040503050406030204" pitchFamily="18" charset="0"/>
                        </a:rPr>
                        <m:t>;</m:t>
                      </m:r>
                    </m:oMath>
                  </m:oMathPara>
                </a14:m>
                <a:endParaRPr lang="ro-RO" dirty="0"/>
              </a:p>
            </p:txBody>
          </p:sp>
        </mc:Choice>
        <mc:Fallback xmlns="">
          <p:sp>
            <p:nvSpPr>
              <p:cNvPr id="17" name="CasetăText 16">
                <a:extLst>
                  <a:ext uri="{FF2B5EF4-FFF2-40B4-BE49-F238E27FC236}">
                    <a16:creationId xmlns:a16="http://schemas.microsoft.com/office/drawing/2014/main" id="{46D03CFF-15E7-373A-2FD7-6580486C43F4}"/>
                  </a:ext>
                </a:extLst>
              </p:cNvPr>
              <p:cNvSpPr txBox="1">
                <a:spLocks noRot="1" noChangeAspect="1" noMove="1" noResize="1" noEditPoints="1" noAdjustHandles="1" noChangeArrowheads="1" noChangeShapeType="1" noTextEdit="1"/>
              </p:cNvSpPr>
              <p:nvPr/>
            </p:nvSpPr>
            <p:spPr>
              <a:xfrm>
                <a:off x="-710946" y="888833"/>
                <a:ext cx="6094476" cy="369332"/>
              </a:xfrm>
              <a:prstGeom prst="rect">
                <a:avLst/>
              </a:prstGeom>
              <a:blipFill>
                <a:blip r:embed="rId5"/>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19" name="CasetăText 18">
                <a:extLst>
                  <a:ext uri="{FF2B5EF4-FFF2-40B4-BE49-F238E27FC236}">
                    <a16:creationId xmlns:a16="http://schemas.microsoft.com/office/drawing/2014/main" xmlns="" id="{A8C15DAA-B4FA-4A29-5337-CC9E59FB05C0}"/>
                  </a:ext>
                </a:extLst>
              </p:cNvPr>
              <p:cNvSpPr txBox="1"/>
              <p:nvPr/>
            </p:nvSpPr>
            <p:spPr>
              <a:xfrm>
                <a:off x="2656713" y="917227"/>
                <a:ext cx="6094476" cy="39677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𝑅</m:t>
                          </m:r>
                        </m:e>
                        <m:sub>
                          <m:r>
                            <a:rPr lang="ro-RO" i="1">
                              <a:latin typeface="Cambria Math" panose="02040503050406030204" pitchFamily="18" charset="0"/>
                            </a:rPr>
                            <m:t>𝑦𝑘</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𝑅</m:t>
                          </m:r>
                        </m:e>
                        <m:sub>
                          <m:r>
                            <a:rPr lang="ro-RO" i="0">
                              <a:latin typeface="Cambria Math" panose="02040503050406030204" pitchFamily="18" charset="0"/>
                            </a:rPr>
                            <m:t>1</m:t>
                          </m:r>
                          <m:r>
                            <a:rPr lang="ro-RO" i="1">
                              <a:latin typeface="Cambria Math" panose="02040503050406030204" pitchFamily="18" charset="0"/>
                            </a:rPr>
                            <m:t>𝑘</m:t>
                          </m:r>
                        </m:sub>
                      </m:sSub>
                      <m:func>
                        <m:funcPr>
                          <m:ctrlPr>
                            <a:rPr lang="ro-RO" i="1">
                              <a:latin typeface="Cambria Math"/>
                            </a:rPr>
                          </m:ctrlPr>
                        </m:funcPr>
                        <m:fName>
                          <m:sSup>
                            <m:sSupPr>
                              <m:ctrlPr>
                                <a:rPr lang="ro-RO" i="1">
                                  <a:solidFill>
                                    <a:srgbClr val="836967"/>
                                  </a:solidFill>
                                  <a:latin typeface="Cambria Math"/>
                                </a:rPr>
                              </m:ctrlPr>
                            </m:sSupPr>
                            <m:e>
                              <m:r>
                                <a:rPr lang="ro-RO" i="1">
                                  <a:latin typeface="Cambria Math" panose="02040503050406030204" pitchFamily="18" charset="0"/>
                                </a:rPr>
                                <m:t>𝑠𝑖𝑛</m:t>
                              </m:r>
                            </m:e>
                            <m:sup>
                              <m:r>
                                <a:rPr lang="ro-RO" i="0">
                                  <a:latin typeface="Cambria Math" panose="02040503050406030204" pitchFamily="18" charset="0"/>
                                </a:rPr>
                                <m:t>2</m:t>
                              </m:r>
                            </m:sup>
                          </m:sSup>
                        </m:fName>
                        <m:e>
                          <m:sSub>
                            <m:sSubPr>
                              <m:ctrlPr>
                                <a:rPr lang="ro-RO" i="1">
                                  <a:solidFill>
                                    <a:srgbClr val="836967"/>
                                  </a:solidFill>
                                  <a:latin typeface="Cambria Math"/>
                                </a:rPr>
                              </m:ctrlPr>
                            </m:sSubPr>
                            <m:e>
                              <m:r>
                                <a:rPr lang="ro-RO" i="1">
                                  <a:latin typeface="Cambria Math" panose="02040503050406030204" pitchFamily="18" charset="0"/>
                                </a:rPr>
                                <m:t>𝛼</m:t>
                              </m:r>
                            </m:e>
                            <m:sub>
                              <m:r>
                                <a:rPr lang="ro-RO" i="1">
                                  <a:latin typeface="Cambria Math" panose="02040503050406030204" pitchFamily="18" charset="0"/>
                                </a:rPr>
                                <m:t>𝑘</m:t>
                              </m:r>
                            </m:sub>
                          </m:sSub>
                        </m:e>
                      </m:func>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𝑅</m:t>
                          </m:r>
                        </m:e>
                        <m:sub>
                          <m:r>
                            <a:rPr lang="ro-RO" i="0">
                              <a:latin typeface="Cambria Math" panose="02040503050406030204" pitchFamily="18" charset="0"/>
                            </a:rPr>
                            <m:t>2</m:t>
                          </m:r>
                          <m:r>
                            <a:rPr lang="ro-RO" i="1">
                              <a:latin typeface="Cambria Math" panose="02040503050406030204" pitchFamily="18" charset="0"/>
                            </a:rPr>
                            <m:t>𝑘</m:t>
                          </m:r>
                        </m:sub>
                      </m:sSub>
                      <m:func>
                        <m:funcPr>
                          <m:ctrlPr>
                            <a:rPr lang="ro-RO" i="1">
                              <a:latin typeface="Cambria Math"/>
                            </a:rPr>
                          </m:ctrlPr>
                        </m:funcPr>
                        <m:fName>
                          <m:sSup>
                            <m:sSupPr>
                              <m:ctrlPr>
                                <a:rPr lang="ro-RO" i="1">
                                  <a:solidFill>
                                    <a:srgbClr val="836967"/>
                                  </a:solidFill>
                                  <a:latin typeface="Cambria Math"/>
                                </a:rPr>
                              </m:ctrlPr>
                            </m:sSupPr>
                            <m:e>
                              <m:r>
                                <a:rPr lang="ro-RO" i="1">
                                  <a:latin typeface="Cambria Math" panose="02040503050406030204" pitchFamily="18" charset="0"/>
                                </a:rPr>
                                <m:t>𝑐𝑜𝑠</m:t>
                              </m:r>
                            </m:e>
                            <m:sup>
                              <m:r>
                                <a:rPr lang="ro-RO" i="0">
                                  <a:latin typeface="Cambria Math" panose="02040503050406030204" pitchFamily="18" charset="0"/>
                                </a:rPr>
                                <m:t>2</m:t>
                              </m:r>
                            </m:sup>
                          </m:sSup>
                        </m:fName>
                        <m:e>
                          <m:sSub>
                            <m:sSubPr>
                              <m:ctrlPr>
                                <a:rPr lang="ro-RO" i="1">
                                  <a:solidFill>
                                    <a:srgbClr val="836967"/>
                                  </a:solidFill>
                                  <a:latin typeface="Cambria Math"/>
                                </a:rPr>
                              </m:ctrlPr>
                            </m:sSubPr>
                            <m:e>
                              <m:r>
                                <a:rPr lang="ro-RO" i="1">
                                  <a:latin typeface="Cambria Math" panose="02040503050406030204" pitchFamily="18" charset="0"/>
                                </a:rPr>
                                <m:t>𝛼</m:t>
                              </m:r>
                            </m:e>
                            <m:sub>
                              <m:r>
                                <a:rPr lang="ro-RO" i="1">
                                  <a:latin typeface="Cambria Math" panose="02040503050406030204" pitchFamily="18" charset="0"/>
                                </a:rPr>
                                <m:t>𝑘</m:t>
                              </m:r>
                            </m:sub>
                          </m:sSub>
                          <m:r>
                            <a:rPr lang="ro-RO" i="0">
                              <a:latin typeface="Cambria Math" panose="02040503050406030204" pitchFamily="18" charset="0"/>
                            </a:rPr>
                            <m:t>;</m:t>
                          </m:r>
                        </m:e>
                      </m:func>
                    </m:oMath>
                  </m:oMathPara>
                </a14:m>
                <a:endParaRPr lang="ro-RO" dirty="0"/>
              </a:p>
            </p:txBody>
          </p:sp>
        </mc:Choice>
        <mc:Fallback xmlns="">
          <p:sp>
            <p:nvSpPr>
              <p:cNvPr id="19" name="CasetăText 18">
                <a:extLst>
                  <a:ext uri="{FF2B5EF4-FFF2-40B4-BE49-F238E27FC236}">
                    <a16:creationId xmlns:a16="http://schemas.microsoft.com/office/drawing/2014/main" id="{A8C15DAA-B4FA-4A29-5337-CC9E59FB05C0}"/>
                  </a:ext>
                </a:extLst>
              </p:cNvPr>
              <p:cNvSpPr txBox="1">
                <a:spLocks noRot="1" noChangeAspect="1" noMove="1" noResize="1" noEditPoints="1" noAdjustHandles="1" noChangeArrowheads="1" noChangeShapeType="1" noTextEdit="1"/>
              </p:cNvSpPr>
              <p:nvPr/>
            </p:nvSpPr>
            <p:spPr>
              <a:xfrm>
                <a:off x="2656713" y="917227"/>
                <a:ext cx="6094476" cy="396775"/>
              </a:xfrm>
              <a:prstGeom prst="rect">
                <a:avLst/>
              </a:prstGeom>
              <a:blipFill>
                <a:blip r:embed="rId6"/>
                <a:stretch>
                  <a:fillRect b="-6061"/>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21" name="CasetăText 20">
                <a:extLst>
                  <a:ext uri="{FF2B5EF4-FFF2-40B4-BE49-F238E27FC236}">
                    <a16:creationId xmlns:a16="http://schemas.microsoft.com/office/drawing/2014/main" xmlns="" id="{48DB4C78-2CC3-3198-F9A7-1E4FA61088DC}"/>
                  </a:ext>
                </a:extLst>
              </p:cNvPr>
              <p:cNvSpPr txBox="1"/>
              <p:nvPr/>
            </p:nvSpPr>
            <p:spPr>
              <a:xfrm>
                <a:off x="6187440" y="902410"/>
                <a:ext cx="6094476" cy="39126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𝑅</m:t>
                          </m:r>
                        </m:e>
                        <m:sub>
                          <m:r>
                            <a:rPr lang="ro-RO" i="1">
                              <a:latin typeface="Cambria Math" panose="02040503050406030204" pitchFamily="18" charset="0"/>
                            </a:rPr>
                            <m:t>𝑥𝑦𝑘</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𝑅</m:t>
                          </m:r>
                        </m:e>
                        <m:sub>
                          <m:r>
                            <a:rPr lang="ro-RO" i="1">
                              <a:latin typeface="Cambria Math" panose="02040503050406030204" pitchFamily="18" charset="0"/>
                            </a:rPr>
                            <m:t>𝑦𝑥𝑘</m:t>
                          </m:r>
                        </m:sub>
                      </m:sSub>
                      <m:r>
                        <a:rPr lang="ro-RO" i="0">
                          <a:latin typeface="Cambria Math" panose="02040503050406030204" pitchFamily="18" charset="0"/>
                        </a:rPr>
                        <m:t>=</m:t>
                      </m:r>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𝑅</m:t>
                              </m:r>
                            </m:e>
                            <m:sub>
                              <m:r>
                                <a:rPr lang="ro-RO" i="0">
                                  <a:latin typeface="Cambria Math" panose="02040503050406030204" pitchFamily="18" charset="0"/>
                                </a:rPr>
                                <m:t>1</m:t>
                              </m:r>
                              <m:r>
                                <a:rPr lang="ro-RO" i="1">
                                  <a:latin typeface="Cambria Math" panose="02040503050406030204" pitchFamily="18" charset="0"/>
                                </a:rPr>
                                <m:t>𝑘</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𝑅</m:t>
                              </m:r>
                            </m:e>
                            <m:sub>
                              <m:r>
                                <a:rPr lang="ro-RO" i="0">
                                  <a:latin typeface="Cambria Math" panose="02040503050406030204" pitchFamily="18" charset="0"/>
                                </a:rPr>
                                <m:t>2</m:t>
                              </m:r>
                              <m:r>
                                <a:rPr lang="ro-RO" i="1">
                                  <a:latin typeface="Cambria Math" panose="02040503050406030204" pitchFamily="18" charset="0"/>
                                </a:rPr>
                                <m:t>𝑘</m:t>
                              </m:r>
                            </m:sub>
                          </m:sSub>
                        </m:e>
                      </m:d>
                      <m:func>
                        <m:funcPr>
                          <m:ctrlPr>
                            <a:rPr lang="ro-RO" i="1">
                              <a:latin typeface="Cambria Math"/>
                            </a:rPr>
                          </m:ctrlPr>
                        </m:funcPr>
                        <m:fName>
                          <m:r>
                            <a:rPr lang="ro-RO" i="1">
                              <a:latin typeface="Cambria Math" panose="02040503050406030204" pitchFamily="18" charset="0"/>
                            </a:rPr>
                            <m:t>𝑐𝑜𝑠</m:t>
                          </m:r>
                        </m:fName>
                        <m:e>
                          <m:sSub>
                            <m:sSubPr>
                              <m:ctrlPr>
                                <a:rPr lang="ro-RO" i="1">
                                  <a:solidFill>
                                    <a:srgbClr val="836967"/>
                                  </a:solidFill>
                                  <a:latin typeface="Cambria Math"/>
                                </a:rPr>
                              </m:ctrlPr>
                            </m:sSubPr>
                            <m:e>
                              <m:r>
                                <a:rPr lang="ro-RO" i="1">
                                  <a:latin typeface="Cambria Math" panose="02040503050406030204" pitchFamily="18" charset="0"/>
                                </a:rPr>
                                <m:t>𝛼</m:t>
                              </m:r>
                            </m:e>
                            <m:sub>
                              <m:r>
                                <a:rPr lang="ro-RO" i="1">
                                  <a:latin typeface="Cambria Math" panose="02040503050406030204" pitchFamily="18" charset="0"/>
                                </a:rPr>
                                <m:t>𝑘</m:t>
                              </m:r>
                            </m:sub>
                          </m:sSub>
                        </m:e>
                      </m:func>
                      <m:r>
                        <a:rPr lang="ro-RO" i="0">
                          <a:latin typeface="Cambria Math" panose="02040503050406030204" pitchFamily="18" charset="0"/>
                        </a:rPr>
                        <m:t>.</m:t>
                      </m:r>
                    </m:oMath>
                  </m:oMathPara>
                </a14:m>
                <a:endParaRPr lang="ro-RO" dirty="0"/>
              </a:p>
            </p:txBody>
          </p:sp>
        </mc:Choice>
        <mc:Fallback xmlns="">
          <p:sp>
            <p:nvSpPr>
              <p:cNvPr id="21" name="CasetăText 20">
                <a:extLst>
                  <a:ext uri="{FF2B5EF4-FFF2-40B4-BE49-F238E27FC236}">
                    <a16:creationId xmlns:a16="http://schemas.microsoft.com/office/drawing/2014/main" id="{48DB4C78-2CC3-3198-F9A7-1E4FA61088DC}"/>
                  </a:ext>
                </a:extLst>
              </p:cNvPr>
              <p:cNvSpPr txBox="1">
                <a:spLocks noRot="1" noChangeAspect="1" noMove="1" noResize="1" noEditPoints="1" noAdjustHandles="1" noChangeArrowheads="1" noChangeShapeType="1" noTextEdit="1"/>
              </p:cNvSpPr>
              <p:nvPr/>
            </p:nvSpPr>
            <p:spPr>
              <a:xfrm>
                <a:off x="6187440" y="902410"/>
                <a:ext cx="6094476" cy="391261"/>
              </a:xfrm>
              <a:prstGeom prst="rect">
                <a:avLst/>
              </a:prstGeom>
              <a:blipFill>
                <a:blip r:embed="rId7"/>
                <a:stretch>
                  <a:fillRect b="-7813"/>
                </a:stretch>
              </a:blipFill>
            </p:spPr>
            <p:txBody>
              <a:bodyPr/>
              <a:lstStyle/>
              <a:p>
                <a:r>
                  <a:rPr lang="ro-RO">
                    <a:noFill/>
                  </a:rPr>
                  <a:t> </a:t>
                </a:r>
              </a:p>
            </p:txBody>
          </p:sp>
        </mc:Fallback>
      </mc:AlternateContent>
      <p:sp>
        <p:nvSpPr>
          <p:cNvPr id="23" name="CasetăText 22">
            <a:extLst>
              <a:ext uri="{FF2B5EF4-FFF2-40B4-BE49-F238E27FC236}">
                <a16:creationId xmlns:a16="http://schemas.microsoft.com/office/drawing/2014/main" xmlns="" id="{5172BC80-0BBF-B2D4-D4FB-ED5D01210DB2}"/>
              </a:ext>
            </a:extLst>
          </p:cNvPr>
          <p:cNvSpPr txBox="1"/>
          <p:nvPr/>
        </p:nvSpPr>
        <p:spPr>
          <a:xfrm>
            <a:off x="467928" y="3303736"/>
            <a:ext cx="11073384" cy="369332"/>
          </a:xfrm>
          <a:prstGeom prst="rect">
            <a:avLst/>
          </a:prstGeom>
          <a:noFill/>
        </p:spPr>
        <p:txBody>
          <a:bodyPr wrap="square">
            <a:spAutoFit/>
          </a:bodyPr>
          <a:lstStyle/>
          <a:p>
            <a:pPr marL="285750" indent="-285750">
              <a:buFont typeface="Arial" panose="020B0604020202020204" pitchFamily="34" charset="0"/>
              <a:buChar char="•"/>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centrului de rigiditate C.R. al ansamblului elementelor verticale de rezistență la nivelului fiecărui planșeu</a:t>
            </a:r>
            <a:endParaRPr lang="ro-RO" dirty="0"/>
          </a:p>
        </p:txBody>
      </p:sp>
      <p:sp>
        <p:nvSpPr>
          <p:cNvPr id="25" name="CasetăText 24">
            <a:extLst>
              <a:ext uri="{FF2B5EF4-FFF2-40B4-BE49-F238E27FC236}">
                <a16:creationId xmlns:a16="http://schemas.microsoft.com/office/drawing/2014/main" xmlns="" id="{7505E40E-AEF0-9CFA-9911-027B902A89A8}"/>
              </a:ext>
            </a:extLst>
          </p:cNvPr>
          <p:cNvSpPr txBox="1"/>
          <p:nvPr/>
        </p:nvSpPr>
        <p:spPr>
          <a:xfrm>
            <a:off x="640080" y="231478"/>
            <a:ext cx="10901232" cy="646331"/>
          </a:xfrm>
          <a:prstGeom prst="rect">
            <a:avLst/>
          </a:prstGeom>
          <a:noFill/>
        </p:spPr>
        <p:txBody>
          <a:bodyPr wrap="square">
            <a:spAutoFit/>
          </a:bodyPr>
          <a:lstStyle/>
          <a:p>
            <a:pPr marL="285750" indent="-285750">
              <a:buFont typeface="Arial" panose="020B0604020202020204" pitchFamily="34" charset="0"/>
              <a:buChar char="•"/>
            </a:pPr>
            <a:r>
              <a:rPr lang="ro-RO" sz="1800" dirty="0">
                <a:effectLst/>
                <a:latin typeface="Arial" panose="020B0604020202020204" pitchFamily="34" charset="0"/>
                <a:ea typeface="Calibri" panose="020F0502020204030204" pitchFamily="34" charset="0"/>
                <a:cs typeface="Calibri" panose="020F0502020204030204" pitchFamily="34" charset="0"/>
              </a:rPr>
              <a:t>calculul rigidităților relative oblice de nivel ale elementelor verticale în raport cu direcțiile, pentru elementele verticale de rezistență k=1...n dintre două planșee</a:t>
            </a:r>
            <a:endParaRPr lang="ro-RO" dirty="0"/>
          </a:p>
        </p:txBody>
      </p:sp>
      <p:sp>
        <p:nvSpPr>
          <p:cNvPr id="27" name="CasetăText 26">
            <a:extLst>
              <a:ext uri="{FF2B5EF4-FFF2-40B4-BE49-F238E27FC236}">
                <a16:creationId xmlns:a16="http://schemas.microsoft.com/office/drawing/2014/main" xmlns="" id="{05322E17-3B0B-A9FF-13D2-7F5742A63F44}"/>
              </a:ext>
            </a:extLst>
          </p:cNvPr>
          <p:cNvSpPr txBox="1"/>
          <p:nvPr/>
        </p:nvSpPr>
        <p:spPr>
          <a:xfrm>
            <a:off x="479868" y="4666715"/>
            <a:ext cx="10842849" cy="369332"/>
          </a:xfrm>
          <a:prstGeom prst="rect">
            <a:avLst/>
          </a:prstGeom>
          <a:noFill/>
        </p:spPr>
        <p:txBody>
          <a:bodyPr wrap="square">
            <a:spAutoFit/>
          </a:bodyPr>
          <a:lstStyle/>
          <a:p>
            <a:pPr marL="285750" indent="-285750">
              <a:buFont typeface="Arial" panose="020B0604020202020204" pitchFamily="34" charset="0"/>
              <a:buChar char="•"/>
            </a:pP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direcțiile axelor principale 1-1 și 2-2 al ansamblului elementelor verticale de rezistență de pe un nivel.</a:t>
            </a:r>
            <a:endParaRPr lang="ro-RO" dirty="0"/>
          </a:p>
        </p:txBody>
      </p:sp>
      <mc:AlternateContent xmlns:mc="http://schemas.openxmlformats.org/markup-compatibility/2006" xmlns:a14="http://schemas.microsoft.com/office/drawing/2010/main">
        <mc:Choice Requires="a14">
          <p:sp>
            <p:nvSpPr>
              <p:cNvPr id="29" name="CasetăText 28">
                <a:extLst>
                  <a:ext uri="{FF2B5EF4-FFF2-40B4-BE49-F238E27FC236}">
                    <a16:creationId xmlns:a16="http://schemas.microsoft.com/office/drawing/2014/main" xmlns="" id="{D246577C-1444-7571-ABF2-91DD5D746244}"/>
                  </a:ext>
                </a:extLst>
              </p:cNvPr>
              <p:cNvSpPr txBox="1"/>
              <p:nvPr/>
            </p:nvSpPr>
            <p:spPr>
              <a:xfrm>
                <a:off x="1266253" y="5104363"/>
                <a:ext cx="9270082" cy="81734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ro-RO" i="1" smtClean="0">
                          <a:latin typeface="Cambria Math" panose="02040503050406030204" pitchFamily="18" charset="0"/>
                        </a:rPr>
                        <m:t>𝜃</m:t>
                      </m:r>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𝜃</m:t>
                          </m:r>
                        </m:e>
                        <m:sub>
                          <m:r>
                            <a:rPr lang="ro-RO" i="0">
                              <a:latin typeface="Cambria Math" panose="02040503050406030204" pitchFamily="18" charset="0"/>
                            </a:rPr>
                            <m:t>1</m:t>
                          </m:r>
                        </m:sub>
                      </m:sSub>
                      <m:r>
                        <a:rPr lang="ro-RO" i="0">
                          <a:latin typeface="Cambria Math" panose="02040503050406030204" pitchFamily="18" charset="0"/>
                        </a:rPr>
                        <m:t>=</m:t>
                      </m:r>
                      <m:f>
                        <m:fPr>
                          <m:ctrlPr>
                            <a:rPr lang="ro-RO" i="1">
                              <a:solidFill>
                                <a:srgbClr val="836967"/>
                              </a:solidFill>
                              <a:latin typeface="Cambria Math"/>
                            </a:rPr>
                          </m:ctrlPr>
                        </m:fPr>
                        <m:num>
                          <m:r>
                            <a:rPr lang="ro-RO" i="0">
                              <a:latin typeface="Cambria Math" panose="02040503050406030204" pitchFamily="18" charset="0"/>
                            </a:rPr>
                            <m:t>1</m:t>
                          </m:r>
                        </m:num>
                        <m:den>
                          <m:r>
                            <a:rPr lang="ro-RO" i="0">
                              <a:latin typeface="Cambria Math" panose="02040503050406030204" pitchFamily="18" charset="0"/>
                            </a:rPr>
                            <m:t>2</m:t>
                          </m:r>
                        </m:den>
                      </m:f>
                      <m:r>
                        <a:rPr lang="ro-RO" i="1">
                          <a:latin typeface="Cambria Math" panose="02040503050406030204" pitchFamily="18" charset="0"/>
                        </a:rPr>
                        <m:t>𝑎𝑟𝑐𝑡𝑔</m:t>
                      </m:r>
                      <m:d>
                        <m:dPr>
                          <m:begChr m:val="{"/>
                          <m:endChr m:val="}"/>
                          <m:ctrlPr>
                            <a:rPr lang="ro-RO" i="1">
                              <a:solidFill>
                                <a:srgbClr val="836967"/>
                              </a:solidFill>
                              <a:latin typeface="Cambria Math"/>
                            </a:rPr>
                          </m:ctrlPr>
                        </m:dPr>
                        <m:e>
                          <m:d>
                            <m:dPr>
                              <m:ctrlPr>
                                <a:rPr lang="ro-RO" i="1">
                                  <a:solidFill>
                                    <a:srgbClr val="836967"/>
                                  </a:solidFill>
                                  <a:latin typeface="Cambria Math"/>
                                </a:rPr>
                              </m:ctrlPr>
                            </m:dPr>
                            <m:e>
                              <m:nary>
                                <m:naryPr>
                                  <m:chr m:val="∑"/>
                                  <m:limLoc m:val="subSup"/>
                                  <m:ctrlPr>
                                    <a:rPr lang="ro-RO" i="1">
                                      <a:latin typeface="Cambria Math"/>
                                    </a:rPr>
                                  </m:ctrlPr>
                                </m:naryPr>
                                <m:sub>
                                  <m:r>
                                    <a:rPr lang="ro-RO" i="1">
                                      <a:latin typeface="Cambria Math" panose="02040503050406030204" pitchFamily="18" charset="0"/>
                                    </a:rPr>
                                    <m:t>𝑘</m:t>
                                  </m:r>
                                  <m:r>
                                    <a:rPr lang="ro-RO" i="0">
                                      <a:latin typeface="Cambria Math" panose="02040503050406030204" pitchFamily="18" charset="0"/>
                                    </a:rPr>
                                    <m:t>=1</m:t>
                                  </m:r>
                                </m:sub>
                                <m:sup>
                                  <m:r>
                                    <a:rPr lang="ro-RO" i="1">
                                      <a:latin typeface="Cambria Math" panose="02040503050406030204" pitchFamily="18" charset="0"/>
                                    </a:rPr>
                                    <m:t>𝑛</m:t>
                                  </m:r>
                                </m:sup>
                                <m:e>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𝑅</m:t>
                                          </m:r>
                                        </m:e>
                                        <m:sub>
                                          <m:r>
                                            <a:rPr lang="ro-RO" i="0">
                                              <a:latin typeface="Cambria Math" panose="02040503050406030204" pitchFamily="18" charset="0"/>
                                            </a:rPr>
                                            <m:t>1</m:t>
                                          </m:r>
                                          <m:r>
                                            <a:rPr lang="ro-RO" i="1">
                                              <a:latin typeface="Cambria Math" panose="02040503050406030204" pitchFamily="18" charset="0"/>
                                            </a:rPr>
                                            <m:t>𝑘</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𝑅</m:t>
                                          </m:r>
                                        </m:e>
                                        <m:sub>
                                          <m:r>
                                            <a:rPr lang="ro-RO" i="0">
                                              <a:latin typeface="Cambria Math" panose="02040503050406030204" pitchFamily="18" charset="0"/>
                                            </a:rPr>
                                            <m:t>2</m:t>
                                          </m:r>
                                          <m:r>
                                            <a:rPr lang="ro-RO" i="1">
                                              <a:latin typeface="Cambria Math" panose="02040503050406030204" pitchFamily="18" charset="0"/>
                                            </a:rPr>
                                            <m:t>𝑘</m:t>
                                          </m:r>
                                        </m:sub>
                                      </m:sSub>
                                    </m:e>
                                  </m:d>
                                  <m:func>
                                    <m:funcPr>
                                      <m:ctrlPr>
                                        <a:rPr lang="ro-RO" i="1">
                                          <a:latin typeface="Cambria Math"/>
                                        </a:rPr>
                                      </m:ctrlPr>
                                    </m:funcPr>
                                    <m:fName>
                                      <m:r>
                                        <a:rPr lang="ro-RO" i="1">
                                          <a:latin typeface="Cambria Math" panose="02040503050406030204" pitchFamily="18" charset="0"/>
                                        </a:rPr>
                                        <m:t>𝑠𝑖𝑛</m:t>
                                      </m:r>
                                    </m:fName>
                                    <m:e>
                                      <m:r>
                                        <a:rPr lang="ro-RO" i="0">
                                          <a:latin typeface="Cambria Math" panose="02040503050406030204" pitchFamily="18" charset="0"/>
                                        </a:rPr>
                                        <m:t>2</m:t>
                                      </m:r>
                                    </m:e>
                                  </m:func>
                                  <m:sSub>
                                    <m:sSubPr>
                                      <m:ctrlPr>
                                        <a:rPr lang="ro-RO" i="1">
                                          <a:solidFill>
                                            <a:srgbClr val="836967"/>
                                          </a:solidFill>
                                          <a:latin typeface="Cambria Math"/>
                                        </a:rPr>
                                      </m:ctrlPr>
                                    </m:sSubPr>
                                    <m:e>
                                      <m:r>
                                        <a:rPr lang="ro-RO" i="1">
                                          <a:latin typeface="Cambria Math" panose="02040503050406030204" pitchFamily="18" charset="0"/>
                                        </a:rPr>
                                        <m:t>𝛼</m:t>
                                      </m:r>
                                    </m:e>
                                    <m:sub>
                                      <m:r>
                                        <a:rPr lang="ro-RO" i="1">
                                          <a:latin typeface="Cambria Math" panose="02040503050406030204" pitchFamily="18" charset="0"/>
                                        </a:rPr>
                                        <m:t>𝑘</m:t>
                                      </m:r>
                                    </m:sub>
                                  </m:sSub>
                                </m:e>
                              </m:nary>
                            </m:e>
                          </m:d>
                          <m:sSup>
                            <m:sSupPr>
                              <m:ctrlPr>
                                <a:rPr lang="ro-RO" i="1">
                                  <a:solidFill>
                                    <a:srgbClr val="836967"/>
                                  </a:solidFill>
                                  <a:latin typeface="Cambria Math"/>
                                </a:rPr>
                              </m:ctrlPr>
                            </m:sSupPr>
                            <m:e>
                              <m:d>
                                <m:dPr>
                                  <m:ctrlPr>
                                    <a:rPr lang="ro-RO" i="1">
                                      <a:solidFill>
                                        <a:srgbClr val="836967"/>
                                      </a:solidFill>
                                      <a:latin typeface="Cambria Math"/>
                                    </a:rPr>
                                  </m:ctrlPr>
                                </m:dPr>
                                <m:e>
                                  <m:nary>
                                    <m:naryPr>
                                      <m:chr m:val="∑"/>
                                      <m:limLoc m:val="subSup"/>
                                      <m:ctrlPr>
                                        <a:rPr lang="ro-RO" i="1">
                                          <a:latin typeface="Cambria Math"/>
                                        </a:rPr>
                                      </m:ctrlPr>
                                    </m:naryPr>
                                    <m:sub>
                                      <m:r>
                                        <a:rPr lang="ro-RO" i="1">
                                          <a:latin typeface="Cambria Math" panose="02040503050406030204" pitchFamily="18" charset="0"/>
                                        </a:rPr>
                                        <m:t>𝑘</m:t>
                                      </m:r>
                                      <m:r>
                                        <a:rPr lang="ro-RO" i="0">
                                          <a:latin typeface="Cambria Math" panose="02040503050406030204" pitchFamily="18" charset="0"/>
                                        </a:rPr>
                                        <m:t>=1</m:t>
                                      </m:r>
                                    </m:sub>
                                    <m:sup>
                                      <m:r>
                                        <a:rPr lang="ro-RO" i="1">
                                          <a:latin typeface="Cambria Math" panose="02040503050406030204" pitchFamily="18" charset="0"/>
                                        </a:rPr>
                                        <m:t>𝑛</m:t>
                                      </m:r>
                                    </m:sup>
                                    <m:e>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𝑅</m:t>
                                              </m:r>
                                            </m:e>
                                            <m:sub>
                                              <m:r>
                                                <a:rPr lang="ro-RO" i="0">
                                                  <a:latin typeface="Cambria Math" panose="02040503050406030204" pitchFamily="18" charset="0"/>
                                                </a:rPr>
                                                <m:t>1</m:t>
                                              </m:r>
                                              <m:r>
                                                <a:rPr lang="ro-RO" i="1">
                                                  <a:latin typeface="Cambria Math" panose="02040503050406030204" pitchFamily="18" charset="0"/>
                                                </a:rPr>
                                                <m:t>𝑘</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𝑅</m:t>
                                              </m:r>
                                            </m:e>
                                            <m:sub>
                                              <m:r>
                                                <a:rPr lang="ro-RO" i="0">
                                                  <a:latin typeface="Cambria Math" panose="02040503050406030204" pitchFamily="18" charset="0"/>
                                                </a:rPr>
                                                <m:t>2</m:t>
                                              </m:r>
                                              <m:r>
                                                <a:rPr lang="ro-RO" i="1">
                                                  <a:latin typeface="Cambria Math" panose="02040503050406030204" pitchFamily="18" charset="0"/>
                                                </a:rPr>
                                                <m:t>𝑘</m:t>
                                              </m:r>
                                            </m:sub>
                                          </m:sSub>
                                        </m:e>
                                      </m:d>
                                      <m:func>
                                        <m:funcPr>
                                          <m:ctrlPr>
                                            <a:rPr lang="ro-RO" i="1">
                                              <a:latin typeface="Cambria Math"/>
                                            </a:rPr>
                                          </m:ctrlPr>
                                        </m:funcPr>
                                        <m:fName>
                                          <m:r>
                                            <a:rPr lang="ro-RO" i="1">
                                              <a:latin typeface="Cambria Math" panose="02040503050406030204" pitchFamily="18" charset="0"/>
                                            </a:rPr>
                                            <m:t>𝑐𝑜𝑠</m:t>
                                          </m:r>
                                        </m:fName>
                                        <m:e>
                                          <m:r>
                                            <a:rPr lang="ro-RO" i="0">
                                              <a:latin typeface="Cambria Math" panose="02040503050406030204" pitchFamily="18" charset="0"/>
                                            </a:rPr>
                                            <m:t>2</m:t>
                                          </m:r>
                                        </m:e>
                                      </m:func>
                                      <m:sSub>
                                        <m:sSubPr>
                                          <m:ctrlPr>
                                            <a:rPr lang="ro-RO" i="1">
                                              <a:solidFill>
                                                <a:srgbClr val="836967"/>
                                              </a:solidFill>
                                              <a:latin typeface="Cambria Math"/>
                                            </a:rPr>
                                          </m:ctrlPr>
                                        </m:sSubPr>
                                        <m:e>
                                          <m:r>
                                            <a:rPr lang="ro-RO" i="1">
                                              <a:latin typeface="Cambria Math" panose="02040503050406030204" pitchFamily="18" charset="0"/>
                                            </a:rPr>
                                            <m:t>𝛼</m:t>
                                          </m:r>
                                        </m:e>
                                        <m:sub>
                                          <m:r>
                                            <a:rPr lang="ro-RO" i="1">
                                              <a:latin typeface="Cambria Math" panose="02040503050406030204" pitchFamily="18" charset="0"/>
                                            </a:rPr>
                                            <m:t>𝑘</m:t>
                                          </m:r>
                                        </m:sub>
                                      </m:sSub>
                                    </m:e>
                                  </m:nary>
                                </m:e>
                              </m:d>
                            </m:e>
                            <m:sup>
                              <m:r>
                                <a:rPr lang="ro-RO" i="0">
                                  <a:latin typeface="Cambria Math" panose="02040503050406030204" pitchFamily="18" charset="0"/>
                                </a:rPr>
                                <m:t>−1</m:t>
                              </m:r>
                            </m:sup>
                          </m:sSup>
                        </m:e>
                      </m:d>
                      <m:r>
                        <a:rPr lang="ro-RO" i="0">
                          <a:latin typeface="Cambria Math" panose="02040503050406030204" pitchFamily="18" charset="0"/>
                        </a:rPr>
                        <m:t>;</m:t>
                      </m:r>
                    </m:oMath>
                  </m:oMathPara>
                </a14:m>
                <a:endParaRPr lang="ro-RO" dirty="0"/>
              </a:p>
            </p:txBody>
          </p:sp>
        </mc:Choice>
        <mc:Fallback xmlns="">
          <p:sp>
            <p:nvSpPr>
              <p:cNvPr id="29" name="CasetăText 28">
                <a:extLst>
                  <a:ext uri="{FF2B5EF4-FFF2-40B4-BE49-F238E27FC236}">
                    <a16:creationId xmlns:a16="http://schemas.microsoft.com/office/drawing/2014/main" id="{D246577C-1444-7571-ABF2-91DD5D746244}"/>
                  </a:ext>
                </a:extLst>
              </p:cNvPr>
              <p:cNvSpPr txBox="1">
                <a:spLocks noRot="1" noChangeAspect="1" noMove="1" noResize="1" noEditPoints="1" noAdjustHandles="1" noChangeArrowheads="1" noChangeShapeType="1" noTextEdit="1"/>
              </p:cNvSpPr>
              <p:nvPr/>
            </p:nvSpPr>
            <p:spPr>
              <a:xfrm>
                <a:off x="1266253" y="5104363"/>
                <a:ext cx="9270082" cy="817340"/>
              </a:xfrm>
              <a:prstGeom prst="rect">
                <a:avLst/>
              </a:prstGeom>
              <a:blipFill>
                <a:blip r:embed="rId8"/>
                <a:stretch>
                  <a:fillRect/>
                </a:stretch>
              </a:blipFill>
            </p:spPr>
            <p:txBody>
              <a:bodyPr/>
              <a:lstStyle/>
              <a:p>
                <a:r>
                  <a:rPr lang="ro-RO">
                    <a:noFill/>
                  </a:rPr>
                  <a:t> </a:t>
                </a:r>
              </a:p>
            </p:txBody>
          </p:sp>
        </mc:Fallback>
      </mc:AlternateContent>
      <mc:AlternateContent xmlns:mc="http://schemas.openxmlformats.org/markup-compatibility/2006" xmlns:a14="http://schemas.microsoft.com/office/drawing/2010/main">
        <mc:Choice Requires="a14">
          <p:sp>
            <p:nvSpPr>
              <p:cNvPr id="31" name="CasetăText 30">
                <a:extLst>
                  <a:ext uri="{FF2B5EF4-FFF2-40B4-BE49-F238E27FC236}">
                    <a16:creationId xmlns:a16="http://schemas.microsoft.com/office/drawing/2014/main" xmlns="" id="{D7EB8BA1-054D-CE25-4091-30DFE0E381DE}"/>
                  </a:ext>
                </a:extLst>
              </p:cNvPr>
              <p:cNvSpPr txBox="1"/>
              <p:nvPr/>
            </p:nvSpPr>
            <p:spPr>
              <a:xfrm>
                <a:off x="987536" y="5885487"/>
                <a:ext cx="9827515" cy="81734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ro-RO" i="1" smtClean="0">
                              <a:solidFill>
                                <a:srgbClr val="836967"/>
                              </a:solidFill>
                              <a:latin typeface="Cambria Math"/>
                            </a:rPr>
                          </m:ctrlPr>
                        </m:sSubPr>
                        <m:e>
                          <m:r>
                            <a:rPr lang="ro-RO" i="1">
                              <a:latin typeface="Cambria Math" panose="02040503050406030204" pitchFamily="18" charset="0"/>
                            </a:rPr>
                            <m:t>𝜃</m:t>
                          </m:r>
                        </m:e>
                        <m:sub>
                          <m:r>
                            <a:rPr lang="ro-RO" i="0">
                              <a:latin typeface="Cambria Math" panose="02040503050406030204" pitchFamily="18" charset="0"/>
                            </a:rPr>
                            <m:t>2</m:t>
                          </m:r>
                        </m:sub>
                      </m:sSub>
                      <m:r>
                        <a:rPr lang="ro-RO" i="0">
                          <a:latin typeface="Cambria Math" panose="02040503050406030204" pitchFamily="18" charset="0"/>
                        </a:rPr>
                        <m:t>=</m:t>
                      </m:r>
                      <m:f>
                        <m:fPr>
                          <m:ctrlPr>
                            <a:rPr lang="ro-RO" i="1">
                              <a:solidFill>
                                <a:srgbClr val="836967"/>
                              </a:solidFill>
                              <a:latin typeface="Cambria Math"/>
                            </a:rPr>
                          </m:ctrlPr>
                        </m:fPr>
                        <m:num>
                          <m:r>
                            <a:rPr lang="ro-RO" i="0">
                              <a:latin typeface="Cambria Math" panose="02040503050406030204" pitchFamily="18" charset="0"/>
                            </a:rPr>
                            <m:t>1</m:t>
                          </m:r>
                        </m:num>
                        <m:den>
                          <m:r>
                            <a:rPr lang="ro-RO" i="0">
                              <a:latin typeface="Cambria Math" panose="02040503050406030204" pitchFamily="18" charset="0"/>
                            </a:rPr>
                            <m:t>2</m:t>
                          </m:r>
                        </m:den>
                      </m:f>
                      <m:r>
                        <a:rPr lang="ro-RO" i="1">
                          <a:latin typeface="Cambria Math" panose="02040503050406030204" pitchFamily="18" charset="0"/>
                        </a:rPr>
                        <m:t>𝑎𝑟𝑐𝑡𝑔</m:t>
                      </m:r>
                      <m:d>
                        <m:dPr>
                          <m:begChr m:val="{"/>
                          <m:endChr m:val="}"/>
                          <m:ctrlPr>
                            <a:rPr lang="ro-RO" i="1">
                              <a:solidFill>
                                <a:srgbClr val="836967"/>
                              </a:solidFill>
                              <a:latin typeface="Cambria Math"/>
                            </a:rPr>
                          </m:ctrlPr>
                        </m:dPr>
                        <m:e>
                          <m:d>
                            <m:dPr>
                              <m:ctrlPr>
                                <a:rPr lang="ro-RO" i="1">
                                  <a:solidFill>
                                    <a:srgbClr val="836967"/>
                                  </a:solidFill>
                                  <a:latin typeface="Cambria Math"/>
                                </a:rPr>
                              </m:ctrlPr>
                            </m:dPr>
                            <m:e>
                              <m:nary>
                                <m:naryPr>
                                  <m:chr m:val="∑"/>
                                  <m:limLoc m:val="subSup"/>
                                  <m:ctrlPr>
                                    <a:rPr lang="ro-RO" i="1">
                                      <a:latin typeface="Cambria Math"/>
                                    </a:rPr>
                                  </m:ctrlPr>
                                </m:naryPr>
                                <m:sub>
                                  <m:r>
                                    <a:rPr lang="ro-RO" i="1">
                                      <a:latin typeface="Cambria Math" panose="02040503050406030204" pitchFamily="18" charset="0"/>
                                    </a:rPr>
                                    <m:t>𝑘</m:t>
                                  </m:r>
                                  <m:r>
                                    <a:rPr lang="ro-RO" i="0">
                                      <a:latin typeface="Cambria Math" panose="02040503050406030204" pitchFamily="18" charset="0"/>
                                    </a:rPr>
                                    <m:t>=1</m:t>
                                  </m:r>
                                </m:sub>
                                <m:sup>
                                  <m:r>
                                    <a:rPr lang="ro-RO" i="1">
                                      <a:latin typeface="Cambria Math" panose="02040503050406030204" pitchFamily="18" charset="0"/>
                                    </a:rPr>
                                    <m:t>𝑛</m:t>
                                  </m:r>
                                </m:sup>
                                <m:e>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𝑅</m:t>
                                          </m:r>
                                        </m:e>
                                        <m:sub>
                                          <m:r>
                                            <a:rPr lang="ro-RO" i="0">
                                              <a:latin typeface="Cambria Math" panose="02040503050406030204" pitchFamily="18" charset="0"/>
                                            </a:rPr>
                                            <m:t>1</m:t>
                                          </m:r>
                                          <m:r>
                                            <a:rPr lang="ro-RO" i="1">
                                              <a:latin typeface="Cambria Math" panose="02040503050406030204" pitchFamily="18" charset="0"/>
                                            </a:rPr>
                                            <m:t>𝑘</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𝑅</m:t>
                                          </m:r>
                                        </m:e>
                                        <m:sub>
                                          <m:r>
                                            <a:rPr lang="ro-RO" i="0">
                                              <a:latin typeface="Cambria Math" panose="02040503050406030204" pitchFamily="18" charset="0"/>
                                            </a:rPr>
                                            <m:t>2</m:t>
                                          </m:r>
                                          <m:r>
                                            <a:rPr lang="ro-RO" i="1">
                                              <a:latin typeface="Cambria Math" panose="02040503050406030204" pitchFamily="18" charset="0"/>
                                            </a:rPr>
                                            <m:t>𝑘</m:t>
                                          </m:r>
                                        </m:sub>
                                      </m:sSub>
                                    </m:e>
                                  </m:d>
                                  <m:func>
                                    <m:funcPr>
                                      <m:ctrlPr>
                                        <a:rPr lang="ro-RO" i="1">
                                          <a:latin typeface="Cambria Math"/>
                                        </a:rPr>
                                      </m:ctrlPr>
                                    </m:funcPr>
                                    <m:fName>
                                      <m:r>
                                        <a:rPr lang="ro-RO" i="1">
                                          <a:latin typeface="Cambria Math" panose="02040503050406030204" pitchFamily="18" charset="0"/>
                                        </a:rPr>
                                        <m:t>𝑠𝑖𝑛</m:t>
                                      </m:r>
                                    </m:fName>
                                    <m:e>
                                      <m:r>
                                        <a:rPr lang="ro-RO" i="0">
                                          <a:latin typeface="Cambria Math" panose="02040503050406030204" pitchFamily="18" charset="0"/>
                                        </a:rPr>
                                        <m:t>2</m:t>
                                      </m:r>
                                    </m:e>
                                  </m:func>
                                  <m:sSub>
                                    <m:sSubPr>
                                      <m:ctrlPr>
                                        <a:rPr lang="ro-RO" i="1">
                                          <a:solidFill>
                                            <a:srgbClr val="836967"/>
                                          </a:solidFill>
                                          <a:latin typeface="Cambria Math"/>
                                        </a:rPr>
                                      </m:ctrlPr>
                                    </m:sSubPr>
                                    <m:e>
                                      <m:r>
                                        <a:rPr lang="ro-RO" i="1">
                                          <a:latin typeface="Cambria Math" panose="02040503050406030204" pitchFamily="18" charset="0"/>
                                        </a:rPr>
                                        <m:t>𝛼</m:t>
                                      </m:r>
                                    </m:e>
                                    <m:sub>
                                      <m:r>
                                        <a:rPr lang="ro-RO" i="1">
                                          <a:latin typeface="Cambria Math" panose="02040503050406030204" pitchFamily="18" charset="0"/>
                                        </a:rPr>
                                        <m:t>𝑘</m:t>
                                      </m:r>
                                    </m:sub>
                                  </m:sSub>
                                </m:e>
                              </m:nary>
                            </m:e>
                          </m:d>
                          <m:sSup>
                            <m:sSupPr>
                              <m:ctrlPr>
                                <a:rPr lang="ro-RO" i="1">
                                  <a:solidFill>
                                    <a:srgbClr val="836967"/>
                                  </a:solidFill>
                                  <a:latin typeface="Cambria Math"/>
                                </a:rPr>
                              </m:ctrlPr>
                            </m:sSupPr>
                            <m:e>
                              <m:d>
                                <m:dPr>
                                  <m:ctrlPr>
                                    <a:rPr lang="ro-RO" i="1">
                                      <a:solidFill>
                                        <a:srgbClr val="836967"/>
                                      </a:solidFill>
                                      <a:latin typeface="Cambria Math"/>
                                    </a:rPr>
                                  </m:ctrlPr>
                                </m:dPr>
                                <m:e>
                                  <m:nary>
                                    <m:naryPr>
                                      <m:chr m:val="∑"/>
                                      <m:limLoc m:val="subSup"/>
                                      <m:ctrlPr>
                                        <a:rPr lang="ro-RO" i="1">
                                          <a:latin typeface="Cambria Math"/>
                                        </a:rPr>
                                      </m:ctrlPr>
                                    </m:naryPr>
                                    <m:sub>
                                      <m:r>
                                        <a:rPr lang="ro-RO" i="1">
                                          <a:latin typeface="Cambria Math" panose="02040503050406030204" pitchFamily="18" charset="0"/>
                                        </a:rPr>
                                        <m:t>𝑘</m:t>
                                      </m:r>
                                      <m:r>
                                        <a:rPr lang="ro-RO" i="0">
                                          <a:latin typeface="Cambria Math" panose="02040503050406030204" pitchFamily="18" charset="0"/>
                                        </a:rPr>
                                        <m:t>=1</m:t>
                                      </m:r>
                                    </m:sub>
                                    <m:sup>
                                      <m:r>
                                        <a:rPr lang="ro-RO" i="1">
                                          <a:latin typeface="Cambria Math" panose="02040503050406030204" pitchFamily="18" charset="0"/>
                                        </a:rPr>
                                        <m:t>𝑛</m:t>
                                      </m:r>
                                    </m:sup>
                                    <m:e>
                                      <m:d>
                                        <m:dPr>
                                          <m:ctrlPr>
                                            <a:rPr lang="ro-RO" i="1">
                                              <a:solidFill>
                                                <a:srgbClr val="836967"/>
                                              </a:solidFill>
                                              <a:latin typeface="Cambria Math"/>
                                            </a:rPr>
                                          </m:ctrlPr>
                                        </m:dPr>
                                        <m:e>
                                          <m:sSub>
                                            <m:sSubPr>
                                              <m:ctrlPr>
                                                <a:rPr lang="ro-RO" i="1">
                                                  <a:solidFill>
                                                    <a:srgbClr val="836967"/>
                                                  </a:solidFill>
                                                  <a:latin typeface="Cambria Math"/>
                                                </a:rPr>
                                              </m:ctrlPr>
                                            </m:sSubPr>
                                            <m:e>
                                              <m:r>
                                                <a:rPr lang="ro-RO" i="1">
                                                  <a:latin typeface="Cambria Math" panose="02040503050406030204" pitchFamily="18" charset="0"/>
                                                </a:rPr>
                                                <m:t>𝑅</m:t>
                                              </m:r>
                                            </m:e>
                                            <m:sub>
                                              <m:r>
                                                <a:rPr lang="ro-RO" i="0">
                                                  <a:latin typeface="Cambria Math" panose="02040503050406030204" pitchFamily="18" charset="0"/>
                                                </a:rPr>
                                                <m:t>1</m:t>
                                              </m:r>
                                              <m:r>
                                                <a:rPr lang="ro-RO" i="1">
                                                  <a:latin typeface="Cambria Math" panose="02040503050406030204" pitchFamily="18" charset="0"/>
                                                </a:rPr>
                                                <m:t>𝑘</m:t>
                                              </m:r>
                                            </m:sub>
                                          </m:sSub>
                                          <m:r>
                                            <a:rPr lang="ro-RO" i="0">
                                              <a:latin typeface="Cambria Math" panose="02040503050406030204" pitchFamily="18" charset="0"/>
                                            </a:rPr>
                                            <m:t>−</m:t>
                                          </m:r>
                                          <m:sSub>
                                            <m:sSubPr>
                                              <m:ctrlPr>
                                                <a:rPr lang="ro-RO" i="1">
                                                  <a:solidFill>
                                                    <a:srgbClr val="836967"/>
                                                  </a:solidFill>
                                                  <a:latin typeface="Cambria Math"/>
                                                </a:rPr>
                                              </m:ctrlPr>
                                            </m:sSubPr>
                                            <m:e>
                                              <m:r>
                                                <a:rPr lang="ro-RO" i="1">
                                                  <a:latin typeface="Cambria Math" panose="02040503050406030204" pitchFamily="18" charset="0"/>
                                                </a:rPr>
                                                <m:t>𝑅</m:t>
                                              </m:r>
                                            </m:e>
                                            <m:sub>
                                              <m:r>
                                                <a:rPr lang="ro-RO" i="0">
                                                  <a:latin typeface="Cambria Math" panose="02040503050406030204" pitchFamily="18" charset="0"/>
                                                </a:rPr>
                                                <m:t>2</m:t>
                                              </m:r>
                                              <m:r>
                                                <a:rPr lang="ro-RO" i="1">
                                                  <a:latin typeface="Cambria Math" panose="02040503050406030204" pitchFamily="18" charset="0"/>
                                                </a:rPr>
                                                <m:t>𝑘</m:t>
                                              </m:r>
                                            </m:sub>
                                          </m:sSub>
                                        </m:e>
                                      </m:d>
                                      <m:func>
                                        <m:funcPr>
                                          <m:ctrlPr>
                                            <a:rPr lang="ro-RO" i="1">
                                              <a:latin typeface="Cambria Math"/>
                                            </a:rPr>
                                          </m:ctrlPr>
                                        </m:funcPr>
                                        <m:fName>
                                          <m:r>
                                            <a:rPr lang="ro-RO" i="1">
                                              <a:latin typeface="Cambria Math" panose="02040503050406030204" pitchFamily="18" charset="0"/>
                                            </a:rPr>
                                            <m:t>𝑐𝑜𝑠</m:t>
                                          </m:r>
                                        </m:fName>
                                        <m:e>
                                          <m:r>
                                            <a:rPr lang="ro-RO" i="0">
                                              <a:latin typeface="Cambria Math" panose="02040503050406030204" pitchFamily="18" charset="0"/>
                                            </a:rPr>
                                            <m:t>2</m:t>
                                          </m:r>
                                        </m:e>
                                      </m:func>
                                      <m:sSub>
                                        <m:sSubPr>
                                          <m:ctrlPr>
                                            <a:rPr lang="ro-RO" i="1">
                                              <a:solidFill>
                                                <a:srgbClr val="836967"/>
                                              </a:solidFill>
                                              <a:latin typeface="Cambria Math"/>
                                            </a:rPr>
                                          </m:ctrlPr>
                                        </m:sSubPr>
                                        <m:e>
                                          <m:r>
                                            <a:rPr lang="ro-RO" i="1">
                                              <a:latin typeface="Cambria Math" panose="02040503050406030204" pitchFamily="18" charset="0"/>
                                            </a:rPr>
                                            <m:t>𝛼</m:t>
                                          </m:r>
                                        </m:e>
                                        <m:sub>
                                          <m:r>
                                            <a:rPr lang="ro-RO" i="1">
                                              <a:latin typeface="Cambria Math" panose="02040503050406030204" pitchFamily="18" charset="0"/>
                                            </a:rPr>
                                            <m:t>𝑘</m:t>
                                          </m:r>
                                        </m:sub>
                                      </m:sSub>
                                    </m:e>
                                  </m:nary>
                                </m:e>
                              </m:d>
                            </m:e>
                            <m:sup>
                              <m:r>
                                <a:rPr lang="ro-RO" i="0">
                                  <a:latin typeface="Cambria Math" panose="02040503050406030204" pitchFamily="18" charset="0"/>
                                </a:rPr>
                                <m:t>−1</m:t>
                              </m:r>
                            </m:sup>
                          </m:sSup>
                        </m:e>
                      </m:d>
                      <m:r>
                        <a:rPr lang="ro-RO" i="0">
                          <a:latin typeface="Cambria Math" panose="02040503050406030204" pitchFamily="18" charset="0"/>
                        </a:rPr>
                        <m:t>+</m:t>
                      </m:r>
                      <m:f>
                        <m:fPr>
                          <m:ctrlPr>
                            <a:rPr lang="ro-RO" i="1">
                              <a:solidFill>
                                <a:srgbClr val="836967"/>
                              </a:solidFill>
                              <a:latin typeface="Cambria Math"/>
                            </a:rPr>
                          </m:ctrlPr>
                        </m:fPr>
                        <m:num>
                          <m:r>
                            <a:rPr lang="ro-RO" i="1">
                              <a:latin typeface="Cambria Math" panose="02040503050406030204" pitchFamily="18" charset="0"/>
                            </a:rPr>
                            <m:t>𝜋</m:t>
                          </m:r>
                        </m:num>
                        <m:den>
                          <m:r>
                            <a:rPr lang="ro-RO" i="0">
                              <a:latin typeface="Cambria Math" panose="02040503050406030204" pitchFamily="18" charset="0"/>
                            </a:rPr>
                            <m:t>2</m:t>
                          </m:r>
                        </m:den>
                      </m:f>
                      <m:r>
                        <a:rPr lang="ro-RO" i="0">
                          <a:latin typeface="Cambria Math" panose="02040503050406030204" pitchFamily="18" charset="0"/>
                        </a:rPr>
                        <m:t>.</m:t>
                      </m:r>
                    </m:oMath>
                  </m:oMathPara>
                </a14:m>
                <a:endParaRPr lang="ro-RO" dirty="0"/>
              </a:p>
            </p:txBody>
          </p:sp>
        </mc:Choice>
        <mc:Fallback xmlns="">
          <p:sp>
            <p:nvSpPr>
              <p:cNvPr id="31" name="CasetăText 30">
                <a:extLst>
                  <a:ext uri="{FF2B5EF4-FFF2-40B4-BE49-F238E27FC236}">
                    <a16:creationId xmlns:a16="http://schemas.microsoft.com/office/drawing/2014/main" id="{D7EB8BA1-054D-CE25-4091-30DFE0E381DE}"/>
                  </a:ext>
                </a:extLst>
              </p:cNvPr>
              <p:cNvSpPr txBox="1">
                <a:spLocks noRot="1" noChangeAspect="1" noMove="1" noResize="1" noEditPoints="1" noAdjustHandles="1" noChangeArrowheads="1" noChangeShapeType="1" noTextEdit="1"/>
              </p:cNvSpPr>
              <p:nvPr/>
            </p:nvSpPr>
            <p:spPr>
              <a:xfrm>
                <a:off x="987536" y="5885487"/>
                <a:ext cx="9827515" cy="817340"/>
              </a:xfrm>
              <a:prstGeom prst="rect">
                <a:avLst/>
              </a:prstGeom>
              <a:blipFill>
                <a:blip r:embed="rId9"/>
                <a:stretch>
                  <a:fillRect/>
                </a:stretch>
              </a:blipFill>
            </p:spPr>
            <p:txBody>
              <a:bodyPr/>
              <a:lstStyle/>
              <a:p>
                <a:r>
                  <a:rPr lang="ro-RO">
                    <a:noFill/>
                  </a:rPr>
                  <a:t> </a:t>
                </a:r>
              </a:p>
            </p:txBody>
          </p:sp>
        </mc:Fallback>
      </mc:AlternateContent>
    </p:spTree>
    <p:extLst>
      <p:ext uri="{BB962C8B-B14F-4D97-AF65-F5344CB8AC3E}">
        <p14:creationId xmlns:p14="http://schemas.microsoft.com/office/powerpoint/2010/main" val="6511168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10" name="CasetăText 9">
            <a:extLst>
              <a:ext uri="{FF2B5EF4-FFF2-40B4-BE49-F238E27FC236}">
                <a16:creationId xmlns:a16="http://schemas.microsoft.com/office/drawing/2014/main" xmlns="" id="{531D43BE-AF52-0EAC-20FC-D476C0007E8B}"/>
              </a:ext>
            </a:extLst>
          </p:cNvPr>
          <p:cNvSpPr txBox="1"/>
          <p:nvPr/>
        </p:nvSpPr>
        <p:spPr>
          <a:xfrm>
            <a:off x="481584" y="224135"/>
            <a:ext cx="11228832" cy="646331"/>
          </a:xfrm>
          <a:prstGeom prst="rect">
            <a:avLst/>
          </a:prstGeom>
          <a:noFill/>
        </p:spPr>
        <p:txBody>
          <a:bodyPr wrap="square">
            <a:spAutoFit/>
          </a:bodyPr>
          <a:lstStyle/>
          <a:p>
            <a:r>
              <a:rPr lang="ro-RO" sz="1800" b="1" i="1" dirty="0">
                <a:effectLst/>
                <a:latin typeface="Arial" panose="020B0604020202020204" pitchFamily="34" charset="0"/>
                <a:ea typeface="Calibri" panose="020F0502020204030204" pitchFamily="34" charset="0"/>
                <a:cs typeface="Calibri" panose="020F0502020204030204" pitchFamily="34" charset="0"/>
              </a:rPr>
              <a:t>1.Structuri cu planșee neregulate geometric în plan la care se modifică dimensiunile și orientarea elementelor verticale de rezistență interioare</a:t>
            </a:r>
            <a:r>
              <a:rPr lang="en-US" b="1" i="1" dirty="0">
                <a:latin typeface="Arial" panose="020B0604020202020204" pitchFamily="34" charset="0"/>
                <a:ea typeface="Calibri" panose="020F0502020204030204" pitchFamily="34" charset="0"/>
                <a:cs typeface="Calibri" panose="020F0502020204030204" pitchFamily="34" charset="0"/>
              </a:rPr>
              <a:t>.</a:t>
            </a:r>
            <a:endParaRPr lang="ro-RO" dirty="0"/>
          </a:p>
        </p:txBody>
      </p:sp>
      <p:pic>
        <p:nvPicPr>
          <p:cNvPr id="11" name="Grafic 37">
            <a:extLst>
              <a:ext uri="{FF2B5EF4-FFF2-40B4-BE49-F238E27FC236}">
                <a16:creationId xmlns:a16="http://schemas.microsoft.com/office/drawing/2014/main" xmlns="" id="{0FBDCE53-0C22-4CE8-D95E-16B211266B4A}"/>
              </a:ext>
            </a:extLst>
          </p:cNvPr>
          <p:cNvPicPr>
            <a:picLocks noChangeAspect="1"/>
          </p:cNvPicPr>
          <p:nvPr/>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297" r="6017" b="4778"/>
          <a:stretch/>
        </p:blipFill>
        <p:spPr bwMode="auto">
          <a:xfrm>
            <a:off x="1021562" y="4054719"/>
            <a:ext cx="3522791" cy="2699131"/>
          </a:xfrm>
          <a:prstGeom prst="rect">
            <a:avLst/>
          </a:prstGeom>
          <a:ln>
            <a:noFill/>
          </a:ln>
          <a:extLst>
            <a:ext uri="{53640926-AAD7-44D8-BBD7-CCE9431645EC}">
              <a14:shadowObscured xmlns:a14="http://schemas.microsoft.com/office/drawing/2010/main"/>
            </a:ext>
          </a:extLst>
        </p:spPr>
      </p:pic>
      <p:pic>
        <p:nvPicPr>
          <p:cNvPr id="12" name="Grafic 14">
            <a:extLst>
              <a:ext uri="{FF2B5EF4-FFF2-40B4-BE49-F238E27FC236}">
                <a16:creationId xmlns:a16="http://schemas.microsoft.com/office/drawing/2014/main" xmlns="" id="{8E99E0A6-5640-6EC4-621D-02C63EE9B0F5}"/>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l="5428" b="5607"/>
          <a:stretch/>
        </p:blipFill>
        <p:spPr bwMode="auto">
          <a:xfrm>
            <a:off x="920142" y="881305"/>
            <a:ext cx="3725629" cy="2558534"/>
          </a:xfrm>
          <a:prstGeom prst="rect">
            <a:avLst/>
          </a:prstGeom>
          <a:ln>
            <a:noFill/>
          </a:ln>
          <a:extLst>
            <a:ext uri="{53640926-AAD7-44D8-BBD7-CCE9431645EC}">
              <a14:shadowObscured xmlns:a14="http://schemas.microsoft.com/office/drawing/2010/main"/>
            </a:ext>
          </a:extLst>
        </p:spPr>
      </p:pic>
      <p:pic>
        <p:nvPicPr>
          <p:cNvPr id="13" name="Grafic 12">
            <a:extLst>
              <a:ext uri="{FF2B5EF4-FFF2-40B4-BE49-F238E27FC236}">
                <a16:creationId xmlns:a16="http://schemas.microsoft.com/office/drawing/2014/main" xmlns="" id="{965998AE-7744-59E8-3280-9BF2DCDB7650}"/>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6749" b="2877"/>
          <a:stretch/>
        </p:blipFill>
        <p:spPr bwMode="auto">
          <a:xfrm>
            <a:off x="6317234" y="870466"/>
            <a:ext cx="3611854" cy="2558534"/>
          </a:xfrm>
          <a:prstGeom prst="rect">
            <a:avLst/>
          </a:prstGeom>
          <a:ln>
            <a:noFill/>
          </a:ln>
          <a:extLst>
            <a:ext uri="{53640926-AAD7-44D8-BBD7-CCE9431645EC}">
              <a14:shadowObscured xmlns:a14="http://schemas.microsoft.com/office/drawing/2010/main"/>
            </a:ext>
          </a:extLst>
        </p:spPr>
      </p:pic>
      <p:sp>
        <p:nvSpPr>
          <p:cNvPr id="15" name="CasetăText 14">
            <a:extLst>
              <a:ext uri="{FF2B5EF4-FFF2-40B4-BE49-F238E27FC236}">
                <a16:creationId xmlns:a16="http://schemas.microsoft.com/office/drawing/2014/main" xmlns="" id="{5913FC88-34D9-EBEF-CA18-04C0EF660C97}"/>
              </a:ext>
            </a:extLst>
          </p:cNvPr>
          <p:cNvSpPr txBox="1"/>
          <p:nvPr/>
        </p:nvSpPr>
        <p:spPr>
          <a:xfrm>
            <a:off x="481584" y="3408388"/>
            <a:ext cx="11228832" cy="646331"/>
          </a:xfrm>
          <a:prstGeom prst="rect">
            <a:avLst/>
          </a:prstGeom>
          <a:noFill/>
        </p:spPr>
        <p:txBody>
          <a:bodyPr wrap="square">
            <a:spAutoFit/>
          </a:bodyPr>
          <a:lstStyle/>
          <a:p>
            <a:r>
              <a:rPr lang="ro-RO" sz="1800" b="1" i="1" dirty="0">
                <a:effectLst/>
                <a:latin typeface="Arial" panose="020B0604020202020204" pitchFamily="34" charset="0"/>
                <a:ea typeface="Calibri" panose="020F0502020204030204" pitchFamily="34" charset="0"/>
                <a:cs typeface="Calibri" panose="020F0502020204030204" pitchFamily="34" charset="0"/>
              </a:rPr>
              <a:t>2.Structuri cu planșee neregulate geometric în plan la care se modifică dimensiunile și orientarea elementelor verticale de rezistență perimetrale</a:t>
            </a:r>
            <a:r>
              <a:rPr lang="en-US" b="1" i="1" dirty="0">
                <a:latin typeface="Arial" panose="020B0604020202020204" pitchFamily="34" charset="0"/>
                <a:ea typeface="Calibri" panose="020F0502020204030204" pitchFamily="34" charset="0"/>
                <a:cs typeface="Calibri" panose="020F0502020204030204" pitchFamily="34" charset="0"/>
              </a:rPr>
              <a:t>.</a:t>
            </a:r>
            <a:endParaRPr lang="ro-RO" dirty="0"/>
          </a:p>
        </p:txBody>
      </p:sp>
      <p:pic>
        <p:nvPicPr>
          <p:cNvPr id="16" name="Grafic 34">
            <a:extLst>
              <a:ext uri="{FF2B5EF4-FFF2-40B4-BE49-F238E27FC236}">
                <a16:creationId xmlns:a16="http://schemas.microsoft.com/office/drawing/2014/main" xmlns="" id="{0EA34CC1-93A9-6BD5-90CA-3B1BE5F5586D}"/>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5705" r="1854" b="4729"/>
          <a:stretch/>
        </p:blipFill>
        <p:spPr bwMode="auto">
          <a:xfrm>
            <a:off x="6317234" y="4075330"/>
            <a:ext cx="3611854" cy="270373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733490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10" name="CasetăText 9">
            <a:extLst>
              <a:ext uri="{FF2B5EF4-FFF2-40B4-BE49-F238E27FC236}">
                <a16:creationId xmlns:a16="http://schemas.microsoft.com/office/drawing/2014/main" xmlns="" id="{531D43BE-AF52-0EAC-20FC-D476C0007E8B}"/>
              </a:ext>
            </a:extLst>
          </p:cNvPr>
          <p:cNvSpPr txBox="1"/>
          <p:nvPr/>
        </p:nvSpPr>
        <p:spPr>
          <a:xfrm>
            <a:off x="481584" y="224135"/>
            <a:ext cx="11228832" cy="369332"/>
          </a:xfrm>
          <a:prstGeom prst="rect">
            <a:avLst/>
          </a:prstGeom>
          <a:noFill/>
        </p:spPr>
        <p:txBody>
          <a:bodyPr wrap="square">
            <a:spAutoFit/>
          </a:bodyPr>
          <a:lstStyle/>
          <a:p>
            <a:r>
              <a:rPr lang="en-US" b="1" i="1" dirty="0">
                <a:latin typeface="Arial" panose="020B0604020202020204" pitchFamily="34" charset="0"/>
                <a:ea typeface="Calibri" panose="020F0502020204030204" pitchFamily="34" charset="0"/>
                <a:cs typeface="Calibri" panose="020F0502020204030204" pitchFamily="34" charset="0"/>
              </a:rPr>
              <a:t>3</a:t>
            </a:r>
            <a:r>
              <a:rPr lang="ro-RO" sz="1800" b="1" i="1" dirty="0">
                <a:effectLst/>
                <a:latin typeface="Arial" panose="020B0604020202020204" pitchFamily="34" charset="0"/>
                <a:ea typeface="Calibri" panose="020F0502020204030204" pitchFamily="34" charset="0"/>
                <a:cs typeface="Calibri" panose="020F0502020204030204" pitchFamily="34" charset="0"/>
              </a:rPr>
              <a:t>. Structuri cu elemente de rezistență verticale dispuse antisimetric</a:t>
            </a:r>
            <a:r>
              <a:rPr lang="en-US" sz="1800" b="1" i="1" dirty="0">
                <a:effectLst/>
                <a:latin typeface="Arial" panose="020B0604020202020204" pitchFamily="34" charset="0"/>
                <a:ea typeface="Calibri" panose="020F0502020204030204" pitchFamily="34" charset="0"/>
                <a:cs typeface="Calibri" panose="020F0502020204030204" pitchFamily="34" charset="0"/>
              </a:rPr>
              <a:t>.</a:t>
            </a:r>
            <a:endParaRPr lang="ro-RO" dirty="0"/>
          </a:p>
        </p:txBody>
      </p:sp>
      <p:sp>
        <p:nvSpPr>
          <p:cNvPr id="15" name="CasetăText 14">
            <a:extLst>
              <a:ext uri="{FF2B5EF4-FFF2-40B4-BE49-F238E27FC236}">
                <a16:creationId xmlns:a16="http://schemas.microsoft.com/office/drawing/2014/main" xmlns="" id="{5913FC88-34D9-EBEF-CA18-04C0EF660C97}"/>
              </a:ext>
            </a:extLst>
          </p:cNvPr>
          <p:cNvSpPr txBox="1"/>
          <p:nvPr/>
        </p:nvSpPr>
        <p:spPr>
          <a:xfrm>
            <a:off x="481584" y="3408388"/>
            <a:ext cx="11228832" cy="369332"/>
          </a:xfrm>
          <a:prstGeom prst="rect">
            <a:avLst/>
          </a:prstGeom>
          <a:noFill/>
        </p:spPr>
        <p:txBody>
          <a:bodyPr wrap="square">
            <a:spAutoFit/>
          </a:bodyPr>
          <a:lstStyle/>
          <a:p>
            <a:r>
              <a:rPr lang="en-US" b="1" i="1" dirty="0">
                <a:latin typeface="Arial" panose="020B0604020202020204" pitchFamily="34" charset="0"/>
                <a:ea typeface="Calibri" panose="020F0502020204030204" pitchFamily="34" charset="0"/>
                <a:cs typeface="Calibri" panose="020F0502020204030204" pitchFamily="34" charset="0"/>
              </a:rPr>
              <a:t>4</a:t>
            </a:r>
            <a:r>
              <a:rPr lang="ro-RO" sz="1800" b="1" i="1" dirty="0">
                <a:effectLst/>
                <a:latin typeface="Arial" panose="020B0604020202020204" pitchFamily="34" charset="0"/>
                <a:ea typeface="Calibri" panose="020F0502020204030204" pitchFamily="34" charset="0"/>
                <a:cs typeface="Calibri" panose="020F0502020204030204" pitchFamily="34" charset="0"/>
              </a:rPr>
              <a:t>.Structuri cu sensibilitate la torsiune. Structuri înalte cu tuburi care preiau torsiunea</a:t>
            </a:r>
            <a:r>
              <a:rPr lang="en-US" b="1" i="1" dirty="0">
                <a:latin typeface="Arial" panose="020B0604020202020204" pitchFamily="34" charset="0"/>
                <a:ea typeface="Calibri" panose="020F0502020204030204" pitchFamily="34" charset="0"/>
                <a:cs typeface="Calibri" panose="020F0502020204030204" pitchFamily="34" charset="0"/>
              </a:rPr>
              <a:t>.</a:t>
            </a:r>
            <a:endParaRPr lang="ro-RO" dirty="0"/>
          </a:p>
        </p:txBody>
      </p:sp>
      <p:pic>
        <p:nvPicPr>
          <p:cNvPr id="2" name="Grafic 1">
            <a:extLst>
              <a:ext uri="{FF2B5EF4-FFF2-40B4-BE49-F238E27FC236}">
                <a16:creationId xmlns:a16="http://schemas.microsoft.com/office/drawing/2014/main" xmlns="" id="{22CFD472-A2A0-0A1A-3148-DADE00BB9F35}"/>
              </a:ext>
            </a:extLst>
          </p:cNvPr>
          <p:cNvPicPr>
            <a:picLocks noChangeAspect="1"/>
          </p:cNvPicPr>
          <p:nvPr/>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7088" b="5433"/>
          <a:stretch/>
        </p:blipFill>
        <p:spPr bwMode="auto">
          <a:xfrm>
            <a:off x="1125537" y="709257"/>
            <a:ext cx="3885375" cy="2750500"/>
          </a:xfrm>
          <a:prstGeom prst="rect">
            <a:avLst/>
          </a:prstGeom>
          <a:ln>
            <a:noFill/>
          </a:ln>
          <a:extLst>
            <a:ext uri="{53640926-AAD7-44D8-BBD7-CCE9431645EC}">
              <a14:shadowObscured xmlns:a14="http://schemas.microsoft.com/office/drawing/2010/main"/>
            </a:ext>
          </a:extLst>
        </p:spPr>
      </p:pic>
      <p:pic>
        <p:nvPicPr>
          <p:cNvPr id="3" name="Grafic 2">
            <a:extLst>
              <a:ext uri="{FF2B5EF4-FFF2-40B4-BE49-F238E27FC236}">
                <a16:creationId xmlns:a16="http://schemas.microsoft.com/office/drawing/2014/main" xmlns="" id="{DE2B4926-EFBC-A41D-FDC2-F2288CE1BA22}"/>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l="4732" b="3410"/>
          <a:stretch/>
        </p:blipFill>
        <p:spPr bwMode="auto">
          <a:xfrm>
            <a:off x="6317234" y="696527"/>
            <a:ext cx="4209042" cy="2797614"/>
          </a:xfrm>
          <a:prstGeom prst="rect">
            <a:avLst/>
          </a:prstGeom>
          <a:ln>
            <a:noFill/>
          </a:ln>
          <a:extLst>
            <a:ext uri="{53640926-AAD7-44D8-BBD7-CCE9431645EC}">
              <a14:shadowObscured xmlns:a14="http://schemas.microsoft.com/office/drawing/2010/main"/>
            </a:ext>
          </a:extLst>
        </p:spPr>
      </p:pic>
      <p:pic>
        <p:nvPicPr>
          <p:cNvPr id="4" name="Grafic 4">
            <a:extLst>
              <a:ext uri="{FF2B5EF4-FFF2-40B4-BE49-F238E27FC236}">
                <a16:creationId xmlns:a16="http://schemas.microsoft.com/office/drawing/2014/main" xmlns="" id="{7B56C84B-C319-2D2E-D496-A74E2ECD1EA7}"/>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6269" b="4092"/>
          <a:stretch/>
        </p:blipFill>
        <p:spPr bwMode="auto">
          <a:xfrm>
            <a:off x="1125536" y="3880104"/>
            <a:ext cx="3885375" cy="2840736"/>
          </a:xfrm>
          <a:prstGeom prst="rect">
            <a:avLst/>
          </a:prstGeom>
          <a:ln>
            <a:noFill/>
          </a:ln>
          <a:extLst>
            <a:ext uri="{53640926-AAD7-44D8-BBD7-CCE9431645EC}">
              <a14:shadowObscured xmlns:a14="http://schemas.microsoft.com/office/drawing/2010/main"/>
            </a:ext>
          </a:extLst>
        </p:spPr>
      </p:pic>
      <p:pic>
        <p:nvPicPr>
          <p:cNvPr id="5" name="Grafic 6">
            <a:extLst>
              <a:ext uri="{FF2B5EF4-FFF2-40B4-BE49-F238E27FC236}">
                <a16:creationId xmlns:a16="http://schemas.microsoft.com/office/drawing/2014/main" xmlns="" id="{E04E70F8-BD9E-B336-BD43-FFD07408C5EA}"/>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3819" b="4400"/>
          <a:stretch/>
        </p:blipFill>
        <p:spPr bwMode="auto">
          <a:xfrm>
            <a:off x="6398704" y="3880103"/>
            <a:ext cx="4127572" cy="284073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950225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8" name="CasetăText 7">
            <a:extLst>
              <a:ext uri="{FF2B5EF4-FFF2-40B4-BE49-F238E27FC236}">
                <a16:creationId xmlns:a16="http://schemas.microsoft.com/office/drawing/2014/main" xmlns="" id="{C341457D-BEE6-F372-D4D0-AC67B5A7826F}"/>
              </a:ext>
            </a:extLst>
          </p:cNvPr>
          <p:cNvSpPr txBox="1"/>
          <p:nvPr/>
        </p:nvSpPr>
        <p:spPr>
          <a:xfrm>
            <a:off x="381000" y="496146"/>
            <a:ext cx="11430000" cy="5865708"/>
          </a:xfrm>
          <a:prstGeom prst="rect">
            <a:avLst/>
          </a:prstGeom>
          <a:noFill/>
        </p:spPr>
        <p:txBody>
          <a:bodyPr wrap="square">
            <a:spAutoFit/>
          </a:bodyPr>
          <a:lstStyle/>
          <a:p>
            <a:pPr algn="just">
              <a:lnSpc>
                <a:spcPts val="1200"/>
              </a:lnSpc>
              <a:spcBef>
                <a:spcPts val="800"/>
              </a:spcBef>
              <a:spcAft>
                <a:spcPts val="800"/>
              </a:spcAft>
            </a:pPr>
            <a:r>
              <a:rPr lang="ro-RO" sz="1800" b="1" kern="0" dirty="0">
                <a:solidFill>
                  <a:srgbClr val="000000"/>
                </a:solidFill>
                <a:effectLst/>
                <a:latin typeface="Arial" panose="020B0604020202020204" pitchFamily="34" charset="0"/>
                <a:ea typeface="Cambria" panose="02040503050406030204" pitchFamily="18" charset="0"/>
                <a:cs typeface="Cambria" panose="02040503050406030204" pitchFamily="18" charset="0"/>
              </a:rPr>
              <a:t>Rezultatele și concluzii:</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Din studiile de caz prezentate în cazul structurilor multietajate neregulate în plan cu planșee cu forme geometrice complexe, rezultă că prin modificarea dimensiunilor și orientării elementelor verticale echivalate cu dreptunghiuri, se poate elimina distanța dintre C.R. și C.M.. Astfel, deplasările de nivel nu vor fi amplificate de mișcarea de rototranslație a planșeelor, ținând sub control deplasările de nivel și implicit degradările de nivel. De asemenea, prin orientarea adecvată a axelor principale  de rigiditate a planșeelor se obțin mecanisme plastice favorabile care presupun generarea unui număr maxim de articulații plastice în care să fie disipată energia seismică. În analizele realizate au fost modificate dimensiunile și orientarea dreptunghiurilor din interiorul suprafeței planșeului sau a dreptunghiurilor dispuse perimetral. </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Dacă din faza de conformare laterală și gravitațională a unei structuri multietajate se impune eliminarea distanței dintre C.R. și C.M., atunci elementele verticale de rezistență trebuie dispuse antisimetric în raport cu C.M. al structurii </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În cazul structurilor multietajate cu scări și/sau tuburi care asigură legătura și circulația între etajele structurii civile, se poate echivala scara sau tubul cu un dreptunghi și se elimină distanța dintre C.R. și C.M.. Există cazuri când rigiditatea la torsiune a tuburilor sau scărilor este semnificativă și trebuie modelată rigiditatea lor la torsiune, pentru a fi luată în calcul la rigiditatea de torsiune a ansamblului  elementelor de la nivelul respectiv. </a:t>
            </a:r>
          </a:p>
          <a:p>
            <a:pPr indent="180340" algn="just">
              <a:spcBef>
                <a:spcPts val="900"/>
              </a:spcBef>
              <a:spcAft>
                <a:spcPts val="900"/>
              </a:spcAft>
            </a:pPr>
            <a:r>
              <a:rPr lang="ro-RO"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r>
              <a:rPr lang="ro-RO"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La structurile înalte la care torsiunea este preluată prin intermediul tuburilor centrale (structuri de tip tub flexibil) se poate reduce de asemenea distanța dintre C.R. și C.M., folosind diafragme verticale perimetrale. </a:t>
            </a:r>
          </a:p>
        </p:txBody>
      </p:sp>
    </p:spTree>
    <p:extLst>
      <p:ext uri="{BB962C8B-B14F-4D97-AF65-F5344CB8AC3E}">
        <p14:creationId xmlns:p14="http://schemas.microsoft.com/office/powerpoint/2010/main" val="29028529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Temă Office">
  <a:themeElements>
    <a:clrScheme name="Temă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ă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ă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marL="742950" indent="-742950" algn="just">
          <a:buFont typeface="+mj-lt"/>
          <a:buAutoNum type="arabicPeriod"/>
          <a:defRPr spc="300" dirty="0" smtClean="0"/>
        </a:defPPr>
      </a:lstStyle>
    </a:txDef>
  </a:objectDefaults>
  <a:extraClrSchemeLst/>
  <a:extLst>
    <a:ext uri="{05A4C25C-085E-4340-85A3-A5531E510DB2}">
      <thm15:themeFamily xmlns:thm15="http://schemas.microsoft.com/office/thememl/2012/main" xmlns="" name="Office Theme 2013 - 2022" id="{62F939B6-93AF-4DB8-9C6B-D6C7DFDC589F}" vid="{4A3C46E8-61CC-4603-A589-7422A47A8E4A}"/>
    </a:ext>
  </a:extLst>
</a:theme>
</file>

<file path=ppt/theme/theme2.xml><?xml version="1.0" encoding="utf-8"?>
<a:theme xmlns:a="http://schemas.openxmlformats.org/drawingml/2006/main" name="Temă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3333</TotalTime>
  <Words>12154</Words>
  <Application>Microsoft Office PowerPoint</Application>
  <PresentationFormat>Custom</PresentationFormat>
  <Paragraphs>421</Paragraphs>
  <Slides>55</Slides>
  <Notes>2</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Temă Office</vt:lpstr>
      <vt:lpstr>UNIVERSITATEA TRANSILVANIA DIN BRAȘOV-FACULTATEA DE CONSTRUCȚII DEPARTAMENTUL DE INGINERIE CIVILĂ </vt:lpstr>
      <vt:lpstr>  Capitole lucrare abilitare:  C1.Metodă generală de reducere a torsiunii generale a structurilor multietajate cu conlucrare spațiala prin intermediul planșeelor.  C2.Studiul algoritmilor numerici și algoritmilor probabilistici tip Monte Carlo pentru determinarea ariei, momentelor statice, centrului de masă și tensorului de inerție pentru suprafețe plane complexe.  C3. Studiul algoritmilor numerici și algoritmilor probabilistici tip Monte Carlo pentru determinarea volumului, masei, momentelor statice, centrului de masă și tensorului de inerție al maselor pentru corpuri cu configurație complexă.  C4.Creșterea forței critice de pierdere a stabilității în cazul barelor drepte cu secțiune variabilă în trepte.  C5. Realizări științifice, didactice și profesionale. Plan de evoluție și dezvoltare a carierei.  </vt:lpstr>
      <vt:lpstr>C1. Metodă generală de reducere a torsiunii generale a structurilor civile multietajate cu conlucrare spațiala prin intermediul planșeelor.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C2. Studiul algoritmilor numerici și algoritmilor probabilistici tip Monte Carlo pentru determinarea ariei, momentelor statice, centrului de masă și tensorului de inerție pentru suprafețe plane complexe.   </vt:lpstr>
      <vt:lpstr>Determinarea numerică a caracteristicilor inerțiale ale suprafețelor plane complexe  </vt:lpstr>
      <vt:lpstr>PowerPoint Presentation</vt:lpstr>
      <vt:lpstr>PowerPoint Presentation</vt:lpstr>
      <vt:lpstr> Echivalarea momentelor de inerție ale unei suprafețe plane complexe cu momentele de inerție ale unui dreptunghi cu același axe principale ca și suprafața complexă    </vt:lpstr>
      <vt:lpstr>  Caracteristicile geometrice statice și inerțiale pentru suprafețele nucleu central, grinda, stâlp central, stâlp marginal, stâlp de colț și tablier au fost determinate cu un program în cod Matlab. Forma geometriei direcțiile principale și dreptunghiul echivalent pentru aceste suprafețe sunt prezentate mai jos: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Vă mulțumesc pentru atenție!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UNIVERSITATEA TRANSILVANIA DIN BRAȘOV-FACULTATEA DE CONSTRUCȚII DEPARTAMENTUL DE INGINERIE CIVILĂ</dc:title>
  <dc:creator>marius botis</dc:creator>
  <cp:lastModifiedBy>Madalina</cp:lastModifiedBy>
  <cp:revision>53</cp:revision>
  <dcterms:created xsi:type="dcterms:W3CDTF">2023-05-13T14:20:43Z</dcterms:created>
  <dcterms:modified xsi:type="dcterms:W3CDTF">2023-10-09T05:41:17Z</dcterms:modified>
</cp:coreProperties>
</file>