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media/image36.jpg" ContentType="image/jpe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4.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 id="2147483846" r:id="rId2"/>
    <p:sldMasterId id="2147483852" r:id="rId3"/>
    <p:sldMasterId id="2147483858" r:id="rId4"/>
    <p:sldMasterId id="2147483870" r:id="rId5"/>
  </p:sldMasterIdLst>
  <p:notesMasterIdLst>
    <p:notesMasterId r:id="rId51"/>
  </p:notesMasterIdLst>
  <p:sldIdLst>
    <p:sldId id="256" r:id="rId6"/>
    <p:sldId id="261" r:id="rId7"/>
    <p:sldId id="564" r:id="rId8"/>
    <p:sldId id="271" r:id="rId9"/>
    <p:sldId id="262" r:id="rId10"/>
    <p:sldId id="263" r:id="rId11"/>
    <p:sldId id="264" r:id="rId12"/>
    <p:sldId id="565" r:id="rId13"/>
    <p:sldId id="257" r:id="rId14"/>
    <p:sldId id="422" r:id="rId15"/>
    <p:sldId id="491" r:id="rId16"/>
    <p:sldId id="562" r:id="rId17"/>
    <p:sldId id="425" r:id="rId18"/>
    <p:sldId id="421" r:id="rId19"/>
    <p:sldId id="258" r:id="rId20"/>
    <p:sldId id="420" r:id="rId21"/>
    <p:sldId id="267" r:id="rId22"/>
    <p:sldId id="423" r:id="rId23"/>
    <p:sldId id="427" r:id="rId24"/>
    <p:sldId id="280" r:id="rId25"/>
    <p:sldId id="402" r:id="rId26"/>
    <p:sldId id="403" r:id="rId27"/>
    <p:sldId id="570" r:id="rId28"/>
    <p:sldId id="405" r:id="rId29"/>
    <p:sldId id="406" r:id="rId30"/>
    <p:sldId id="599" r:id="rId31"/>
    <p:sldId id="409" r:id="rId32"/>
    <p:sldId id="598" r:id="rId33"/>
    <p:sldId id="596" r:id="rId34"/>
    <p:sldId id="594" r:id="rId35"/>
    <p:sldId id="354" r:id="rId36"/>
    <p:sldId id="578" r:id="rId37"/>
    <p:sldId id="583" r:id="rId38"/>
    <p:sldId id="351" r:id="rId39"/>
    <p:sldId id="472" r:id="rId40"/>
    <p:sldId id="579" r:id="rId41"/>
    <p:sldId id="582" r:id="rId42"/>
    <p:sldId id="352" r:id="rId43"/>
    <p:sldId id="588" r:id="rId44"/>
    <p:sldId id="591" r:id="rId45"/>
    <p:sldId id="593" r:id="rId46"/>
    <p:sldId id="600" r:id="rId47"/>
    <p:sldId id="601" r:id="rId48"/>
    <p:sldId id="567" r:id="rId49"/>
    <p:sldId id="362"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E26"/>
    <a:srgbClr val="AA0533"/>
    <a:srgbClr val="7E0427"/>
    <a:srgbClr val="4C2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449" autoAdjust="0"/>
  </p:normalViewPr>
  <p:slideViewPr>
    <p:cSldViewPr>
      <p:cViewPr varScale="1">
        <p:scale>
          <a:sx n="52" d="100"/>
          <a:sy n="52" d="100"/>
        </p:scale>
        <p:origin x="1724" y="264"/>
      </p:cViewPr>
      <p:guideLst>
        <p:guide orient="horz" pos="2160"/>
        <p:guide pos="2880"/>
      </p:guideLst>
    </p:cSldViewPr>
  </p:slideViewPr>
  <p:outlineViewPr>
    <p:cViewPr>
      <p:scale>
        <a:sx n="33" d="100"/>
        <a:sy n="33" d="100"/>
      </p:scale>
      <p:origin x="0" y="-1782"/>
    </p:cViewPr>
  </p:outlineViewPr>
  <p:notesTextViewPr>
    <p:cViewPr>
      <p:scale>
        <a:sx n="1" d="1"/>
        <a:sy n="1" d="1"/>
      </p:scale>
      <p:origin x="0" y="0"/>
    </p:cViewPr>
  </p:notesTextViewPr>
  <p:sorterViewPr>
    <p:cViewPr>
      <p:scale>
        <a:sx n="100" d="100"/>
        <a:sy n="100" d="100"/>
      </p:scale>
      <p:origin x="0" y="-8304"/>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35EA38-3C97-4446-BA39-9D433BABA1C1}" type="doc">
      <dgm:prSet loTypeId="urn:microsoft.com/office/officeart/2005/8/layout/arrow1" loCatId="relationship" qsTypeId="urn:microsoft.com/office/officeart/2005/8/quickstyle/3d6" qsCatId="3D" csTypeId="urn:microsoft.com/office/officeart/2005/8/colors/colorful3" csCatId="colorful" phldr="1"/>
      <dgm:spPr/>
      <dgm:t>
        <a:bodyPr/>
        <a:lstStyle/>
        <a:p>
          <a:endParaRPr lang="en-US"/>
        </a:p>
      </dgm:t>
    </dgm:pt>
    <dgm:pt modelId="{28972888-633B-42FF-ADA1-48A54093E86C}">
      <dgm:prSet phldrT="[Text]"/>
      <dgm:spPr/>
      <dgm:t>
        <a:bodyPr/>
        <a:lstStyle/>
        <a:p>
          <a:r>
            <a:rPr lang="ro-RO" b="1" dirty="0"/>
            <a:t>Inflamație</a:t>
          </a:r>
          <a:endParaRPr lang="en-US" b="1" dirty="0"/>
        </a:p>
      </dgm:t>
    </dgm:pt>
    <dgm:pt modelId="{C2545D60-327E-475A-8D0C-96CF1E00A562}" type="parTrans" cxnId="{070101BD-1C56-4160-9AD4-FED24F39ABC9}">
      <dgm:prSet/>
      <dgm:spPr/>
      <dgm:t>
        <a:bodyPr/>
        <a:lstStyle/>
        <a:p>
          <a:endParaRPr lang="en-US"/>
        </a:p>
      </dgm:t>
    </dgm:pt>
    <dgm:pt modelId="{288FF54E-60F9-4B01-8E6A-F8F137760004}" type="sibTrans" cxnId="{070101BD-1C56-4160-9AD4-FED24F39ABC9}">
      <dgm:prSet/>
      <dgm:spPr/>
      <dgm:t>
        <a:bodyPr/>
        <a:lstStyle/>
        <a:p>
          <a:endParaRPr lang="en-US"/>
        </a:p>
      </dgm:t>
    </dgm:pt>
    <dgm:pt modelId="{DB686EFF-BFD6-40C0-9FFA-B37042FA28A9}">
      <dgm:prSet phldrT="[Text]"/>
      <dgm:spPr/>
      <dgm:t>
        <a:bodyPr/>
        <a:lstStyle/>
        <a:p>
          <a:r>
            <a:rPr lang="en-US" b="1" dirty="0"/>
            <a:t>T</a:t>
          </a:r>
          <a:r>
            <a:rPr lang="ro-RO" b="1" dirty="0" err="1"/>
            <a:t>romboză</a:t>
          </a:r>
          <a:endParaRPr lang="en-US" b="1" dirty="0"/>
        </a:p>
      </dgm:t>
    </dgm:pt>
    <dgm:pt modelId="{58190683-BFEF-4856-8CD5-DDF416A0846A}" type="parTrans" cxnId="{E1C901F4-E95D-493E-B2FB-0E8EE123D4A4}">
      <dgm:prSet/>
      <dgm:spPr/>
      <dgm:t>
        <a:bodyPr/>
        <a:lstStyle/>
        <a:p>
          <a:endParaRPr lang="en-US"/>
        </a:p>
      </dgm:t>
    </dgm:pt>
    <dgm:pt modelId="{8B5A73C7-7D42-4421-9EDB-C2CD185B6AFA}" type="sibTrans" cxnId="{E1C901F4-E95D-493E-B2FB-0E8EE123D4A4}">
      <dgm:prSet/>
      <dgm:spPr/>
      <dgm:t>
        <a:bodyPr/>
        <a:lstStyle/>
        <a:p>
          <a:endParaRPr lang="en-US"/>
        </a:p>
      </dgm:t>
    </dgm:pt>
    <dgm:pt modelId="{B9DCE04D-FA9D-4FE2-9847-9DF2DACF1AAD}" type="pres">
      <dgm:prSet presAssocID="{0335EA38-3C97-4446-BA39-9D433BABA1C1}" presName="cycle" presStyleCnt="0">
        <dgm:presLayoutVars>
          <dgm:dir/>
          <dgm:resizeHandles val="exact"/>
        </dgm:presLayoutVars>
      </dgm:prSet>
      <dgm:spPr/>
    </dgm:pt>
    <dgm:pt modelId="{4125AC67-4E0F-498B-9526-C780F216488E}" type="pres">
      <dgm:prSet presAssocID="{28972888-633B-42FF-ADA1-48A54093E86C}" presName="arrow" presStyleLbl="node1" presStyleIdx="0" presStyleCnt="2">
        <dgm:presLayoutVars>
          <dgm:bulletEnabled val="1"/>
        </dgm:presLayoutVars>
      </dgm:prSet>
      <dgm:spPr/>
    </dgm:pt>
    <dgm:pt modelId="{3F13007A-BE92-4257-BC20-3AE1462B377F}" type="pres">
      <dgm:prSet presAssocID="{DB686EFF-BFD6-40C0-9FFA-B37042FA28A9}" presName="arrow" presStyleLbl="node1" presStyleIdx="1" presStyleCnt="2">
        <dgm:presLayoutVars>
          <dgm:bulletEnabled val="1"/>
        </dgm:presLayoutVars>
      </dgm:prSet>
      <dgm:spPr/>
    </dgm:pt>
  </dgm:ptLst>
  <dgm:cxnLst>
    <dgm:cxn modelId="{5EB09593-94EE-4229-A80C-34A838938BD8}" type="presOf" srcId="{0335EA38-3C97-4446-BA39-9D433BABA1C1}" destId="{B9DCE04D-FA9D-4FE2-9847-9DF2DACF1AAD}" srcOrd="0" destOrd="0" presId="urn:microsoft.com/office/officeart/2005/8/layout/arrow1"/>
    <dgm:cxn modelId="{070101BD-1C56-4160-9AD4-FED24F39ABC9}" srcId="{0335EA38-3C97-4446-BA39-9D433BABA1C1}" destId="{28972888-633B-42FF-ADA1-48A54093E86C}" srcOrd="0" destOrd="0" parTransId="{C2545D60-327E-475A-8D0C-96CF1E00A562}" sibTransId="{288FF54E-60F9-4B01-8E6A-F8F137760004}"/>
    <dgm:cxn modelId="{41DCDFCE-E70F-42F5-8430-9ABF850B5AA8}" type="presOf" srcId="{28972888-633B-42FF-ADA1-48A54093E86C}" destId="{4125AC67-4E0F-498B-9526-C780F216488E}" srcOrd="0" destOrd="0" presId="urn:microsoft.com/office/officeart/2005/8/layout/arrow1"/>
    <dgm:cxn modelId="{43220AEB-71B7-47E8-BD0D-FC4CB8C6E996}" type="presOf" srcId="{DB686EFF-BFD6-40C0-9FFA-B37042FA28A9}" destId="{3F13007A-BE92-4257-BC20-3AE1462B377F}" srcOrd="0" destOrd="0" presId="urn:microsoft.com/office/officeart/2005/8/layout/arrow1"/>
    <dgm:cxn modelId="{E1C901F4-E95D-493E-B2FB-0E8EE123D4A4}" srcId="{0335EA38-3C97-4446-BA39-9D433BABA1C1}" destId="{DB686EFF-BFD6-40C0-9FFA-B37042FA28A9}" srcOrd="1" destOrd="0" parTransId="{58190683-BFEF-4856-8CD5-DDF416A0846A}" sibTransId="{8B5A73C7-7D42-4421-9EDB-C2CD185B6AFA}"/>
    <dgm:cxn modelId="{461C6D83-69A4-4C85-9475-1903323659D9}" type="presParOf" srcId="{B9DCE04D-FA9D-4FE2-9847-9DF2DACF1AAD}" destId="{4125AC67-4E0F-498B-9526-C780F216488E}" srcOrd="0" destOrd="0" presId="urn:microsoft.com/office/officeart/2005/8/layout/arrow1"/>
    <dgm:cxn modelId="{6433F9D4-D5D1-4763-A0F2-89D06747C176}" type="presParOf" srcId="{B9DCE04D-FA9D-4FE2-9847-9DF2DACF1AAD}" destId="{3F13007A-BE92-4257-BC20-3AE1462B377F}" srcOrd="1" destOrd="0" presId="urn:microsoft.com/office/officeart/2005/8/layout/arrow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335EA38-3C97-4446-BA39-9D433BABA1C1}" type="doc">
      <dgm:prSet loTypeId="urn:microsoft.com/office/officeart/2005/8/layout/arrow1" loCatId="relationship" qsTypeId="urn:microsoft.com/office/officeart/2005/8/quickstyle/3d4" qsCatId="3D" csTypeId="urn:microsoft.com/office/officeart/2005/8/colors/colorful3" csCatId="colorful" phldr="1"/>
      <dgm:spPr/>
      <dgm:t>
        <a:bodyPr/>
        <a:lstStyle/>
        <a:p>
          <a:endParaRPr lang="en-US"/>
        </a:p>
      </dgm:t>
    </dgm:pt>
    <dgm:pt modelId="{28972888-633B-42FF-ADA1-48A54093E86C}">
      <dgm:prSet phldrT="[Text]"/>
      <dgm:spPr/>
      <dgm:t>
        <a:bodyPr/>
        <a:lstStyle/>
        <a:p>
          <a:r>
            <a:rPr lang="ro-RO" b="1" dirty="0"/>
            <a:t>Inflamație</a:t>
          </a:r>
          <a:endParaRPr lang="en-US" b="1" dirty="0"/>
        </a:p>
      </dgm:t>
    </dgm:pt>
    <dgm:pt modelId="{C2545D60-327E-475A-8D0C-96CF1E00A562}" type="parTrans" cxnId="{070101BD-1C56-4160-9AD4-FED24F39ABC9}">
      <dgm:prSet/>
      <dgm:spPr/>
      <dgm:t>
        <a:bodyPr/>
        <a:lstStyle/>
        <a:p>
          <a:endParaRPr lang="en-US"/>
        </a:p>
      </dgm:t>
    </dgm:pt>
    <dgm:pt modelId="{288FF54E-60F9-4B01-8E6A-F8F137760004}" type="sibTrans" cxnId="{070101BD-1C56-4160-9AD4-FED24F39ABC9}">
      <dgm:prSet/>
      <dgm:spPr/>
      <dgm:t>
        <a:bodyPr/>
        <a:lstStyle/>
        <a:p>
          <a:endParaRPr lang="en-US"/>
        </a:p>
      </dgm:t>
    </dgm:pt>
    <dgm:pt modelId="{DB686EFF-BFD6-40C0-9FFA-B37042FA28A9}">
      <dgm:prSet phldrT="[Text]"/>
      <dgm:spPr/>
      <dgm:t>
        <a:bodyPr/>
        <a:lstStyle/>
        <a:p>
          <a:r>
            <a:rPr lang="en-US" b="1" dirty="0"/>
            <a:t>T</a:t>
          </a:r>
          <a:r>
            <a:rPr lang="ro-RO" b="1" dirty="0" err="1"/>
            <a:t>romboză</a:t>
          </a:r>
          <a:endParaRPr lang="en-US" b="1" dirty="0"/>
        </a:p>
      </dgm:t>
    </dgm:pt>
    <dgm:pt modelId="{8B5A73C7-7D42-4421-9EDB-C2CD185B6AFA}" type="sibTrans" cxnId="{E1C901F4-E95D-493E-B2FB-0E8EE123D4A4}">
      <dgm:prSet/>
      <dgm:spPr/>
      <dgm:t>
        <a:bodyPr/>
        <a:lstStyle/>
        <a:p>
          <a:endParaRPr lang="en-US"/>
        </a:p>
      </dgm:t>
    </dgm:pt>
    <dgm:pt modelId="{58190683-BFEF-4856-8CD5-DDF416A0846A}" type="parTrans" cxnId="{E1C901F4-E95D-493E-B2FB-0E8EE123D4A4}">
      <dgm:prSet/>
      <dgm:spPr/>
      <dgm:t>
        <a:bodyPr/>
        <a:lstStyle/>
        <a:p>
          <a:endParaRPr lang="en-US"/>
        </a:p>
      </dgm:t>
    </dgm:pt>
    <dgm:pt modelId="{B9DCE04D-FA9D-4FE2-9847-9DF2DACF1AAD}" type="pres">
      <dgm:prSet presAssocID="{0335EA38-3C97-4446-BA39-9D433BABA1C1}" presName="cycle" presStyleCnt="0">
        <dgm:presLayoutVars>
          <dgm:dir/>
          <dgm:resizeHandles val="exact"/>
        </dgm:presLayoutVars>
      </dgm:prSet>
      <dgm:spPr/>
    </dgm:pt>
    <dgm:pt modelId="{4125AC67-4E0F-498B-9526-C780F216488E}" type="pres">
      <dgm:prSet presAssocID="{28972888-633B-42FF-ADA1-48A54093E86C}" presName="arrow" presStyleLbl="node1" presStyleIdx="0" presStyleCnt="2">
        <dgm:presLayoutVars>
          <dgm:bulletEnabled val="1"/>
        </dgm:presLayoutVars>
      </dgm:prSet>
      <dgm:spPr/>
    </dgm:pt>
    <dgm:pt modelId="{3F13007A-BE92-4257-BC20-3AE1462B377F}" type="pres">
      <dgm:prSet presAssocID="{DB686EFF-BFD6-40C0-9FFA-B37042FA28A9}" presName="arrow" presStyleLbl="node1" presStyleIdx="1" presStyleCnt="2">
        <dgm:presLayoutVars>
          <dgm:bulletEnabled val="1"/>
        </dgm:presLayoutVars>
      </dgm:prSet>
      <dgm:spPr/>
    </dgm:pt>
  </dgm:ptLst>
  <dgm:cxnLst>
    <dgm:cxn modelId="{5EB09593-94EE-4229-A80C-34A838938BD8}" type="presOf" srcId="{0335EA38-3C97-4446-BA39-9D433BABA1C1}" destId="{B9DCE04D-FA9D-4FE2-9847-9DF2DACF1AAD}" srcOrd="0" destOrd="0" presId="urn:microsoft.com/office/officeart/2005/8/layout/arrow1"/>
    <dgm:cxn modelId="{070101BD-1C56-4160-9AD4-FED24F39ABC9}" srcId="{0335EA38-3C97-4446-BA39-9D433BABA1C1}" destId="{28972888-633B-42FF-ADA1-48A54093E86C}" srcOrd="0" destOrd="0" parTransId="{C2545D60-327E-475A-8D0C-96CF1E00A562}" sibTransId="{288FF54E-60F9-4B01-8E6A-F8F137760004}"/>
    <dgm:cxn modelId="{41DCDFCE-E70F-42F5-8430-9ABF850B5AA8}" type="presOf" srcId="{28972888-633B-42FF-ADA1-48A54093E86C}" destId="{4125AC67-4E0F-498B-9526-C780F216488E}" srcOrd="0" destOrd="0" presId="urn:microsoft.com/office/officeart/2005/8/layout/arrow1"/>
    <dgm:cxn modelId="{43220AEB-71B7-47E8-BD0D-FC4CB8C6E996}" type="presOf" srcId="{DB686EFF-BFD6-40C0-9FFA-B37042FA28A9}" destId="{3F13007A-BE92-4257-BC20-3AE1462B377F}" srcOrd="0" destOrd="0" presId="urn:microsoft.com/office/officeart/2005/8/layout/arrow1"/>
    <dgm:cxn modelId="{E1C901F4-E95D-493E-B2FB-0E8EE123D4A4}" srcId="{0335EA38-3C97-4446-BA39-9D433BABA1C1}" destId="{DB686EFF-BFD6-40C0-9FFA-B37042FA28A9}" srcOrd="1" destOrd="0" parTransId="{58190683-BFEF-4856-8CD5-DDF416A0846A}" sibTransId="{8B5A73C7-7D42-4421-9EDB-C2CD185B6AFA}"/>
    <dgm:cxn modelId="{461C6D83-69A4-4C85-9475-1903323659D9}" type="presParOf" srcId="{B9DCE04D-FA9D-4FE2-9847-9DF2DACF1AAD}" destId="{4125AC67-4E0F-498B-9526-C780F216488E}" srcOrd="0" destOrd="0" presId="urn:microsoft.com/office/officeart/2005/8/layout/arrow1"/>
    <dgm:cxn modelId="{6433F9D4-D5D1-4763-A0F2-89D06747C176}" type="presParOf" srcId="{B9DCE04D-FA9D-4FE2-9847-9DF2DACF1AAD}" destId="{3F13007A-BE92-4257-BC20-3AE1462B377F}" srcOrd="1" destOrd="0" presId="urn:microsoft.com/office/officeart/2005/8/layout/arrow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49EDCB2-4286-4B0E-BB9C-31D75C312ACA}" type="doc">
      <dgm:prSet loTypeId="urn:microsoft.com/office/officeart/2005/8/layout/chevron1" loCatId="process" qsTypeId="urn:microsoft.com/office/officeart/2005/8/quickstyle/3d4" qsCatId="3D" csTypeId="urn:microsoft.com/office/officeart/2005/8/colors/colorful3" csCatId="colorful" phldr="1"/>
      <dgm:spPr/>
    </dgm:pt>
    <dgm:pt modelId="{5D0A5278-C2C0-475C-B653-64FAA64E78CD}">
      <dgm:prSet phldrT="[Text]"/>
      <dgm:spPr/>
      <dgm:t>
        <a:bodyPr/>
        <a:lstStyle/>
        <a:p>
          <a:r>
            <a:rPr lang="ro-RO" dirty="0"/>
            <a:t>Inflamație</a:t>
          </a:r>
          <a:endParaRPr lang="en-US" dirty="0"/>
        </a:p>
      </dgm:t>
    </dgm:pt>
    <dgm:pt modelId="{BD293E4F-FFE8-4238-896F-CC607258D7F1}" type="parTrans" cxnId="{C57EB778-93EF-49A1-BA6D-83DDFBC05D9A}">
      <dgm:prSet/>
      <dgm:spPr/>
      <dgm:t>
        <a:bodyPr/>
        <a:lstStyle/>
        <a:p>
          <a:endParaRPr lang="en-US"/>
        </a:p>
      </dgm:t>
    </dgm:pt>
    <dgm:pt modelId="{CC659A65-2AF7-41F5-8D0A-B050411261A0}" type="sibTrans" cxnId="{C57EB778-93EF-49A1-BA6D-83DDFBC05D9A}">
      <dgm:prSet/>
      <dgm:spPr/>
      <dgm:t>
        <a:bodyPr/>
        <a:lstStyle/>
        <a:p>
          <a:endParaRPr lang="en-US"/>
        </a:p>
      </dgm:t>
    </dgm:pt>
    <dgm:pt modelId="{50C2A553-A673-4DA9-A0FD-B05F7207CE34}">
      <dgm:prSet phldrT="[Text]"/>
      <dgm:spPr/>
      <dgm:t>
        <a:bodyPr/>
        <a:lstStyle/>
        <a:p>
          <a:r>
            <a:rPr lang="ro-RO" dirty="0"/>
            <a:t>Tromboză</a:t>
          </a:r>
          <a:endParaRPr lang="en-US" dirty="0"/>
        </a:p>
      </dgm:t>
    </dgm:pt>
    <dgm:pt modelId="{CAC6B3A1-FCFF-43E6-8ADA-B38C6D5AA7F9}" type="parTrans" cxnId="{27A089E6-99AB-4BBB-943C-6966D60B8F0A}">
      <dgm:prSet/>
      <dgm:spPr/>
      <dgm:t>
        <a:bodyPr/>
        <a:lstStyle/>
        <a:p>
          <a:endParaRPr lang="en-US"/>
        </a:p>
      </dgm:t>
    </dgm:pt>
    <dgm:pt modelId="{44A4934F-61FE-4D60-B565-DF59B31095E0}" type="sibTrans" cxnId="{27A089E6-99AB-4BBB-943C-6966D60B8F0A}">
      <dgm:prSet/>
      <dgm:spPr/>
      <dgm:t>
        <a:bodyPr/>
        <a:lstStyle/>
        <a:p>
          <a:endParaRPr lang="en-US"/>
        </a:p>
      </dgm:t>
    </dgm:pt>
    <dgm:pt modelId="{DB38A87A-EC08-4CC7-AD56-D2F72642FC72}" type="pres">
      <dgm:prSet presAssocID="{F49EDCB2-4286-4B0E-BB9C-31D75C312ACA}" presName="Name0" presStyleCnt="0">
        <dgm:presLayoutVars>
          <dgm:dir/>
          <dgm:animLvl val="lvl"/>
          <dgm:resizeHandles val="exact"/>
        </dgm:presLayoutVars>
      </dgm:prSet>
      <dgm:spPr/>
    </dgm:pt>
    <dgm:pt modelId="{5B34AD3C-44E0-4DFA-8C9F-CC789107DC44}" type="pres">
      <dgm:prSet presAssocID="{5D0A5278-C2C0-475C-B653-64FAA64E78CD}" presName="parTxOnly" presStyleLbl="node1" presStyleIdx="0" presStyleCnt="2">
        <dgm:presLayoutVars>
          <dgm:chMax val="0"/>
          <dgm:chPref val="0"/>
          <dgm:bulletEnabled val="1"/>
        </dgm:presLayoutVars>
      </dgm:prSet>
      <dgm:spPr/>
    </dgm:pt>
    <dgm:pt modelId="{33CBAEB3-9641-4B69-9A7C-ED3DB8C342D3}" type="pres">
      <dgm:prSet presAssocID="{CC659A65-2AF7-41F5-8D0A-B050411261A0}" presName="parTxOnlySpace" presStyleCnt="0"/>
      <dgm:spPr/>
    </dgm:pt>
    <dgm:pt modelId="{2D8DD7F2-C507-4BCC-91F3-F44FD8472F88}" type="pres">
      <dgm:prSet presAssocID="{50C2A553-A673-4DA9-A0FD-B05F7207CE34}" presName="parTxOnly" presStyleLbl="node1" presStyleIdx="1" presStyleCnt="2">
        <dgm:presLayoutVars>
          <dgm:chMax val="0"/>
          <dgm:chPref val="0"/>
          <dgm:bulletEnabled val="1"/>
        </dgm:presLayoutVars>
      </dgm:prSet>
      <dgm:spPr/>
    </dgm:pt>
  </dgm:ptLst>
  <dgm:cxnLst>
    <dgm:cxn modelId="{08DAA607-3042-482B-B20B-3EC0598B51E8}" type="presOf" srcId="{F49EDCB2-4286-4B0E-BB9C-31D75C312ACA}" destId="{DB38A87A-EC08-4CC7-AD56-D2F72642FC72}" srcOrd="0" destOrd="0" presId="urn:microsoft.com/office/officeart/2005/8/layout/chevron1"/>
    <dgm:cxn modelId="{DA3DC918-2ABA-45F0-96D3-45998317CA8F}" type="presOf" srcId="{50C2A553-A673-4DA9-A0FD-B05F7207CE34}" destId="{2D8DD7F2-C507-4BCC-91F3-F44FD8472F88}" srcOrd="0" destOrd="0" presId="urn:microsoft.com/office/officeart/2005/8/layout/chevron1"/>
    <dgm:cxn modelId="{FC76E760-99EC-48F6-A3DF-36AA789EEC73}" type="presOf" srcId="{5D0A5278-C2C0-475C-B653-64FAA64E78CD}" destId="{5B34AD3C-44E0-4DFA-8C9F-CC789107DC44}" srcOrd="0" destOrd="0" presId="urn:microsoft.com/office/officeart/2005/8/layout/chevron1"/>
    <dgm:cxn modelId="{C57EB778-93EF-49A1-BA6D-83DDFBC05D9A}" srcId="{F49EDCB2-4286-4B0E-BB9C-31D75C312ACA}" destId="{5D0A5278-C2C0-475C-B653-64FAA64E78CD}" srcOrd="0" destOrd="0" parTransId="{BD293E4F-FFE8-4238-896F-CC607258D7F1}" sibTransId="{CC659A65-2AF7-41F5-8D0A-B050411261A0}"/>
    <dgm:cxn modelId="{27A089E6-99AB-4BBB-943C-6966D60B8F0A}" srcId="{F49EDCB2-4286-4B0E-BB9C-31D75C312ACA}" destId="{50C2A553-A673-4DA9-A0FD-B05F7207CE34}" srcOrd="1" destOrd="0" parTransId="{CAC6B3A1-FCFF-43E6-8ADA-B38C6D5AA7F9}" sibTransId="{44A4934F-61FE-4D60-B565-DF59B31095E0}"/>
    <dgm:cxn modelId="{8BDD6657-26E6-401B-8B70-AE96CD0BDBDD}" type="presParOf" srcId="{DB38A87A-EC08-4CC7-AD56-D2F72642FC72}" destId="{5B34AD3C-44E0-4DFA-8C9F-CC789107DC44}" srcOrd="0" destOrd="0" presId="urn:microsoft.com/office/officeart/2005/8/layout/chevron1"/>
    <dgm:cxn modelId="{6368894D-92F6-4AD1-A58C-5532E411E76A}" type="presParOf" srcId="{DB38A87A-EC08-4CC7-AD56-D2F72642FC72}" destId="{33CBAEB3-9641-4B69-9A7C-ED3DB8C342D3}" srcOrd="1" destOrd="0" presId="urn:microsoft.com/office/officeart/2005/8/layout/chevron1"/>
    <dgm:cxn modelId="{0CB8A78F-848B-4E5B-9C09-4A1BF05A83A9}" type="presParOf" srcId="{DB38A87A-EC08-4CC7-AD56-D2F72642FC72}" destId="{2D8DD7F2-C507-4BCC-91F3-F44FD8472F88}"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colorful3" csCatId="colorful" phldr="1"/>
      <dgm:spPr/>
    </dgm:pt>
    <dgm:pt modelId="{0AA38F2E-FD85-45CF-9516-2E5D35E4FA60}">
      <dgm:prSet phldrT="[Text]"/>
      <dgm:spPr/>
      <dgm:t>
        <a:bodyPr/>
        <a:lstStyle/>
        <a:p>
          <a:r>
            <a:rPr lang="ro-RO" dirty="0"/>
            <a:t>Inflamație</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Infecție</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dgm:t>
        <a:bodyPr/>
        <a:lstStyle/>
        <a:p>
          <a:r>
            <a:rPr lang="ro-RO" dirty="0"/>
            <a:t>Tromboză</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colorful3" csCatId="colorful" phldr="1"/>
      <dgm:spPr/>
    </dgm:pt>
    <dgm:pt modelId="{0AA38F2E-FD85-45CF-9516-2E5D35E4FA60}">
      <dgm:prSet phldrT="[Text]"/>
      <dgm:spPr/>
      <dgm:t>
        <a:bodyPr/>
        <a:lstStyle/>
        <a:p>
          <a:r>
            <a:rPr lang="ro-RO" dirty="0"/>
            <a:t>Inflamație</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Infecție</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dgm:t>
        <a:bodyPr/>
        <a:lstStyle/>
        <a:p>
          <a:r>
            <a:rPr lang="ro-RO" dirty="0"/>
            <a:t>Tromboză</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F6F439A-B076-4EA0-9E13-D5177F061B41}"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n-US"/>
        </a:p>
      </dgm:t>
    </dgm:pt>
    <dgm:pt modelId="{6B4A563C-8B4C-4364-BA90-07073A536751}">
      <dgm:prSet phldrT="[Text]" phldr="1"/>
      <dgm:spPr>
        <a:solidFill>
          <a:srgbClr val="FFC000"/>
        </a:solidFill>
      </dgm:spPr>
      <dgm:t>
        <a:bodyPr/>
        <a:lstStyle/>
        <a:p>
          <a:endParaRPr lang="en-US" dirty="0"/>
        </a:p>
      </dgm:t>
    </dgm:pt>
    <dgm:pt modelId="{6761CB5C-EA22-46DD-BA57-9F19319D64B2}" type="parTrans" cxnId="{292071F2-6E1C-463F-9688-2E033CCCDA52}">
      <dgm:prSet/>
      <dgm:spPr/>
      <dgm:t>
        <a:bodyPr/>
        <a:lstStyle/>
        <a:p>
          <a:endParaRPr lang="en-US"/>
        </a:p>
      </dgm:t>
    </dgm:pt>
    <dgm:pt modelId="{025EA040-3165-4B8E-B1C3-51ED529E89CD}" type="sibTrans" cxnId="{292071F2-6E1C-463F-9688-2E033CCCDA52}">
      <dgm:prSet/>
      <dgm:spPr/>
      <dgm:t>
        <a:bodyPr/>
        <a:lstStyle/>
        <a:p>
          <a:endParaRPr lang="en-US"/>
        </a:p>
      </dgm:t>
    </dgm:pt>
    <dgm:pt modelId="{C96C4757-34D2-45CB-90A3-DFEC90F0C2BE}">
      <dgm:prSet phldrT="[Text]" custT="1"/>
      <dgm:spPr/>
      <dgm:t>
        <a:bodyPr/>
        <a:lstStyle/>
        <a:p>
          <a:r>
            <a:rPr lang="it-IT" sz="2000" b="1" dirty="0">
              <a:latin typeface="UT Sans"/>
            </a:rPr>
            <a:t>Medicina integrativă realizează interconexiunea dintre medicina</a:t>
          </a:r>
          <a:r>
            <a:rPr lang="ro-RO" sz="2000" b="1" dirty="0">
              <a:latin typeface="UT Sans"/>
            </a:rPr>
            <a:t> </a:t>
          </a:r>
          <a:r>
            <a:rPr lang="it-IT" sz="2000" b="1" dirty="0">
              <a:latin typeface="UT Sans"/>
            </a:rPr>
            <a:t>convențională, medicina complementară și medicina alternativă</a:t>
          </a:r>
          <a:endParaRPr lang="en-US" sz="2000" b="1" dirty="0">
            <a:latin typeface="UT Sans"/>
          </a:endParaRPr>
        </a:p>
      </dgm:t>
    </dgm:pt>
    <dgm:pt modelId="{67B6605B-AE2E-4203-B57E-C075C5F5B2CB}" type="parTrans" cxnId="{BFEBCA41-9252-421E-97D5-CBE3FBFF578B}">
      <dgm:prSet/>
      <dgm:spPr/>
      <dgm:t>
        <a:bodyPr/>
        <a:lstStyle/>
        <a:p>
          <a:endParaRPr lang="en-US"/>
        </a:p>
      </dgm:t>
    </dgm:pt>
    <dgm:pt modelId="{3A68A890-DB23-49E1-9286-BA123671AF7D}" type="sibTrans" cxnId="{BFEBCA41-9252-421E-97D5-CBE3FBFF578B}">
      <dgm:prSet/>
      <dgm:spPr/>
      <dgm:t>
        <a:bodyPr/>
        <a:lstStyle/>
        <a:p>
          <a:endParaRPr lang="en-US"/>
        </a:p>
      </dgm:t>
    </dgm:pt>
    <dgm:pt modelId="{1E557085-A2BE-47E5-9E03-5E60E10A57A9}">
      <dgm:prSet phldrT="[Text]" phldr="1"/>
      <dgm:spPr/>
      <dgm:t>
        <a:bodyPr/>
        <a:lstStyle/>
        <a:p>
          <a:endParaRPr lang="en-US"/>
        </a:p>
      </dgm:t>
    </dgm:pt>
    <dgm:pt modelId="{9C40F8FD-2D29-4FBC-9AE0-147507957906}" type="parTrans" cxnId="{33A17996-9BAD-4EDE-AA77-27806DE3111B}">
      <dgm:prSet/>
      <dgm:spPr/>
      <dgm:t>
        <a:bodyPr/>
        <a:lstStyle/>
        <a:p>
          <a:endParaRPr lang="en-US"/>
        </a:p>
      </dgm:t>
    </dgm:pt>
    <dgm:pt modelId="{B1764261-8CDF-4E26-942A-E325387E293E}" type="sibTrans" cxnId="{33A17996-9BAD-4EDE-AA77-27806DE3111B}">
      <dgm:prSet/>
      <dgm:spPr/>
      <dgm:t>
        <a:bodyPr/>
        <a:lstStyle/>
        <a:p>
          <a:endParaRPr lang="en-US"/>
        </a:p>
      </dgm:t>
    </dgm:pt>
    <dgm:pt modelId="{4E45A1FB-F8AB-48C8-83F2-0FDD26D17770}">
      <dgm:prSet phldrT="[Text]"/>
      <dgm:spPr/>
      <dgm:t>
        <a:bodyPr/>
        <a:lstStyle/>
        <a:p>
          <a:endParaRPr lang="en-US" sz="1500" b="1" dirty="0"/>
        </a:p>
      </dgm:t>
    </dgm:pt>
    <dgm:pt modelId="{69AB00BF-CE3A-46DB-B43E-54434ED76B7D}" type="parTrans" cxnId="{137A18CB-1820-401A-A4F1-682ACB36C3E6}">
      <dgm:prSet/>
      <dgm:spPr/>
      <dgm:t>
        <a:bodyPr/>
        <a:lstStyle/>
        <a:p>
          <a:endParaRPr lang="en-US"/>
        </a:p>
      </dgm:t>
    </dgm:pt>
    <dgm:pt modelId="{D0AA571E-1669-40F0-BB40-969952756366}" type="sibTrans" cxnId="{137A18CB-1820-401A-A4F1-682ACB36C3E6}">
      <dgm:prSet/>
      <dgm:spPr/>
      <dgm:t>
        <a:bodyPr/>
        <a:lstStyle/>
        <a:p>
          <a:endParaRPr lang="en-US"/>
        </a:p>
      </dgm:t>
    </dgm:pt>
    <dgm:pt modelId="{B384F2D1-969E-4381-9FA2-AB9C5BA8C280}">
      <dgm:prSet phldrT="[Text]" phldr="1"/>
      <dgm:spPr/>
      <dgm:t>
        <a:bodyPr/>
        <a:lstStyle/>
        <a:p>
          <a:endParaRPr lang="en-US"/>
        </a:p>
      </dgm:t>
    </dgm:pt>
    <dgm:pt modelId="{E32CCE23-8DCA-4ECA-BEAA-F3950A724472}" type="parTrans" cxnId="{9EBC365A-2A29-4EFE-A675-0FE0DFA980CB}">
      <dgm:prSet/>
      <dgm:spPr/>
      <dgm:t>
        <a:bodyPr/>
        <a:lstStyle/>
        <a:p>
          <a:endParaRPr lang="en-US"/>
        </a:p>
      </dgm:t>
    </dgm:pt>
    <dgm:pt modelId="{BA7AE875-E22D-44B2-943A-8859BAC326C3}" type="sibTrans" cxnId="{9EBC365A-2A29-4EFE-A675-0FE0DFA980CB}">
      <dgm:prSet/>
      <dgm:spPr/>
      <dgm:t>
        <a:bodyPr/>
        <a:lstStyle/>
        <a:p>
          <a:endParaRPr lang="en-US"/>
        </a:p>
      </dgm:t>
    </dgm:pt>
    <dgm:pt modelId="{A180FACD-CBC9-4355-AF2A-3BD0FF334AAF}">
      <dgm:prSet phldrT="[Text]"/>
      <dgm:spPr/>
      <dgm:t>
        <a:bodyPr/>
        <a:lstStyle/>
        <a:p>
          <a:endParaRPr lang="en-US" sz="1500" b="1" dirty="0"/>
        </a:p>
      </dgm:t>
    </dgm:pt>
    <dgm:pt modelId="{80378B5B-16B8-4458-A81C-0C66C394A019}" type="parTrans" cxnId="{E462C125-664E-4065-B2F2-04D5E9E4B04C}">
      <dgm:prSet/>
      <dgm:spPr/>
      <dgm:t>
        <a:bodyPr/>
        <a:lstStyle/>
        <a:p>
          <a:endParaRPr lang="en-US"/>
        </a:p>
      </dgm:t>
    </dgm:pt>
    <dgm:pt modelId="{8A0B7A48-C1C7-43E4-B1E0-E01D797C592E}" type="sibTrans" cxnId="{E462C125-664E-4065-B2F2-04D5E9E4B04C}">
      <dgm:prSet/>
      <dgm:spPr/>
      <dgm:t>
        <a:bodyPr/>
        <a:lstStyle/>
        <a:p>
          <a:endParaRPr lang="en-US"/>
        </a:p>
      </dgm:t>
    </dgm:pt>
    <dgm:pt modelId="{C6A46773-0A20-459C-B842-9D08159E3DAA}">
      <dgm:prSet/>
      <dgm:spPr/>
      <dgm:t>
        <a:bodyPr/>
        <a:lstStyle/>
        <a:p>
          <a:endParaRPr lang="en-US" sz="1500" b="0" cap="none" spc="0" dirty="0" err="1">
            <a:ln w="0"/>
            <a:effectLst>
              <a:outerShdw blurRad="38100" dist="25400" dir="5400000" algn="ctr" rotWithShape="0">
                <a:srgbClr val="6E747A">
                  <a:alpha val="43000"/>
                </a:srgbClr>
              </a:outerShdw>
            </a:effectLst>
          </a:endParaRPr>
        </a:p>
      </dgm:t>
    </dgm:pt>
    <dgm:pt modelId="{931C5420-55EF-4DC3-96DF-C301F422A949}" type="parTrans" cxnId="{5EB3714E-E81A-4656-85A0-3C3129CAA628}">
      <dgm:prSet/>
      <dgm:spPr/>
      <dgm:t>
        <a:bodyPr/>
        <a:lstStyle/>
        <a:p>
          <a:endParaRPr lang="en-US"/>
        </a:p>
      </dgm:t>
    </dgm:pt>
    <dgm:pt modelId="{762DD1C9-15F2-48F5-AA95-7EF3685B7461}" type="sibTrans" cxnId="{5EB3714E-E81A-4656-85A0-3C3129CAA628}">
      <dgm:prSet/>
      <dgm:spPr/>
      <dgm:t>
        <a:bodyPr/>
        <a:lstStyle/>
        <a:p>
          <a:endParaRPr lang="en-US"/>
        </a:p>
      </dgm:t>
    </dgm:pt>
    <dgm:pt modelId="{0537890F-001F-43B5-9D67-E56A513C5E6A}">
      <dgm:prSet/>
      <dgm:spPr/>
      <dgm:t>
        <a:bodyPr/>
        <a:lstStyle/>
        <a:p>
          <a:endParaRPr lang="en-US" sz="1500" dirty="0"/>
        </a:p>
      </dgm:t>
    </dgm:pt>
    <dgm:pt modelId="{423861C6-59B4-4BB6-83A8-E7F4F3B81DB2}" type="parTrans" cxnId="{ECF48D2B-183D-41AB-90BD-03F2FB0B2C1B}">
      <dgm:prSet/>
      <dgm:spPr/>
      <dgm:t>
        <a:bodyPr/>
        <a:lstStyle/>
        <a:p>
          <a:endParaRPr lang="en-US"/>
        </a:p>
      </dgm:t>
    </dgm:pt>
    <dgm:pt modelId="{B5E8E799-72CA-424C-991A-E27F9FA079AC}" type="sibTrans" cxnId="{ECF48D2B-183D-41AB-90BD-03F2FB0B2C1B}">
      <dgm:prSet/>
      <dgm:spPr/>
      <dgm:t>
        <a:bodyPr/>
        <a:lstStyle/>
        <a:p>
          <a:endParaRPr lang="en-US"/>
        </a:p>
      </dgm:t>
    </dgm:pt>
    <dgm:pt modelId="{E35A5F89-521A-4E6B-BB12-3B8416157DF4}">
      <dgm:prSet custT="1"/>
      <dgm:spPr/>
      <dgm:t>
        <a:bodyPr/>
        <a:lstStyle/>
        <a:p>
          <a:r>
            <a:rPr lang="en-US" sz="2000" b="1" dirty="0"/>
            <a:t>Compușii naturali joacă un rol important în medicina integrativă </a:t>
          </a:r>
          <a:r>
            <a:rPr lang="en-US" sz="2000" b="1" dirty="0" err="1"/>
            <a:t>fiind</a:t>
          </a:r>
          <a:r>
            <a:rPr lang="en-US" sz="2000" b="1" dirty="0"/>
            <a:t> </a:t>
          </a:r>
          <a:r>
            <a:rPr lang="en-US" sz="2000" b="1" dirty="0" err="1"/>
            <a:t>primii</a:t>
          </a:r>
          <a:r>
            <a:rPr lang="ro-RO" sz="2000" b="1" dirty="0"/>
            <a:t> </a:t>
          </a:r>
          <a:r>
            <a:rPr lang="en-US" sz="2000" b="1" dirty="0" err="1"/>
            <a:t>agenți</a:t>
          </a:r>
          <a:r>
            <a:rPr lang="en-US" sz="2000" b="1" dirty="0"/>
            <a:t> </a:t>
          </a:r>
          <a:r>
            <a:rPr lang="en-US" sz="2000" b="1" dirty="0" err="1"/>
            <a:t>terapeutici</a:t>
          </a:r>
          <a:r>
            <a:rPr lang="en-US" sz="2000" b="1" dirty="0"/>
            <a:t> </a:t>
          </a:r>
          <a:r>
            <a:rPr lang="en-US" sz="2000" b="1" dirty="0" err="1"/>
            <a:t>utilizați</a:t>
          </a:r>
          <a:r>
            <a:rPr lang="en-US" sz="2000" b="1" dirty="0"/>
            <a:t>.</a:t>
          </a:r>
        </a:p>
      </dgm:t>
    </dgm:pt>
    <dgm:pt modelId="{833EDA3B-8AA9-4065-82F7-AB3D15CBF8EF}" type="parTrans" cxnId="{619A10B5-589D-4928-B2BD-371DE4F0913F}">
      <dgm:prSet/>
      <dgm:spPr/>
      <dgm:t>
        <a:bodyPr/>
        <a:lstStyle/>
        <a:p>
          <a:endParaRPr lang="en-US"/>
        </a:p>
      </dgm:t>
    </dgm:pt>
    <dgm:pt modelId="{C6F2945D-B571-496D-A3BC-DB8C8F8E8F2F}" type="sibTrans" cxnId="{619A10B5-589D-4928-B2BD-371DE4F0913F}">
      <dgm:prSet/>
      <dgm:spPr/>
      <dgm:t>
        <a:bodyPr/>
        <a:lstStyle/>
        <a:p>
          <a:endParaRPr lang="en-US"/>
        </a:p>
      </dgm:t>
    </dgm:pt>
    <dgm:pt modelId="{90242E59-6914-438A-9D9F-3FA5283917D4}">
      <dgm:prSet custT="1"/>
      <dgm:spPr/>
      <dgm:t>
        <a:bodyPr/>
        <a:lstStyle/>
        <a:p>
          <a:r>
            <a:rPr lang="en-US" sz="2000" b="1" dirty="0"/>
            <a:t>În ultimii ani, am participat alături de cercetători din țară și </a:t>
          </a:r>
          <a:r>
            <a:rPr lang="en-US" sz="2000" b="1" dirty="0" err="1"/>
            <a:t>străinătate</a:t>
          </a:r>
          <a:r>
            <a:rPr lang="en-US" sz="2000" b="1" dirty="0"/>
            <a:t> la</a:t>
          </a:r>
          <a:r>
            <a:rPr lang="ro-RO" sz="2000" b="1" dirty="0"/>
            <a:t> </a:t>
          </a:r>
          <a:r>
            <a:rPr lang="en-US" sz="2000" b="1" dirty="0" err="1"/>
            <a:t>studii</a:t>
          </a:r>
          <a:r>
            <a:rPr lang="en-US" sz="2000" b="1" dirty="0"/>
            <a:t> din </a:t>
          </a:r>
          <a:r>
            <a:rPr lang="en-US" sz="2000" b="1" dirty="0" err="1"/>
            <a:t>domeniul</a:t>
          </a:r>
          <a:r>
            <a:rPr lang="en-US" sz="2000" b="1" dirty="0"/>
            <a:t> </a:t>
          </a:r>
          <a:r>
            <a:rPr lang="en-US" sz="2000" b="1" dirty="0" err="1"/>
            <a:t>medicinei</a:t>
          </a:r>
          <a:r>
            <a:rPr lang="en-US" sz="2000" b="1" dirty="0"/>
            <a:t> integrative </a:t>
          </a:r>
          <a:r>
            <a:rPr lang="en-US" sz="2000" b="1" dirty="0" err="1"/>
            <a:t>în</a:t>
          </a:r>
          <a:r>
            <a:rPr lang="en-US" sz="2000" b="1" dirty="0"/>
            <a:t> </a:t>
          </a:r>
          <a:r>
            <a:rPr lang="en-US" sz="2000" b="1" dirty="0" err="1"/>
            <a:t>strânsă</a:t>
          </a:r>
          <a:r>
            <a:rPr lang="en-US" sz="2000" b="1" dirty="0"/>
            <a:t> </a:t>
          </a:r>
          <a:r>
            <a:rPr lang="en-US" sz="2000" b="1" dirty="0" err="1"/>
            <a:t>corelație</a:t>
          </a:r>
          <a:r>
            <a:rPr lang="en-US" sz="2000" b="1" dirty="0"/>
            <a:t> cu </a:t>
          </a:r>
          <a:r>
            <a:rPr lang="en-US" sz="2000" b="1" dirty="0" err="1"/>
            <a:t>cercetarea</a:t>
          </a:r>
          <a:r>
            <a:rPr lang="ro-RO" sz="2000" b="1" dirty="0"/>
            <a:t> </a:t>
          </a:r>
          <a:r>
            <a:rPr lang="en-US" sz="2000" b="1" dirty="0" err="1"/>
            <a:t>stresului</a:t>
          </a:r>
          <a:r>
            <a:rPr lang="en-US" sz="2000" b="1" dirty="0"/>
            <a:t> </a:t>
          </a:r>
          <a:r>
            <a:rPr lang="en-US" sz="2000" b="1" dirty="0" err="1"/>
            <a:t>oxidativ</a:t>
          </a:r>
          <a:r>
            <a:rPr lang="en-US" sz="2000" b="1" dirty="0"/>
            <a:t> </a:t>
          </a:r>
          <a:r>
            <a:rPr lang="en-US" sz="2000" b="1" dirty="0" err="1"/>
            <a:t>și</a:t>
          </a:r>
          <a:r>
            <a:rPr lang="en-US" sz="2000" b="1" dirty="0"/>
            <a:t> a </a:t>
          </a:r>
          <a:r>
            <a:rPr lang="en-US" sz="2000" b="1" dirty="0" err="1"/>
            <a:t>capacității</a:t>
          </a:r>
          <a:r>
            <a:rPr lang="en-US" sz="2000" b="1" dirty="0"/>
            <a:t> </a:t>
          </a:r>
          <a:r>
            <a:rPr lang="en-US" sz="2000" b="1" dirty="0" err="1"/>
            <a:t>antioxidante</a:t>
          </a:r>
          <a:r>
            <a:rPr lang="en-US" sz="2000" b="1" dirty="0"/>
            <a:t> a </a:t>
          </a:r>
          <a:r>
            <a:rPr lang="en-US" sz="2000" b="1" dirty="0" err="1"/>
            <a:t>unor</a:t>
          </a:r>
          <a:r>
            <a:rPr lang="en-US" sz="2000" b="1" dirty="0"/>
            <a:t> </a:t>
          </a:r>
          <a:r>
            <a:rPr lang="en-US" sz="2000" b="1" dirty="0" err="1"/>
            <a:t>compuși</a:t>
          </a:r>
          <a:r>
            <a:rPr lang="en-US" sz="2000" b="1" dirty="0"/>
            <a:t> </a:t>
          </a:r>
          <a:r>
            <a:rPr lang="en-US" sz="2000" b="1" dirty="0" err="1"/>
            <a:t>naturali</a:t>
          </a:r>
          <a:r>
            <a:rPr lang="en-US" sz="2000" b="1" dirty="0"/>
            <a:t>.</a:t>
          </a:r>
        </a:p>
      </dgm:t>
    </dgm:pt>
    <dgm:pt modelId="{8A19145F-C853-45BC-83B8-C745D733500C}" type="parTrans" cxnId="{83943378-8949-4C01-8AE1-5E5B74A2FC74}">
      <dgm:prSet/>
      <dgm:spPr/>
      <dgm:t>
        <a:bodyPr/>
        <a:lstStyle/>
        <a:p>
          <a:endParaRPr lang="en-US"/>
        </a:p>
      </dgm:t>
    </dgm:pt>
    <dgm:pt modelId="{78C5F0F0-FB97-4A3A-AE51-DF6F37500D46}" type="sibTrans" cxnId="{83943378-8949-4C01-8AE1-5E5B74A2FC74}">
      <dgm:prSet/>
      <dgm:spPr/>
      <dgm:t>
        <a:bodyPr/>
        <a:lstStyle/>
        <a:p>
          <a:endParaRPr lang="en-US"/>
        </a:p>
      </dgm:t>
    </dgm:pt>
    <dgm:pt modelId="{8ADFCC9F-9731-4FFE-B7FE-B41A49124A2B}" type="pres">
      <dgm:prSet presAssocID="{2F6F439A-B076-4EA0-9E13-D5177F061B41}" presName="linearFlow" presStyleCnt="0">
        <dgm:presLayoutVars>
          <dgm:dir/>
          <dgm:animLvl val="lvl"/>
          <dgm:resizeHandles val="exact"/>
        </dgm:presLayoutVars>
      </dgm:prSet>
      <dgm:spPr/>
    </dgm:pt>
    <dgm:pt modelId="{CB8C0171-636E-498F-BEA0-31DFB3160A57}" type="pres">
      <dgm:prSet presAssocID="{6B4A563C-8B4C-4364-BA90-07073A536751}" presName="composite" presStyleCnt="0"/>
      <dgm:spPr/>
    </dgm:pt>
    <dgm:pt modelId="{228772E6-754E-45AC-B6E7-B08772ACFCCF}" type="pres">
      <dgm:prSet presAssocID="{6B4A563C-8B4C-4364-BA90-07073A536751}" presName="parentText" presStyleLbl="alignNode1" presStyleIdx="0" presStyleCnt="3">
        <dgm:presLayoutVars>
          <dgm:chMax val="1"/>
          <dgm:bulletEnabled val="1"/>
        </dgm:presLayoutVars>
      </dgm:prSet>
      <dgm:spPr/>
    </dgm:pt>
    <dgm:pt modelId="{A43B4251-0718-4FF3-8982-1EF2FD70CEED}" type="pres">
      <dgm:prSet presAssocID="{6B4A563C-8B4C-4364-BA90-07073A536751}" presName="descendantText" presStyleLbl="alignAcc1" presStyleIdx="0" presStyleCnt="3" custScaleY="110639">
        <dgm:presLayoutVars>
          <dgm:bulletEnabled val="1"/>
        </dgm:presLayoutVars>
      </dgm:prSet>
      <dgm:spPr/>
    </dgm:pt>
    <dgm:pt modelId="{92F5845F-4C2E-4DA1-A12E-3B7D823EBF4A}" type="pres">
      <dgm:prSet presAssocID="{025EA040-3165-4B8E-B1C3-51ED529E89CD}" presName="sp" presStyleCnt="0"/>
      <dgm:spPr/>
    </dgm:pt>
    <dgm:pt modelId="{5E465A04-A79C-45BE-BF7C-E0704BDA9561}" type="pres">
      <dgm:prSet presAssocID="{1E557085-A2BE-47E5-9E03-5E60E10A57A9}" presName="composite" presStyleCnt="0"/>
      <dgm:spPr/>
    </dgm:pt>
    <dgm:pt modelId="{9A4BE491-68D0-4934-B760-139CC1CF00F8}" type="pres">
      <dgm:prSet presAssocID="{1E557085-A2BE-47E5-9E03-5E60E10A57A9}" presName="parentText" presStyleLbl="alignNode1" presStyleIdx="1" presStyleCnt="3">
        <dgm:presLayoutVars>
          <dgm:chMax val="1"/>
          <dgm:bulletEnabled val="1"/>
        </dgm:presLayoutVars>
      </dgm:prSet>
      <dgm:spPr/>
    </dgm:pt>
    <dgm:pt modelId="{A7280D9C-EF68-4606-9483-AC68574CBF17}" type="pres">
      <dgm:prSet presAssocID="{1E557085-A2BE-47E5-9E03-5E60E10A57A9}" presName="descendantText" presStyleLbl="alignAcc1" presStyleIdx="1" presStyleCnt="3">
        <dgm:presLayoutVars>
          <dgm:bulletEnabled val="1"/>
        </dgm:presLayoutVars>
      </dgm:prSet>
      <dgm:spPr/>
    </dgm:pt>
    <dgm:pt modelId="{7C684732-E5D7-41DC-9186-C983E61BF2BA}" type="pres">
      <dgm:prSet presAssocID="{B1764261-8CDF-4E26-942A-E325387E293E}" presName="sp" presStyleCnt="0"/>
      <dgm:spPr/>
    </dgm:pt>
    <dgm:pt modelId="{EB564B9F-7642-4870-AB83-9FA00307B9A1}" type="pres">
      <dgm:prSet presAssocID="{B384F2D1-969E-4381-9FA2-AB9C5BA8C280}" presName="composite" presStyleCnt="0"/>
      <dgm:spPr/>
    </dgm:pt>
    <dgm:pt modelId="{339DDECB-C93E-4C81-9E9B-ABB7636FFE70}" type="pres">
      <dgm:prSet presAssocID="{B384F2D1-969E-4381-9FA2-AB9C5BA8C280}" presName="parentText" presStyleLbl="alignNode1" presStyleIdx="2" presStyleCnt="3">
        <dgm:presLayoutVars>
          <dgm:chMax val="1"/>
          <dgm:bulletEnabled val="1"/>
        </dgm:presLayoutVars>
      </dgm:prSet>
      <dgm:spPr/>
    </dgm:pt>
    <dgm:pt modelId="{2F23A066-D05F-4A4A-A9CC-B20A7B448173}" type="pres">
      <dgm:prSet presAssocID="{B384F2D1-969E-4381-9FA2-AB9C5BA8C280}" presName="descendantText" presStyleLbl="alignAcc1" presStyleIdx="2" presStyleCnt="3">
        <dgm:presLayoutVars>
          <dgm:bulletEnabled val="1"/>
        </dgm:presLayoutVars>
      </dgm:prSet>
      <dgm:spPr/>
    </dgm:pt>
  </dgm:ptLst>
  <dgm:cxnLst>
    <dgm:cxn modelId="{78F2E316-16FF-4BCE-B60A-F3ABE78D4143}" type="presOf" srcId="{C96C4757-34D2-45CB-90A3-DFEC90F0C2BE}" destId="{A43B4251-0718-4FF3-8982-1EF2FD70CEED}" srcOrd="0" destOrd="0" presId="urn:microsoft.com/office/officeart/2005/8/layout/chevron2"/>
    <dgm:cxn modelId="{E462C125-664E-4065-B2F2-04D5E9E4B04C}" srcId="{B384F2D1-969E-4381-9FA2-AB9C5BA8C280}" destId="{A180FACD-CBC9-4355-AF2A-3BD0FF334AAF}" srcOrd="0" destOrd="0" parTransId="{80378B5B-16B8-4458-A81C-0C66C394A019}" sibTransId="{8A0B7A48-C1C7-43E4-B1E0-E01D797C592E}"/>
    <dgm:cxn modelId="{ECF48D2B-183D-41AB-90BD-03F2FB0B2C1B}" srcId="{B384F2D1-969E-4381-9FA2-AB9C5BA8C280}" destId="{0537890F-001F-43B5-9D67-E56A513C5E6A}" srcOrd="2" destOrd="0" parTransId="{423861C6-59B4-4BB6-83A8-E7F4F3B81DB2}" sibTransId="{B5E8E799-72CA-424C-991A-E27F9FA079AC}"/>
    <dgm:cxn modelId="{AE7E1A35-D54F-4383-92B1-C1FCC86A8FD4}" type="presOf" srcId="{6B4A563C-8B4C-4364-BA90-07073A536751}" destId="{228772E6-754E-45AC-B6E7-B08772ACFCCF}" srcOrd="0" destOrd="0" presId="urn:microsoft.com/office/officeart/2005/8/layout/chevron2"/>
    <dgm:cxn modelId="{AF78093A-FDFE-450E-A3D2-F8A63EA84BAA}" type="presOf" srcId="{4E45A1FB-F8AB-48C8-83F2-0FDD26D17770}" destId="{A7280D9C-EF68-4606-9483-AC68574CBF17}" srcOrd="0" destOrd="0" presId="urn:microsoft.com/office/officeart/2005/8/layout/chevron2"/>
    <dgm:cxn modelId="{BFEBCA41-9252-421E-97D5-CBE3FBFF578B}" srcId="{6B4A563C-8B4C-4364-BA90-07073A536751}" destId="{C96C4757-34D2-45CB-90A3-DFEC90F0C2BE}" srcOrd="0" destOrd="0" parTransId="{67B6605B-AE2E-4203-B57E-C075C5F5B2CB}" sibTransId="{3A68A890-DB23-49E1-9286-BA123671AF7D}"/>
    <dgm:cxn modelId="{1F073747-113A-4C25-9533-EDC9F69E8F75}" type="presOf" srcId="{2F6F439A-B076-4EA0-9E13-D5177F061B41}" destId="{8ADFCC9F-9731-4FFE-B7FE-B41A49124A2B}" srcOrd="0" destOrd="0" presId="urn:microsoft.com/office/officeart/2005/8/layout/chevron2"/>
    <dgm:cxn modelId="{5EB3714E-E81A-4656-85A0-3C3129CAA628}" srcId="{1E557085-A2BE-47E5-9E03-5E60E10A57A9}" destId="{C6A46773-0A20-459C-B842-9D08159E3DAA}" srcOrd="2" destOrd="0" parTransId="{931C5420-55EF-4DC3-96DF-C301F422A949}" sibTransId="{762DD1C9-15F2-48F5-AA95-7EF3685B7461}"/>
    <dgm:cxn modelId="{2F9A1C6F-CF0B-477D-A2E6-8F2497540841}" type="presOf" srcId="{90242E59-6914-438A-9D9F-3FA5283917D4}" destId="{2F23A066-D05F-4A4A-A9CC-B20A7B448173}" srcOrd="0" destOrd="1" presId="urn:microsoft.com/office/officeart/2005/8/layout/chevron2"/>
    <dgm:cxn modelId="{81780756-5A95-4B9B-B300-7BE76564E9AA}" type="presOf" srcId="{B384F2D1-969E-4381-9FA2-AB9C5BA8C280}" destId="{339DDECB-C93E-4C81-9E9B-ABB7636FFE70}" srcOrd="0" destOrd="0" presId="urn:microsoft.com/office/officeart/2005/8/layout/chevron2"/>
    <dgm:cxn modelId="{83943378-8949-4C01-8AE1-5E5B74A2FC74}" srcId="{B384F2D1-969E-4381-9FA2-AB9C5BA8C280}" destId="{90242E59-6914-438A-9D9F-3FA5283917D4}" srcOrd="1" destOrd="0" parTransId="{8A19145F-C853-45BC-83B8-C745D733500C}" sibTransId="{78C5F0F0-FB97-4A3A-AE51-DF6F37500D46}"/>
    <dgm:cxn modelId="{9EBC365A-2A29-4EFE-A675-0FE0DFA980CB}" srcId="{2F6F439A-B076-4EA0-9E13-D5177F061B41}" destId="{B384F2D1-969E-4381-9FA2-AB9C5BA8C280}" srcOrd="2" destOrd="0" parTransId="{E32CCE23-8DCA-4ECA-BEAA-F3950A724472}" sibTransId="{BA7AE875-E22D-44B2-943A-8859BAC326C3}"/>
    <dgm:cxn modelId="{56E7258E-3270-4E65-90C4-B84409AF29D4}" type="presOf" srcId="{A180FACD-CBC9-4355-AF2A-3BD0FF334AAF}" destId="{2F23A066-D05F-4A4A-A9CC-B20A7B448173}" srcOrd="0" destOrd="0" presId="urn:microsoft.com/office/officeart/2005/8/layout/chevron2"/>
    <dgm:cxn modelId="{E47ED28F-2629-47BE-B634-6C67F99FE713}" type="presOf" srcId="{E35A5F89-521A-4E6B-BB12-3B8416157DF4}" destId="{A7280D9C-EF68-4606-9483-AC68574CBF17}" srcOrd="0" destOrd="1" presId="urn:microsoft.com/office/officeart/2005/8/layout/chevron2"/>
    <dgm:cxn modelId="{33A17996-9BAD-4EDE-AA77-27806DE3111B}" srcId="{2F6F439A-B076-4EA0-9E13-D5177F061B41}" destId="{1E557085-A2BE-47E5-9E03-5E60E10A57A9}" srcOrd="1" destOrd="0" parTransId="{9C40F8FD-2D29-4FBC-9AE0-147507957906}" sibTransId="{B1764261-8CDF-4E26-942A-E325387E293E}"/>
    <dgm:cxn modelId="{A96FECA5-9308-4992-8C97-720E90549CB8}" type="presOf" srcId="{1E557085-A2BE-47E5-9E03-5E60E10A57A9}" destId="{9A4BE491-68D0-4934-B760-139CC1CF00F8}" srcOrd="0" destOrd="0" presId="urn:microsoft.com/office/officeart/2005/8/layout/chevron2"/>
    <dgm:cxn modelId="{6205B0AF-2CC8-4CD3-BC7C-9569EE75B63A}" type="presOf" srcId="{0537890F-001F-43B5-9D67-E56A513C5E6A}" destId="{2F23A066-D05F-4A4A-A9CC-B20A7B448173}" srcOrd="0" destOrd="2" presId="urn:microsoft.com/office/officeart/2005/8/layout/chevron2"/>
    <dgm:cxn modelId="{619A10B5-589D-4928-B2BD-371DE4F0913F}" srcId="{1E557085-A2BE-47E5-9E03-5E60E10A57A9}" destId="{E35A5F89-521A-4E6B-BB12-3B8416157DF4}" srcOrd="1" destOrd="0" parTransId="{833EDA3B-8AA9-4065-82F7-AB3D15CBF8EF}" sibTransId="{C6F2945D-B571-496D-A3BC-DB8C8F8E8F2F}"/>
    <dgm:cxn modelId="{137A18CB-1820-401A-A4F1-682ACB36C3E6}" srcId="{1E557085-A2BE-47E5-9E03-5E60E10A57A9}" destId="{4E45A1FB-F8AB-48C8-83F2-0FDD26D17770}" srcOrd="0" destOrd="0" parTransId="{69AB00BF-CE3A-46DB-B43E-54434ED76B7D}" sibTransId="{D0AA571E-1669-40F0-BB40-969952756366}"/>
    <dgm:cxn modelId="{37F1D6F0-9FB1-4DF7-B401-46ECEAE93ADB}" type="presOf" srcId="{C6A46773-0A20-459C-B842-9D08159E3DAA}" destId="{A7280D9C-EF68-4606-9483-AC68574CBF17}" srcOrd="0" destOrd="2" presId="urn:microsoft.com/office/officeart/2005/8/layout/chevron2"/>
    <dgm:cxn modelId="{292071F2-6E1C-463F-9688-2E033CCCDA52}" srcId="{2F6F439A-B076-4EA0-9E13-D5177F061B41}" destId="{6B4A563C-8B4C-4364-BA90-07073A536751}" srcOrd="0" destOrd="0" parTransId="{6761CB5C-EA22-46DD-BA57-9F19319D64B2}" sibTransId="{025EA040-3165-4B8E-B1C3-51ED529E89CD}"/>
    <dgm:cxn modelId="{CDE6811A-90CD-41E0-AEB9-F2BA1F9B394B}" type="presParOf" srcId="{8ADFCC9F-9731-4FFE-B7FE-B41A49124A2B}" destId="{CB8C0171-636E-498F-BEA0-31DFB3160A57}" srcOrd="0" destOrd="0" presId="urn:microsoft.com/office/officeart/2005/8/layout/chevron2"/>
    <dgm:cxn modelId="{94BDFBCA-E53C-4D1F-B417-3FF89CB387D1}" type="presParOf" srcId="{CB8C0171-636E-498F-BEA0-31DFB3160A57}" destId="{228772E6-754E-45AC-B6E7-B08772ACFCCF}" srcOrd="0" destOrd="0" presId="urn:microsoft.com/office/officeart/2005/8/layout/chevron2"/>
    <dgm:cxn modelId="{E6B6AA41-160B-4EDF-89A4-743D7FD1FD72}" type="presParOf" srcId="{CB8C0171-636E-498F-BEA0-31DFB3160A57}" destId="{A43B4251-0718-4FF3-8982-1EF2FD70CEED}" srcOrd="1" destOrd="0" presId="urn:microsoft.com/office/officeart/2005/8/layout/chevron2"/>
    <dgm:cxn modelId="{DFB94ED7-69A1-475A-9CA1-CA8E954BBA4F}" type="presParOf" srcId="{8ADFCC9F-9731-4FFE-B7FE-B41A49124A2B}" destId="{92F5845F-4C2E-4DA1-A12E-3B7D823EBF4A}" srcOrd="1" destOrd="0" presId="urn:microsoft.com/office/officeart/2005/8/layout/chevron2"/>
    <dgm:cxn modelId="{F8E98974-BB44-4EA4-AA52-5FF4210B0211}" type="presParOf" srcId="{8ADFCC9F-9731-4FFE-B7FE-B41A49124A2B}" destId="{5E465A04-A79C-45BE-BF7C-E0704BDA9561}" srcOrd="2" destOrd="0" presId="urn:microsoft.com/office/officeart/2005/8/layout/chevron2"/>
    <dgm:cxn modelId="{A09FA962-6EBB-4E0D-8419-762EA57FF857}" type="presParOf" srcId="{5E465A04-A79C-45BE-BF7C-E0704BDA9561}" destId="{9A4BE491-68D0-4934-B760-139CC1CF00F8}" srcOrd="0" destOrd="0" presId="urn:microsoft.com/office/officeart/2005/8/layout/chevron2"/>
    <dgm:cxn modelId="{B53B0F4D-AF9A-42A0-B56B-76CFA4039F75}" type="presParOf" srcId="{5E465A04-A79C-45BE-BF7C-E0704BDA9561}" destId="{A7280D9C-EF68-4606-9483-AC68574CBF17}" srcOrd="1" destOrd="0" presId="urn:microsoft.com/office/officeart/2005/8/layout/chevron2"/>
    <dgm:cxn modelId="{53E7E965-21D9-47BE-9FEA-F1A59F01B04F}" type="presParOf" srcId="{8ADFCC9F-9731-4FFE-B7FE-B41A49124A2B}" destId="{7C684732-E5D7-41DC-9186-C983E61BF2BA}" srcOrd="3" destOrd="0" presId="urn:microsoft.com/office/officeart/2005/8/layout/chevron2"/>
    <dgm:cxn modelId="{B1A8B80D-8016-4003-97DA-9F1664E3CF6C}" type="presParOf" srcId="{8ADFCC9F-9731-4FFE-B7FE-B41A49124A2B}" destId="{EB564B9F-7642-4870-AB83-9FA00307B9A1}" srcOrd="4" destOrd="0" presId="urn:microsoft.com/office/officeart/2005/8/layout/chevron2"/>
    <dgm:cxn modelId="{139F0109-C485-4573-859A-1FDF76DB3364}" type="presParOf" srcId="{EB564B9F-7642-4870-AB83-9FA00307B9A1}" destId="{339DDECB-C93E-4C81-9E9B-ABB7636FFE70}" srcOrd="0" destOrd="0" presId="urn:microsoft.com/office/officeart/2005/8/layout/chevron2"/>
    <dgm:cxn modelId="{09C082BF-695B-459C-9E60-E1F55611963B}" type="presParOf" srcId="{EB564B9F-7642-4870-AB83-9FA00307B9A1}" destId="{2F23A066-D05F-4A4A-A9CC-B20A7B44817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colorful3" csCatId="colorful" phldr="1"/>
      <dgm:spPr/>
    </dgm:pt>
    <dgm:pt modelId="{0AA38F2E-FD85-45CF-9516-2E5D35E4FA60}">
      <dgm:prSet phldrT="[Text]"/>
      <dgm:spPr/>
      <dgm:t>
        <a:bodyPr/>
        <a:lstStyle/>
        <a:p>
          <a:r>
            <a:rPr lang="ro-RO" dirty="0"/>
            <a:t>Inflamație</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Infecție</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a:solidFill>
          <a:srgbClr val="E71E26">
            <a:alpha val="0"/>
          </a:srgbClr>
        </a:solidFill>
      </dgm:spPr>
      <dgm:t>
        <a:bodyPr/>
        <a:lstStyle/>
        <a:p>
          <a:r>
            <a:rPr lang="ro-RO" dirty="0"/>
            <a:t>Tromboză</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accent2_4" csCatId="accent2" phldr="1"/>
      <dgm:spPr/>
    </dgm:pt>
    <dgm:pt modelId="{0AA38F2E-FD85-45CF-9516-2E5D35E4FA60}">
      <dgm:prSet phldrT="[Text]"/>
      <dgm:spPr/>
      <dgm:t>
        <a:bodyPr/>
        <a:lstStyle/>
        <a:p>
          <a:r>
            <a:rPr lang="ro-RO" dirty="0"/>
            <a:t>Genetică</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Epigenetică</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dgm:t>
        <a:bodyPr/>
        <a:lstStyle/>
        <a:p>
          <a:r>
            <a:rPr lang="ro-RO" dirty="0"/>
            <a:t>Cluster Ierarhic</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F6F439A-B076-4EA0-9E13-D5177F061B41}"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n-US"/>
        </a:p>
      </dgm:t>
    </dgm:pt>
    <dgm:pt modelId="{6B4A563C-8B4C-4364-BA90-07073A536751}">
      <dgm:prSet phldrT="[Text]" phldr="1"/>
      <dgm:spPr>
        <a:solidFill>
          <a:srgbClr val="FFC000"/>
        </a:solidFill>
      </dgm:spPr>
      <dgm:t>
        <a:bodyPr/>
        <a:lstStyle/>
        <a:p>
          <a:endParaRPr lang="en-US" dirty="0"/>
        </a:p>
      </dgm:t>
    </dgm:pt>
    <dgm:pt modelId="{6761CB5C-EA22-46DD-BA57-9F19319D64B2}" type="parTrans" cxnId="{292071F2-6E1C-463F-9688-2E033CCCDA52}">
      <dgm:prSet/>
      <dgm:spPr/>
      <dgm:t>
        <a:bodyPr/>
        <a:lstStyle/>
        <a:p>
          <a:endParaRPr lang="en-US"/>
        </a:p>
      </dgm:t>
    </dgm:pt>
    <dgm:pt modelId="{025EA040-3165-4B8E-B1C3-51ED529E89CD}" type="sibTrans" cxnId="{292071F2-6E1C-463F-9688-2E033CCCDA52}">
      <dgm:prSet/>
      <dgm:spPr/>
      <dgm:t>
        <a:bodyPr/>
        <a:lstStyle/>
        <a:p>
          <a:endParaRPr lang="en-US"/>
        </a:p>
      </dgm:t>
    </dgm:pt>
    <dgm:pt modelId="{C96C4757-34D2-45CB-90A3-DFEC90F0C2BE}">
      <dgm:prSet phldrT="[Text]" custT="1"/>
      <dgm:spPr/>
      <dgm:t>
        <a:bodyPr/>
        <a:lstStyle/>
        <a:p>
          <a:endParaRPr lang="en-US" sz="2000" b="1" dirty="0">
            <a:latin typeface="UT Sans"/>
          </a:endParaRPr>
        </a:p>
      </dgm:t>
    </dgm:pt>
    <dgm:pt modelId="{67B6605B-AE2E-4203-B57E-C075C5F5B2CB}" type="parTrans" cxnId="{BFEBCA41-9252-421E-97D5-CBE3FBFF578B}">
      <dgm:prSet/>
      <dgm:spPr/>
      <dgm:t>
        <a:bodyPr/>
        <a:lstStyle/>
        <a:p>
          <a:endParaRPr lang="en-US"/>
        </a:p>
      </dgm:t>
    </dgm:pt>
    <dgm:pt modelId="{3A68A890-DB23-49E1-9286-BA123671AF7D}" type="sibTrans" cxnId="{BFEBCA41-9252-421E-97D5-CBE3FBFF578B}">
      <dgm:prSet/>
      <dgm:spPr/>
      <dgm:t>
        <a:bodyPr/>
        <a:lstStyle/>
        <a:p>
          <a:endParaRPr lang="en-US"/>
        </a:p>
      </dgm:t>
    </dgm:pt>
    <dgm:pt modelId="{1E557085-A2BE-47E5-9E03-5E60E10A57A9}">
      <dgm:prSet phldrT="[Text]" phldr="1"/>
      <dgm:spPr/>
      <dgm:t>
        <a:bodyPr/>
        <a:lstStyle/>
        <a:p>
          <a:endParaRPr lang="en-US"/>
        </a:p>
      </dgm:t>
    </dgm:pt>
    <dgm:pt modelId="{9C40F8FD-2D29-4FBC-9AE0-147507957906}" type="parTrans" cxnId="{33A17996-9BAD-4EDE-AA77-27806DE3111B}">
      <dgm:prSet/>
      <dgm:spPr/>
      <dgm:t>
        <a:bodyPr/>
        <a:lstStyle/>
        <a:p>
          <a:endParaRPr lang="en-US"/>
        </a:p>
      </dgm:t>
    </dgm:pt>
    <dgm:pt modelId="{B1764261-8CDF-4E26-942A-E325387E293E}" type="sibTrans" cxnId="{33A17996-9BAD-4EDE-AA77-27806DE3111B}">
      <dgm:prSet/>
      <dgm:spPr/>
      <dgm:t>
        <a:bodyPr/>
        <a:lstStyle/>
        <a:p>
          <a:endParaRPr lang="en-US"/>
        </a:p>
      </dgm:t>
    </dgm:pt>
    <dgm:pt modelId="{4E45A1FB-F8AB-48C8-83F2-0FDD26D17770}">
      <dgm:prSet phldrT="[Text]"/>
      <dgm:spPr/>
      <dgm:t>
        <a:bodyPr/>
        <a:lstStyle/>
        <a:p>
          <a:endParaRPr lang="en-US" sz="1500" b="1" dirty="0"/>
        </a:p>
      </dgm:t>
    </dgm:pt>
    <dgm:pt modelId="{69AB00BF-CE3A-46DB-B43E-54434ED76B7D}" type="parTrans" cxnId="{137A18CB-1820-401A-A4F1-682ACB36C3E6}">
      <dgm:prSet/>
      <dgm:spPr/>
      <dgm:t>
        <a:bodyPr/>
        <a:lstStyle/>
        <a:p>
          <a:endParaRPr lang="en-US"/>
        </a:p>
      </dgm:t>
    </dgm:pt>
    <dgm:pt modelId="{D0AA571E-1669-40F0-BB40-969952756366}" type="sibTrans" cxnId="{137A18CB-1820-401A-A4F1-682ACB36C3E6}">
      <dgm:prSet/>
      <dgm:spPr/>
      <dgm:t>
        <a:bodyPr/>
        <a:lstStyle/>
        <a:p>
          <a:endParaRPr lang="en-US"/>
        </a:p>
      </dgm:t>
    </dgm:pt>
    <dgm:pt modelId="{B384F2D1-969E-4381-9FA2-AB9C5BA8C280}">
      <dgm:prSet phldrT="[Text]" phldr="1"/>
      <dgm:spPr/>
      <dgm:t>
        <a:bodyPr/>
        <a:lstStyle/>
        <a:p>
          <a:endParaRPr lang="en-US"/>
        </a:p>
      </dgm:t>
    </dgm:pt>
    <dgm:pt modelId="{E32CCE23-8DCA-4ECA-BEAA-F3950A724472}" type="parTrans" cxnId="{9EBC365A-2A29-4EFE-A675-0FE0DFA980CB}">
      <dgm:prSet/>
      <dgm:spPr/>
      <dgm:t>
        <a:bodyPr/>
        <a:lstStyle/>
        <a:p>
          <a:endParaRPr lang="en-US"/>
        </a:p>
      </dgm:t>
    </dgm:pt>
    <dgm:pt modelId="{BA7AE875-E22D-44B2-943A-8859BAC326C3}" type="sibTrans" cxnId="{9EBC365A-2A29-4EFE-A675-0FE0DFA980CB}">
      <dgm:prSet/>
      <dgm:spPr/>
      <dgm:t>
        <a:bodyPr/>
        <a:lstStyle/>
        <a:p>
          <a:endParaRPr lang="en-US"/>
        </a:p>
      </dgm:t>
    </dgm:pt>
    <dgm:pt modelId="{A180FACD-CBC9-4355-AF2A-3BD0FF334AAF}">
      <dgm:prSet phldrT="[Text]"/>
      <dgm:spPr/>
      <dgm:t>
        <a:bodyPr/>
        <a:lstStyle/>
        <a:p>
          <a:endParaRPr lang="en-US" sz="1500" b="1" kern="1200" dirty="0"/>
        </a:p>
      </dgm:t>
    </dgm:pt>
    <dgm:pt modelId="{80378B5B-16B8-4458-A81C-0C66C394A019}" type="parTrans" cxnId="{E462C125-664E-4065-B2F2-04D5E9E4B04C}">
      <dgm:prSet/>
      <dgm:spPr/>
      <dgm:t>
        <a:bodyPr/>
        <a:lstStyle/>
        <a:p>
          <a:endParaRPr lang="en-US"/>
        </a:p>
      </dgm:t>
    </dgm:pt>
    <dgm:pt modelId="{8A0B7A48-C1C7-43E4-B1E0-E01D797C592E}" type="sibTrans" cxnId="{E462C125-664E-4065-B2F2-04D5E9E4B04C}">
      <dgm:prSet/>
      <dgm:spPr/>
      <dgm:t>
        <a:bodyPr/>
        <a:lstStyle/>
        <a:p>
          <a:endParaRPr lang="en-US"/>
        </a:p>
      </dgm:t>
    </dgm:pt>
    <dgm:pt modelId="{C6A46773-0A20-459C-B842-9D08159E3DAA}">
      <dgm:prSet/>
      <dgm:spPr/>
      <dgm:t>
        <a:bodyPr/>
        <a:lstStyle/>
        <a:p>
          <a:endParaRPr lang="en-US" sz="1500" b="0" cap="none" spc="0" dirty="0" err="1">
            <a:ln w="0"/>
            <a:effectLst>
              <a:outerShdw blurRad="38100" dist="25400" dir="5400000" algn="ctr" rotWithShape="0">
                <a:srgbClr val="6E747A">
                  <a:alpha val="43000"/>
                </a:srgbClr>
              </a:outerShdw>
            </a:effectLst>
          </a:endParaRPr>
        </a:p>
      </dgm:t>
    </dgm:pt>
    <dgm:pt modelId="{931C5420-55EF-4DC3-96DF-C301F422A949}" type="parTrans" cxnId="{5EB3714E-E81A-4656-85A0-3C3129CAA628}">
      <dgm:prSet/>
      <dgm:spPr/>
      <dgm:t>
        <a:bodyPr/>
        <a:lstStyle/>
        <a:p>
          <a:endParaRPr lang="en-US"/>
        </a:p>
      </dgm:t>
    </dgm:pt>
    <dgm:pt modelId="{762DD1C9-15F2-48F5-AA95-7EF3685B7461}" type="sibTrans" cxnId="{5EB3714E-E81A-4656-85A0-3C3129CAA628}">
      <dgm:prSet/>
      <dgm:spPr/>
      <dgm:t>
        <a:bodyPr/>
        <a:lstStyle/>
        <a:p>
          <a:endParaRPr lang="en-US"/>
        </a:p>
      </dgm:t>
    </dgm:pt>
    <dgm:pt modelId="{0537890F-001F-43B5-9D67-E56A513C5E6A}">
      <dgm:prSet/>
      <dgm:spPr/>
      <dgm:t>
        <a:bodyPr/>
        <a:lstStyle/>
        <a:p>
          <a:endParaRPr lang="en-US" sz="1500" kern="1200" dirty="0"/>
        </a:p>
      </dgm:t>
    </dgm:pt>
    <dgm:pt modelId="{423861C6-59B4-4BB6-83A8-E7F4F3B81DB2}" type="parTrans" cxnId="{ECF48D2B-183D-41AB-90BD-03F2FB0B2C1B}">
      <dgm:prSet/>
      <dgm:spPr/>
      <dgm:t>
        <a:bodyPr/>
        <a:lstStyle/>
        <a:p>
          <a:endParaRPr lang="en-US"/>
        </a:p>
      </dgm:t>
    </dgm:pt>
    <dgm:pt modelId="{B5E8E799-72CA-424C-991A-E27F9FA079AC}" type="sibTrans" cxnId="{ECF48D2B-183D-41AB-90BD-03F2FB0B2C1B}">
      <dgm:prSet/>
      <dgm:spPr/>
      <dgm:t>
        <a:bodyPr/>
        <a:lstStyle/>
        <a:p>
          <a:endParaRPr lang="en-US"/>
        </a:p>
      </dgm:t>
    </dgm:pt>
    <dgm:pt modelId="{E35A5F89-521A-4E6B-BB12-3B8416157DF4}">
      <dgm:prSet custT="1"/>
      <dgm:spPr/>
      <dgm:t>
        <a:bodyPr/>
        <a:lstStyle/>
        <a:p>
          <a:r>
            <a:rPr lang="en-US" sz="2000" b="1" dirty="0" err="1"/>
            <a:t>Evaluarea</a:t>
          </a:r>
          <a:r>
            <a:rPr lang="en-US" sz="2000" b="1" dirty="0"/>
            <a:t> </a:t>
          </a:r>
          <a:r>
            <a:rPr lang="en-US" sz="2000" b="1" dirty="0" err="1"/>
            <a:t>biomarkerilor</a:t>
          </a:r>
          <a:r>
            <a:rPr lang="en-US" sz="2000" b="1" dirty="0"/>
            <a:t> </a:t>
          </a:r>
          <a:r>
            <a:rPr lang="en-US" sz="2000" b="1" dirty="0" err="1"/>
            <a:t>inflamatori</a:t>
          </a:r>
          <a:r>
            <a:rPr lang="en-US" sz="2000" b="1" dirty="0"/>
            <a:t> </a:t>
          </a:r>
          <a:r>
            <a:rPr lang="en-US" sz="2000" b="1" dirty="0" err="1"/>
            <a:t>și</a:t>
          </a:r>
          <a:r>
            <a:rPr lang="en-US" sz="2000" b="1" dirty="0"/>
            <a:t> </a:t>
          </a:r>
          <a:r>
            <a:rPr lang="en-US" sz="2000" b="1" dirty="0" err="1"/>
            <a:t>procoagulanți</a:t>
          </a:r>
          <a:r>
            <a:rPr lang="en-US" sz="2000" b="1" dirty="0"/>
            <a:t> precum </a:t>
          </a:r>
          <a:r>
            <a:rPr lang="en-US" sz="2000" b="1" dirty="0" err="1"/>
            <a:t>trombomodulina</a:t>
          </a:r>
          <a:r>
            <a:rPr lang="en-US" sz="2000" b="1" dirty="0"/>
            <a:t>, </a:t>
          </a:r>
          <a:r>
            <a:rPr lang="en-US" sz="2000" b="1" dirty="0" err="1"/>
            <a:t>factorul</a:t>
          </a:r>
          <a:r>
            <a:rPr lang="en-US" sz="2000" b="1" dirty="0"/>
            <a:t> </a:t>
          </a:r>
          <a:r>
            <a:rPr lang="en-US" sz="2000" b="1" dirty="0" err="1"/>
            <a:t>tisular</a:t>
          </a:r>
          <a:r>
            <a:rPr lang="en-US" sz="2000" b="1" dirty="0"/>
            <a:t>, </a:t>
          </a:r>
          <a:r>
            <a:rPr lang="en-US" sz="2000" b="1" dirty="0" err="1"/>
            <a:t>neutrofilele</a:t>
          </a:r>
          <a:r>
            <a:rPr lang="en-US" sz="2000" b="1" dirty="0"/>
            <a:t> </a:t>
          </a:r>
          <a:r>
            <a:rPr lang="en-US" sz="2000" b="1" dirty="0" err="1"/>
            <a:t>și</a:t>
          </a:r>
          <a:r>
            <a:rPr lang="en-US" sz="2000" b="1" dirty="0"/>
            <a:t> </a:t>
          </a:r>
          <a:r>
            <a:rPr lang="en-US" sz="2000" b="1" dirty="0" err="1"/>
            <a:t>capcanele</a:t>
          </a:r>
          <a:r>
            <a:rPr lang="en-US" sz="2000" b="1" dirty="0"/>
            <a:t> </a:t>
          </a:r>
          <a:r>
            <a:rPr lang="en-US" sz="2000" b="1" dirty="0" err="1"/>
            <a:t>extracelulare</a:t>
          </a:r>
          <a:r>
            <a:rPr lang="en-US" sz="2000" b="1" dirty="0"/>
            <a:t> (NETs) </a:t>
          </a:r>
          <a:r>
            <a:rPr lang="en-US" sz="2000" b="1" dirty="0" err="1"/>
            <a:t>în</a:t>
          </a:r>
          <a:r>
            <a:rPr lang="en-US" sz="2000" b="1" dirty="0"/>
            <a:t> </a:t>
          </a:r>
          <a:r>
            <a:rPr lang="en-US" sz="2000" b="1" dirty="0" err="1"/>
            <a:t>asociere</a:t>
          </a:r>
          <a:r>
            <a:rPr lang="en-US" sz="2000" b="1" dirty="0"/>
            <a:t> cu </a:t>
          </a:r>
          <a:r>
            <a:rPr lang="en-US" sz="2000" b="1" dirty="0" err="1"/>
            <a:t>aPL</a:t>
          </a:r>
          <a:r>
            <a:rPr lang="en-US" sz="2000" b="1" dirty="0"/>
            <a:t>.</a:t>
          </a:r>
        </a:p>
      </dgm:t>
    </dgm:pt>
    <dgm:pt modelId="{833EDA3B-8AA9-4065-82F7-AB3D15CBF8EF}" type="parTrans" cxnId="{619A10B5-589D-4928-B2BD-371DE4F0913F}">
      <dgm:prSet/>
      <dgm:spPr/>
      <dgm:t>
        <a:bodyPr/>
        <a:lstStyle/>
        <a:p>
          <a:endParaRPr lang="en-US"/>
        </a:p>
      </dgm:t>
    </dgm:pt>
    <dgm:pt modelId="{C6F2945D-B571-496D-A3BC-DB8C8F8E8F2F}" type="sibTrans" cxnId="{619A10B5-589D-4928-B2BD-371DE4F0913F}">
      <dgm:prSet/>
      <dgm:spPr/>
      <dgm:t>
        <a:bodyPr/>
        <a:lstStyle/>
        <a:p>
          <a:endParaRPr lang="en-US"/>
        </a:p>
      </dgm:t>
    </dgm:pt>
    <dgm:pt modelId="{90242E59-6914-438A-9D9F-3FA5283917D4}">
      <dgm:prSet custT="1"/>
      <dgm:spPr/>
      <dgm:t>
        <a:bodyPr/>
        <a:lstStyle/>
        <a:p>
          <a:endParaRPr lang="en-US" sz="2000" b="1" kern="1200" dirty="0"/>
        </a:p>
      </dgm:t>
    </dgm:pt>
    <dgm:pt modelId="{8A19145F-C853-45BC-83B8-C745D733500C}" type="parTrans" cxnId="{83943378-8949-4C01-8AE1-5E5B74A2FC74}">
      <dgm:prSet/>
      <dgm:spPr/>
      <dgm:t>
        <a:bodyPr/>
        <a:lstStyle/>
        <a:p>
          <a:endParaRPr lang="en-US"/>
        </a:p>
      </dgm:t>
    </dgm:pt>
    <dgm:pt modelId="{78C5F0F0-FB97-4A3A-AE51-DF6F37500D46}" type="sibTrans" cxnId="{83943378-8949-4C01-8AE1-5E5B74A2FC74}">
      <dgm:prSet/>
      <dgm:spPr/>
      <dgm:t>
        <a:bodyPr/>
        <a:lstStyle/>
        <a:p>
          <a:endParaRPr lang="en-US"/>
        </a:p>
      </dgm:t>
    </dgm:pt>
    <dgm:pt modelId="{BA2F0BF8-7EC4-4F91-935B-39526224D70D}">
      <dgm:prSet custT="1"/>
      <dgm:spPr/>
      <dgm:t>
        <a:bodyPr/>
        <a:lstStyle/>
        <a:p>
          <a:r>
            <a:rPr lang="en-US" sz="2000" b="1" dirty="0">
              <a:latin typeface="UT Sans"/>
            </a:rPr>
            <a:t>Definirea biomarkerilor avansați și profilurilor multimarker (subtipuri de anticorpi antifosfolipidici : evaluarea specifică a anticorpilor IgA sau a anticorpilor împotriva domeniului 1 a beta-2-glicoproteinei I, evaluarea semnificatiei biomarkerilor de diagnostic </a:t>
          </a:r>
          <a:r>
            <a:rPr lang="en-US" sz="2000" b="1" dirty="0" err="1">
              <a:latin typeface="UT Sans"/>
            </a:rPr>
            <a:t>seronegativ</a:t>
          </a:r>
          <a:r>
            <a:rPr lang="en-US" sz="2000" b="1" dirty="0">
              <a:latin typeface="UT Sans"/>
            </a:rPr>
            <a:t>)</a:t>
          </a:r>
          <a:r>
            <a:rPr lang="ro-RO" sz="2000" b="1" dirty="0">
              <a:latin typeface="UT Sans"/>
            </a:rPr>
            <a:t>.</a:t>
          </a:r>
          <a:endParaRPr lang="en-US" sz="2000" b="1" dirty="0">
            <a:latin typeface="UT Sans"/>
          </a:endParaRPr>
        </a:p>
      </dgm:t>
    </dgm:pt>
    <dgm:pt modelId="{2CC6782C-803E-4440-A658-DA6140079A64}" type="parTrans" cxnId="{C654C9CB-4C1E-4DB7-8016-85EA77B44E0D}">
      <dgm:prSet/>
      <dgm:spPr/>
      <dgm:t>
        <a:bodyPr/>
        <a:lstStyle/>
        <a:p>
          <a:endParaRPr lang="en-US"/>
        </a:p>
      </dgm:t>
    </dgm:pt>
    <dgm:pt modelId="{15983E86-2604-40C0-A6DE-E8022CD57E6A}" type="sibTrans" cxnId="{C654C9CB-4C1E-4DB7-8016-85EA77B44E0D}">
      <dgm:prSet/>
      <dgm:spPr/>
      <dgm:t>
        <a:bodyPr/>
        <a:lstStyle/>
        <a:p>
          <a:endParaRPr lang="en-US"/>
        </a:p>
      </dgm:t>
    </dgm:pt>
    <dgm:pt modelId="{7E734899-6A06-490F-A544-69E0A030F11E}">
      <dgm:prSet custT="1"/>
      <dgm:spPr/>
      <dgm:t>
        <a:bodyPr/>
        <a:lstStyle/>
        <a:p>
          <a:endParaRPr lang="en-US" sz="2000" b="1" dirty="0">
            <a:latin typeface="UT Sans"/>
          </a:endParaRPr>
        </a:p>
      </dgm:t>
    </dgm:pt>
    <dgm:pt modelId="{ECC55CD2-90E4-48CD-83E0-F09AB6D80919}" type="parTrans" cxnId="{35E5B6FC-DD56-41AA-988A-061ACFA47076}">
      <dgm:prSet/>
      <dgm:spPr/>
      <dgm:t>
        <a:bodyPr/>
        <a:lstStyle/>
        <a:p>
          <a:endParaRPr lang="en-US"/>
        </a:p>
      </dgm:t>
    </dgm:pt>
    <dgm:pt modelId="{76CD43CE-78FE-449F-8338-98F9908FE371}" type="sibTrans" cxnId="{35E5B6FC-DD56-41AA-988A-061ACFA47076}">
      <dgm:prSet/>
      <dgm:spPr/>
      <dgm:t>
        <a:bodyPr/>
        <a:lstStyle/>
        <a:p>
          <a:endParaRPr lang="en-US"/>
        </a:p>
      </dgm:t>
    </dgm:pt>
    <dgm:pt modelId="{3F6E29E2-BFAD-4DB2-8E5B-1D9C99A9DDA6}">
      <dgm:prSet custT="1"/>
      <dgm:spPr/>
      <dgm:t>
        <a:bodyPr/>
        <a:lstStyle/>
        <a:p>
          <a:r>
            <a:rPr lang="en-US" sz="2000" b="1" kern="1200" dirty="0">
              <a:solidFill>
                <a:prstClr val="black">
                  <a:hueOff val="0"/>
                  <a:satOff val="0"/>
                  <a:lumOff val="0"/>
                  <a:alphaOff val="0"/>
                </a:prstClr>
              </a:solidFill>
              <a:latin typeface="Calibri"/>
              <a:ea typeface="+mn-ea"/>
              <a:cs typeface="+mn-cs"/>
            </a:rPr>
            <a:t>Metabolomică: Identificarea profilurilor metabolice asociate hipercoagulabilității la pacienții cu SAF.</a:t>
          </a:r>
        </a:p>
      </dgm:t>
    </dgm:pt>
    <dgm:pt modelId="{143A9E08-2203-4D87-B6E7-5F30AB7171F3}" type="parTrans" cxnId="{BC363BF0-0264-48F4-A508-27B3EA1E082B}">
      <dgm:prSet/>
      <dgm:spPr/>
      <dgm:t>
        <a:bodyPr/>
        <a:lstStyle/>
        <a:p>
          <a:endParaRPr lang="en-US"/>
        </a:p>
      </dgm:t>
    </dgm:pt>
    <dgm:pt modelId="{879EB827-4EBC-44AD-AFF9-85F32DD82078}" type="sibTrans" cxnId="{BC363BF0-0264-48F4-A508-27B3EA1E082B}">
      <dgm:prSet/>
      <dgm:spPr/>
      <dgm:t>
        <a:bodyPr/>
        <a:lstStyle/>
        <a:p>
          <a:endParaRPr lang="en-US"/>
        </a:p>
      </dgm:t>
    </dgm:pt>
    <dgm:pt modelId="{7C64BBBF-0BD4-4794-85FE-8A8F2B77F25D}">
      <dgm:prSet custT="1"/>
      <dgm:spPr/>
      <dgm:t>
        <a:bodyPr/>
        <a:lstStyle/>
        <a:p>
          <a:endParaRPr lang="en-US" sz="2000" b="1" kern="1200" dirty="0">
            <a:solidFill>
              <a:prstClr val="black">
                <a:hueOff val="0"/>
                <a:satOff val="0"/>
                <a:lumOff val="0"/>
                <a:alphaOff val="0"/>
              </a:prstClr>
            </a:solidFill>
            <a:latin typeface="Calibri"/>
            <a:ea typeface="+mn-ea"/>
            <a:cs typeface="+mn-cs"/>
          </a:endParaRPr>
        </a:p>
      </dgm:t>
    </dgm:pt>
    <dgm:pt modelId="{CA4B443D-4590-447A-8FDC-24DFDAD3CE41}" type="parTrans" cxnId="{9677B29D-4F51-45C2-BF4D-620E7CB9184F}">
      <dgm:prSet/>
      <dgm:spPr/>
      <dgm:t>
        <a:bodyPr/>
        <a:lstStyle/>
        <a:p>
          <a:endParaRPr lang="en-US"/>
        </a:p>
      </dgm:t>
    </dgm:pt>
    <dgm:pt modelId="{7A3A4A2F-F88A-4F9B-9A50-072C583667B6}" type="sibTrans" cxnId="{9677B29D-4F51-45C2-BF4D-620E7CB9184F}">
      <dgm:prSet/>
      <dgm:spPr/>
      <dgm:t>
        <a:bodyPr/>
        <a:lstStyle/>
        <a:p>
          <a:endParaRPr lang="en-US"/>
        </a:p>
      </dgm:t>
    </dgm:pt>
    <dgm:pt modelId="{D004334E-E2BB-4FDA-AB14-B48F0DA7377F}">
      <dgm:prSet custT="1"/>
      <dgm:spPr/>
      <dgm:t>
        <a:bodyPr/>
        <a:lstStyle/>
        <a:p>
          <a:endParaRPr lang="en-US" sz="2000" b="1" kern="1200" dirty="0">
            <a:solidFill>
              <a:prstClr val="black">
                <a:hueOff val="0"/>
                <a:satOff val="0"/>
                <a:lumOff val="0"/>
                <a:alphaOff val="0"/>
              </a:prstClr>
            </a:solidFill>
            <a:latin typeface="Calibri"/>
            <a:ea typeface="+mn-ea"/>
            <a:cs typeface="+mn-cs"/>
          </a:endParaRPr>
        </a:p>
      </dgm:t>
    </dgm:pt>
    <dgm:pt modelId="{975A9D84-AAC8-4C49-AAC1-852F4C66D176}" type="parTrans" cxnId="{F245E856-3F33-42C0-AC91-DC63BDE13FA7}">
      <dgm:prSet/>
      <dgm:spPr/>
    </dgm:pt>
    <dgm:pt modelId="{28203EDB-EE2B-42A4-821D-CAAB2B4D37CC}" type="sibTrans" cxnId="{F245E856-3F33-42C0-AC91-DC63BDE13FA7}">
      <dgm:prSet/>
      <dgm:spPr/>
    </dgm:pt>
    <dgm:pt modelId="{8ADFCC9F-9731-4FFE-B7FE-B41A49124A2B}" type="pres">
      <dgm:prSet presAssocID="{2F6F439A-B076-4EA0-9E13-D5177F061B41}" presName="linearFlow" presStyleCnt="0">
        <dgm:presLayoutVars>
          <dgm:dir/>
          <dgm:animLvl val="lvl"/>
          <dgm:resizeHandles val="exact"/>
        </dgm:presLayoutVars>
      </dgm:prSet>
      <dgm:spPr/>
    </dgm:pt>
    <dgm:pt modelId="{CB8C0171-636E-498F-BEA0-31DFB3160A57}" type="pres">
      <dgm:prSet presAssocID="{6B4A563C-8B4C-4364-BA90-07073A536751}" presName="composite" presStyleCnt="0"/>
      <dgm:spPr/>
    </dgm:pt>
    <dgm:pt modelId="{228772E6-754E-45AC-B6E7-B08772ACFCCF}" type="pres">
      <dgm:prSet presAssocID="{6B4A563C-8B4C-4364-BA90-07073A536751}" presName="parentText" presStyleLbl="alignNode1" presStyleIdx="0" presStyleCnt="3">
        <dgm:presLayoutVars>
          <dgm:chMax val="1"/>
          <dgm:bulletEnabled val="1"/>
        </dgm:presLayoutVars>
      </dgm:prSet>
      <dgm:spPr/>
    </dgm:pt>
    <dgm:pt modelId="{A43B4251-0718-4FF3-8982-1EF2FD70CEED}" type="pres">
      <dgm:prSet presAssocID="{6B4A563C-8B4C-4364-BA90-07073A536751}" presName="descendantText" presStyleLbl="alignAcc1" presStyleIdx="0" presStyleCnt="3" custScaleY="110639">
        <dgm:presLayoutVars>
          <dgm:bulletEnabled val="1"/>
        </dgm:presLayoutVars>
      </dgm:prSet>
      <dgm:spPr/>
    </dgm:pt>
    <dgm:pt modelId="{92F5845F-4C2E-4DA1-A12E-3B7D823EBF4A}" type="pres">
      <dgm:prSet presAssocID="{025EA040-3165-4B8E-B1C3-51ED529E89CD}" presName="sp" presStyleCnt="0"/>
      <dgm:spPr/>
    </dgm:pt>
    <dgm:pt modelId="{5E465A04-A79C-45BE-BF7C-E0704BDA9561}" type="pres">
      <dgm:prSet presAssocID="{1E557085-A2BE-47E5-9E03-5E60E10A57A9}" presName="composite" presStyleCnt="0"/>
      <dgm:spPr/>
    </dgm:pt>
    <dgm:pt modelId="{9A4BE491-68D0-4934-B760-139CC1CF00F8}" type="pres">
      <dgm:prSet presAssocID="{1E557085-A2BE-47E5-9E03-5E60E10A57A9}" presName="parentText" presStyleLbl="alignNode1" presStyleIdx="1" presStyleCnt="3">
        <dgm:presLayoutVars>
          <dgm:chMax val="1"/>
          <dgm:bulletEnabled val="1"/>
        </dgm:presLayoutVars>
      </dgm:prSet>
      <dgm:spPr/>
    </dgm:pt>
    <dgm:pt modelId="{A7280D9C-EF68-4606-9483-AC68574CBF17}" type="pres">
      <dgm:prSet presAssocID="{1E557085-A2BE-47E5-9E03-5E60E10A57A9}" presName="descendantText" presStyleLbl="alignAcc1" presStyleIdx="1" presStyleCnt="3">
        <dgm:presLayoutVars>
          <dgm:bulletEnabled val="1"/>
        </dgm:presLayoutVars>
      </dgm:prSet>
      <dgm:spPr/>
    </dgm:pt>
    <dgm:pt modelId="{7C684732-E5D7-41DC-9186-C983E61BF2BA}" type="pres">
      <dgm:prSet presAssocID="{B1764261-8CDF-4E26-942A-E325387E293E}" presName="sp" presStyleCnt="0"/>
      <dgm:spPr/>
    </dgm:pt>
    <dgm:pt modelId="{EB564B9F-7642-4870-AB83-9FA00307B9A1}" type="pres">
      <dgm:prSet presAssocID="{B384F2D1-969E-4381-9FA2-AB9C5BA8C280}" presName="composite" presStyleCnt="0"/>
      <dgm:spPr/>
    </dgm:pt>
    <dgm:pt modelId="{339DDECB-C93E-4C81-9E9B-ABB7636FFE70}" type="pres">
      <dgm:prSet presAssocID="{B384F2D1-969E-4381-9FA2-AB9C5BA8C280}" presName="parentText" presStyleLbl="alignNode1" presStyleIdx="2" presStyleCnt="3">
        <dgm:presLayoutVars>
          <dgm:chMax val="1"/>
          <dgm:bulletEnabled val="1"/>
        </dgm:presLayoutVars>
      </dgm:prSet>
      <dgm:spPr/>
    </dgm:pt>
    <dgm:pt modelId="{2F23A066-D05F-4A4A-A9CC-B20A7B448173}" type="pres">
      <dgm:prSet presAssocID="{B384F2D1-969E-4381-9FA2-AB9C5BA8C280}" presName="descendantText" presStyleLbl="alignAcc1" presStyleIdx="2" presStyleCnt="3">
        <dgm:presLayoutVars>
          <dgm:bulletEnabled val="1"/>
        </dgm:presLayoutVars>
      </dgm:prSet>
      <dgm:spPr/>
    </dgm:pt>
  </dgm:ptLst>
  <dgm:cxnLst>
    <dgm:cxn modelId="{CCB5D614-2A45-45D0-870E-D7E1190D68CC}" type="presOf" srcId="{D004334E-E2BB-4FDA-AB14-B48F0DA7377F}" destId="{2F23A066-D05F-4A4A-A9CC-B20A7B448173}" srcOrd="0" destOrd="1" presId="urn:microsoft.com/office/officeart/2005/8/layout/chevron2"/>
    <dgm:cxn modelId="{8E749016-6A0B-4808-84CC-42D1FC85B387}" type="presOf" srcId="{BA2F0BF8-7EC4-4F91-935B-39526224D70D}" destId="{A43B4251-0718-4FF3-8982-1EF2FD70CEED}" srcOrd="0" destOrd="1" presId="urn:microsoft.com/office/officeart/2005/8/layout/chevron2"/>
    <dgm:cxn modelId="{78F2E316-16FF-4BCE-B60A-F3ABE78D4143}" type="presOf" srcId="{C96C4757-34D2-45CB-90A3-DFEC90F0C2BE}" destId="{A43B4251-0718-4FF3-8982-1EF2FD70CEED}" srcOrd="0" destOrd="0" presId="urn:microsoft.com/office/officeart/2005/8/layout/chevron2"/>
    <dgm:cxn modelId="{E462C125-664E-4065-B2F2-04D5E9E4B04C}" srcId="{B384F2D1-969E-4381-9FA2-AB9C5BA8C280}" destId="{A180FACD-CBC9-4355-AF2A-3BD0FF334AAF}" srcOrd="0" destOrd="0" parTransId="{80378B5B-16B8-4458-A81C-0C66C394A019}" sibTransId="{8A0B7A48-C1C7-43E4-B1E0-E01D797C592E}"/>
    <dgm:cxn modelId="{ECF48D2B-183D-41AB-90BD-03F2FB0B2C1B}" srcId="{B384F2D1-969E-4381-9FA2-AB9C5BA8C280}" destId="{0537890F-001F-43B5-9D67-E56A513C5E6A}" srcOrd="5" destOrd="0" parTransId="{423861C6-59B4-4BB6-83A8-E7F4F3B81DB2}" sibTransId="{B5E8E799-72CA-424C-991A-E27F9FA079AC}"/>
    <dgm:cxn modelId="{AE7E1A35-D54F-4383-92B1-C1FCC86A8FD4}" type="presOf" srcId="{6B4A563C-8B4C-4364-BA90-07073A536751}" destId="{228772E6-754E-45AC-B6E7-B08772ACFCCF}" srcOrd="0" destOrd="0" presId="urn:microsoft.com/office/officeart/2005/8/layout/chevron2"/>
    <dgm:cxn modelId="{AF78093A-FDFE-450E-A3D2-F8A63EA84BAA}" type="presOf" srcId="{4E45A1FB-F8AB-48C8-83F2-0FDD26D17770}" destId="{A7280D9C-EF68-4606-9483-AC68574CBF17}" srcOrd="0" destOrd="0" presId="urn:microsoft.com/office/officeart/2005/8/layout/chevron2"/>
    <dgm:cxn modelId="{BFEBCA41-9252-421E-97D5-CBE3FBFF578B}" srcId="{6B4A563C-8B4C-4364-BA90-07073A536751}" destId="{C96C4757-34D2-45CB-90A3-DFEC90F0C2BE}" srcOrd="0" destOrd="0" parTransId="{67B6605B-AE2E-4203-B57E-C075C5F5B2CB}" sibTransId="{3A68A890-DB23-49E1-9286-BA123671AF7D}"/>
    <dgm:cxn modelId="{1F073747-113A-4C25-9533-EDC9F69E8F75}" type="presOf" srcId="{2F6F439A-B076-4EA0-9E13-D5177F061B41}" destId="{8ADFCC9F-9731-4FFE-B7FE-B41A49124A2B}" srcOrd="0" destOrd="0" presId="urn:microsoft.com/office/officeart/2005/8/layout/chevron2"/>
    <dgm:cxn modelId="{5EB3714E-E81A-4656-85A0-3C3129CAA628}" srcId="{1E557085-A2BE-47E5-9E03-5E60E10A57A9}" destId="{C6A46773-0A20-459C-B842-9D08159E3DAA}" srcOrd="2" destOrd="0" parTransId="{931C5420-55EF-4DC3-96DF-C301F422A949}" sibTransId="{762DD1C9-15F2-48F5-AA95-7EF3685B7461}"/>
    <dgm:cxn modelId="{2F9A1C6F-CF0B-477D-A2E6-8F2497540841}" type="presOf" srcId="{90242E59-6914-438A-9D9F-3FA5283917D4}" destId="{2F23A066-D05F-4A4A-A9CC-B20A7B448173}" srcOrd="0" destOrd="4" presId="urn:microsoft.com/office/officeart/2005/8/layout/chevron2"/>
    <dgm:cxn modelId="{81780756-5A95-4B9B-B300-7BE76564E9AA}" type="presOf" srcId="{B384F2D1-969E-4381-9FA2-AB9C5BA8C280}" destId="{339DDECB-C93E-4C81-9E9B-ABB7636FFE70}" srcOrd="0" destOrd="0" presId="urn:microsoft.com/office/officeart/2005/8/layout/chevron2"/>
    <dgm:cxn modelId="{F245E856-3F33-42C0-AC91-DC63BDE13FA7}" srcId="{B384F2D1-969E-4381-9FA2-AB9C5BA8C280}" destId="{D004334E-E2BB-4FDA-AB14-B48F0DA7377F}" srcOrd="1" destOrd="0" parTransId="{975A9D84-AAC8-4C49-AAC1-852F4C66D176}" sibTransId="{28203EDB-EE2B-42A4-821D-CAAB2B4D37CC}"/>
    <dgm:cxn modelId="{83943378-8949-4C01-8AE1-5E5B74A2FC74}" srcId="{B384F2D1-969E-4381-9FA2-AB9C5BA8C280}" destId="{90242E59-6914-438A-9D9F-3FA5283917D4}" srcOrd="4" destOrd="0" parTransId="{8A19145F-C853-45BC-83B8-C745D733500C}" sibTransId="{78C5F0F0-FB97-4A3A-AE51-DF6F37500D46}"/>
    <dgm:cxn modelId="{9EBC365A-2A29-4EFE-A675-0FE0DFA980CB}" srcId="{2F6F439A-B076-4EA0-9E13-D5177F061B41}" destId="{B384F2D1-969E-4381-9FA2-AB9C5BA8C280}" srcOrd="2" destOrd="0" parTransId="{E32CCE23-8DCA-4ECA-BEAA-F3950A724472}" sibTransId="{BA7AE875-E22D-44B2-943A-8859BAC326C3}"/>
    <dgm:cxn modelId="{56E7258E-3270-4E65-90C4-B84409AF29D4}" type="presOf" srcId="{A180FACD-CBC9-4355-AF2A-3BD0FF334AAF}" destId="{2F23A066-D05F-4A4A-A9CC-B20A7B448173}" srcOrd="0" destOrd="0" presId="urn:microsoft.com/office/officeart/2005/8/layout/chevron2"/>
    <dgm:cxn modelId="{E47ED28F-2629-47BE-B634-6C67F99FE713}" type="presOf" srcId="{E35A5F89-521A-4E6B-BB12-3B8416157DF4}" destId="{A7280D9C-EF68-4606-9483-AC68574CBF17}" srcOrd="0" destOrd="1" presId="urn:microsoft.com/office/officeart/2005/8/layout/chevron2"/>
    <dgm:cxn modelId="{33A17996-9BAD-4EDE-AA77-27806DE3111B}" srcId="{2F6F439A-B076-4EA0-9E13-D5177F061B41}" destId="{1E557085-A2BE-47E5-9E03-5E60E10A57A9}" srcOrd="1" destOrd="0" parTransId="{9C40F8FD-2D29-4FBC-9AE0-147507957906}" sibTransId="{B1764261-8CDF-4E26-942A-E325387E293E}"/>
    <dgm:cxn modelId="{83F03199-CDA1-42AE-B99C-B1897DB8342A}" type="presOf" srcId="{3F6E29E2-BFAD-4DB2-8E5B-1D9C99A9DDA6}" destId="{2F23A066-D05F-4A4A-A9CC-B20A7B448173}" srcOrd="0" destOrd="2" presId="urn:microsoft.com/office/officeart/2005/8/layout/chevron2"/>
    <dgm:cxn modelId="{9677B29D-4F51-45C2-BF4D-620E7CB9184F}" srcId="{B384F2D1-969E-4381-9FA2-AB9C5BA8C280}" destId="{7C64BBBF-0BD4-4794-85FE-8A8F2B77F25D}" srcOrd="3" destOrd="0" parTransId="{CA4B443D-4590-447A-8FDC-24DFDAD3CE41}" sibTransId="{7A3A4A2F-F88A-4F9B-9A50-072C583667B6}"/>
    <dgm:cxn modelId="{A96FECA5-9308-4992-8C97-720E90549CB8}" type="presOf" srcId="{1E557085-A2BE-47E5-9E03-5E60E10A57A9}" destId="{9A4BE491-68D0-4934-B760-139CC1CF00F8}" srcOrd="0" destOrd="0" presId="urn:microsoft.com/office/officeart/2005/8/layout/chevron2"/>
    <dgm:cxn modelId="{8EB356AB-A4D0-4271-8504-B8E248602AD9}" type="presOf" srcId="{7E734899-6A06-490F-A544-69E0A030F11E}" destId="{A43B4251-0718-4FF3-8982-1EF2FD70CEED}" srcOrd="0" destOrd="2" presId="urn:microsoft.com/office/officeart/2005/8/layout/chevron2"/>
    <dgm:cxn modelId="{D41016AD-2080-4EC9-BED7-7C6E55B0A46F}" type="presOf" srcId="{7C64BBBF-0BD4-4794-85FE-8A8F2B77F25D}" destId="{2F23A066-D05F-4A4A-A9CC-B20A7B448173}" srcOrd="0" destOrd="3" presId="urn:microsoft.com/office/officeart/2005/8/layout/chevron2"/>
    <dgm:cxn modelId="{6205B0AF-2CC8-4CD3-BC7C-9569EE75B63A}" type="presOf" srcId="{0537890F-001F-43B5-9D67-E56A513C5E6A}" destId="{2F23A066-D05F-4A4A-A9CC-B20A7B448173}" srcOrd="0" destOrd="5" presId="urn:microsoft.com/office/officeart/2005/8/layout/chevron2"/>
    <dgm:cxn modelId="{619A10B5-589D-4928-B2BD-371DE4F0913F}" srcId="{1E557085-A2BE-47E5-9E03-5E60E10A57A9}" destId="{E35A5F89-521A-4E6B-BB12-3B8416157DF4}" srcOrd="1" destOrd="0" parTransId="{833EDA3B-8AA9-4065-82F7-AB3D15CBF8EF}" sibTransId="{C6F2945D-B571-496D-A3BC-DB8C8F8E8F2F}"/>
    <dgm:cxn modelId="{137A18CB-1820-401A-A4F1-682ACB36C3E6}" srcId="{1E557085-A2BE-47E5-9E03-5E60E10A57A9}" destId="{4E45A1FB-F8AB-48C8-83F2-0FDD26D17770}" srcOrd="0" destOrd="0" parTransId="{69AB00BF-CE3A-46DB-B43E-54434ED76B7D}" sibTransId="{D0AA571E-1669-40F0-BB40-969952756366}"/>
    <dgm:cxn modelId="{C654C9CB-4C1E-4DB7-8016-85EA77B44E0D}" srcId="{6B4A563C-8B4C-4364-BA90-07073A536751}" destId="{BA2F0BF8-7EC4-4F91-935B-39526224D70D}" srcOrd="1" destOrd="0" parTransId="{2CC6782C-803E-4440-A658-DA6140079A64}" sibTransId="{15983E86-2604-40C0-A6DE-E8022CD57E6A}"/>
    <dgm:cxn modelId="{BC363BF0-0264-48F4-A508-27B3EA1E082B}" srcId="{B384F2D1-969E-4381-9FA2-AB9C5BA8C280}" destId="{3F6E29E2-BFAD-4DB2-8E5B-1D9C99A9DDA6}" srcOrd="2" destOrd="0" parTransId="{143A9E08-2203-4D87-B6E7-5F30AB7171F3}" sibTransId="{879EB827-4EBC-44AD-AFF9-85F32DD82078}"/>
    <dgm:cxn modelId="{37F1D6F0-9FB1-4DF7-B401-46ECEAE93ADB}" type="presOf" srcId="{C6A46773-0A20-459C-B842-9D08159E3DAA}" destId="{A7280D9C-EF68-4606-9483-AC68574CBF17}" srcOrd="0" destOrd="2" presId="urn:microsoft.com/office/officeart/2005/8/layout/chevron2"/>
    <dgm:cxn modelId="{292071F2-6E1C-463F-9688-2E033CCCDA52}" srcId="{2F6F439A-B076-4EA0-9E13-D5177F061B41}" destId="{6B4A563C-8B4C-4364-BA90-07073A536751}" srcOrd="0" destOrd="0" parTransId="{6761CB5C-EA22-46DD-BA57-9F19319D64B2}" sibTransId="{025EA040-3165-4B8E-B1C3-51ED529E89CD}"/>
    <dgm:cxn modelId="{35E5B6FC-DD56-41AA-988A-061ACFA47076}" srcId="{6B4A563C-8B4C-4364-BA90-07073A536751}" destId="{7E734899-6A06-490F-A544-69E0A030F11E}" srcOrd="2" destOrd="0" parTransId="{ECC55CD2-90E4-48CD-83E0-F09AB6D80919}" sibTransId="{76CD43CE-78FE-449F-8338-98F9908FE371}"/>
    <dgm:cxn modelId="{CDE6811A-90CD-41E0-AEB9-F2BA1F9B394B}" type="presParOf" srcId="{8ADFCC9F-9731-4FFE-B7FE-B41A49124A2B}" destId="{CB8C0171-636E-498F-BEA0-31DFB3160A57}" srcOrd="0" destOrd="0" presId="urn:microsoft.com/office/officeart/2005/8/layout/chevron2"/>
    <dgm:cxn modelId="{94BDFBCA-E53C-4D1F-B417-3FF89CB387D1}" type="presParOf" srcId="{CB8C0171-636E-498F-BEA0-31DFB3160A57}" destId="{228772E6-754E-45AC-B6E7-B08772ACFCCF}" srcOrd="0" destOrd="0" presId="urn:microsoft.com/office/officeart/2005/8/layout/chevron2"/>
    <dgm:cxn modelId="{E6B6AA41-160B-4EDF-89A4-743D7FD1FD72}" type="presParOf" srcId="{CB8C0171-636E-498F-BEA0-31DFB3160A57}" destId="{A43B4251-0718-4FF3-8982-1EF2FD70CEED}" srcOrd="1" destOrd="0" presId="urn:microsoft.com/office/officeart/2005/8/layout/chevron2"/>
    <dgm:cxn modelId="{DFB94ED7-69A1-475A-9CA1-CA8E954BBA4F}" type="presParOf" srcId="{8ADFCC9F-9731-4FFE-B7FE-B41A49124A2B}" destId="{92F5845F-4C2E-4DA1-A12E-3B7D823EBF4A}" srcOrd="1" destOrd="0" presId="urn:microsoft.com/office/officeart/2005/8/layout/chevron2"/>
    <dgm:cxn modelId="{F8E98974-BB44-4EA4-AA52-5FF4210B0211}" type="presParOf" srcId="{8ADFCC9F-9731-4FFE-B7FE-B41A49124A2B}" destId="{5E465A04-A79C-45BE-BF7C-E0704BDA9561}" srcOrd="2" destOrd="0" presId="urn:microsoft.com/office/officeart/2005/8/layout/chevron2"/>
    <dgm:cxn modelId="{A09FA962-6EBB-4E0D-8419-762EA57FF857}" type="presParOf" srcId="{5E465A04-A79C-45BE-BF7C-E0704BDA9561}" destId="{9A4BE491-68D0-4934-B760-139CC1CF00F8}" srcOrd="0" destOrd="0" presId="urn:microsoft.com/office/officeart/2005/8/layout/chevron2"/>
    <dgm:cxn modelId="{B53B0F4D-AF9A-42A0-B56B-76CFA4039F75}" type="presParOf" srcId="{5E465A04-A79C-45BE-BF7C-E0704BDA9561}" destId="{A7280D9C-EF68-4606-9483-AC68574CBF17}" srcOrd="1" destOrd="0" presId="urn:microsoft.com/office/officeart/2005/8/layout/chevron2"/>
    <dgm:cxn modelId="{53E7E965-21D9-47BE-9FEA-F1A59F01B04F}" type="presParOf" srcId="{8ADFCC9F-9731-4FFE-B7FE-B41A49124A2B}" destId="{7C684732-E5D7-41DC-9186-C983E61BF2BA}" srcOrd="3" destOrd="0" presId="urn:microsoft.com/office/officeart/2005/8/layout/chevron2"/>
    <dgm:cxn modelId="{B1A8B80D-8016-4003-97DA-9F1664E3CF6C}" type="presParOf" srcId="{8ADFCC9F-9731-4FFE-B7FE-B41A49124A2B}" destId="{EB564B9F-7642-4870-AB83-9FA00307B9A1}" srcOrd="4" destOrd="0" presId="urn:microsoft.com/office/officeart/2005/8/layout/chevron2"/>
    <dgm:cxn modelId="{139F0109-C485-4573-859A-1FDF76DB3364}" type="presParOf" srcId="{EB564B9F-7642-4870-AB83-9FA00307B9A1}" destId="{339DDECB-C93E-4C81-9E9B-ABB7636FFE70}" srcOrd="0" destOrd="0" presId="urn:microsoft.com/office/officeart/2005/8/layout/chevron2"/>
    <dgm:cxn modelId="{09C082BF-695B-459C-9E60-E1F55611963B}" type="presParOf" srcId="{EB564B9F-7642-4870-AB83-9FA00307B9A1}" destId="{2F23A066-D05F-4A4A-A9CC-B20A7B44817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F6F439A-B076-4EA0-9E13-D5177F061B41}"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n-US"/>
        </a:p>
      </dgm:t>
    </dgm:pt>
    <dgm:pt modelId="{6B4A563C-8B4C-4364-BA90-07073A536751}">
      <dgm:prSet phldrT="[Text]" phldr="1"/>
      <dgm:spPr>
        <a:solidFill>
          <a:srgbClr val="FFC000"/>
        </a:solidFill>
      </dgm:spPr>
      <dgm:t>
        <a:bodyPr/>
        <a:lstStyle/>
        <a:p>
          <a:endParaRPr lang="en-US" dirty="0"/>
        </a:p>
      </dgm:t>
    </dgm:pt>
    <dgm:pt modelId="{6761CB5C-EA22-46DD-BA57-9F19319D64B2}" type="parTrans" cxnId="{292071F2-6E1C-463F-9688-2E033CCCDA52}">
      <dgm:prSet/>
      <dgm:spPr/>
      <dgm:t>
        <a:bodyPr/>
        <a:lstStyle/>
        <a:p>
          <a:endParaRPr lang="en-US"/>
        </a:p>
      </dgm:t>
    </dgm:pt>
    <dgm:pt modelId="{025EA040-3165-4B8E-B1C3-51ED529E89CD}" type="sibTrans" cxnId="{292071F2-6E1C-463F-9688-2E033CCCDA52}">
      <dgm:prSet/>
      <dgm:spPr/>
      <dgm:t>
        <a:bodyPr/>
        <a:lstStyle/>
        <a:p>
          <a:endParaRPr lang="en-US"/>
        </a:p>
      </dgm:t>
    </dgm:pt>
    <dgm:pt modelId="{C96C4757-34D2-45CB-90A3-DFEC90F0C2BE}">
      <dgm:prSet phldrT="[Text]" custT="1"/>
      <dgm:spPr/>
      <dgm:t>
        <a:bodyPr/>
        <a:lstStyle/>
        <a:p>
          <a:endParaRPr lang="en-US" sz="2000" b="1" dirty="0">
            <a:latin typeface="UT Sans"/>
          </a:endParaRPr>
        </a:p>
      </dgm:t>
    </dgm:pt>
    <dgm:pt modelId="{67B6605B-AE2E-4203-B57E-C075C5F5B2CB}" type="parTrans" cxnId="{BFEBCA41-9252-421E-97D5-CBE3FBFF578B}">
      <dgm:prSet/>
      <dgm:spPr/>
      <dgm:t>
        <a:bodyPr/>
        <a:lstStyle/>
        <a:p>
          <a:endParaRPr lang="en-US"/>
        </a:p>
      </dgm:t>
    </dgm:pt>
    <dgm:pt modelId="{3A68A890-DB23-49E1-9286-BA123671AF7D}" type="sibTrans" cxnId="{BFEBCA41-9252-421E-97D5-CBE3FBFF578B}">
      <dgm:prSet/>
      <dgm:spPr/>
      <dgm:t>
        <a:bodyPr/>
        <a:lstStyle/>
        <a:p>
          <a:endParaRPr lang="en-US"/>
        </a:p>
      </dgm:t>
    </dgm:pt>
    <dgm:pt modelId="{1E557085-A2BE-47E5-9E03-5E60E10A57A9}">
      <dgm:prSet phldrT="[Text]" phldr="1"/>
      <dgm:spPr/>
      <dgm:t>
        <a:bodyPr/>
        <a:lstStyle/>
        <a:p>
          <a:endParaRPr lang="en-US"/>
        </a:p>
      </dgm:t>
    </dgm:pt>
    <dgm:pt modelId="{9C40F8FD-2D29-4FBC-9AE0-147507957906}" type="parTrans" cxnId="{33A17996-9BAD-4EDE-AA77-27806DE3111B}">
      <dgm:prSet/>
      <dgm:spPr/>
      <dgm:t>
        <a:bodyPr/>
        <a:lstStyle/>
        <a:p>
          <a:endParaRPr lang="en-US"/>
        </a:p>
      </dgm:t>
    </dgm:pt>
    <dgm:pt modelId="{B1764261-8CDF-4E26-942A-E325387E293E}" type="sibTrans" cxnId="{33A17996-9BAD-4EDE-AA77-27806DE3111B}">
      <dgm:prSet/>
      <dgm:spPr/>
      <dgm:t>
        <a:bodyPr/>
        <a:lstStyle/>
        <a:p>
          <a:endParaRPr lang="en-US"/>
        </a:p>
      </dgm:t>
    </dgm:pt>
    <dgm:pt modelId="{4E45A1FB-F8AB-48C8-83F2-0FDD26D17770}">
      <dgm:prSet phldrT="[Text]"/>
      <dgm:spPr/>
      <dgm:t>
        <a:bodyPr/>
        <a:lstStyle/>
        <a:p>
          <a:endParaRPr lang="en-US" sz="1500" b="1" kern="1200" dirty="0"/>
        </a:p>
      </dgm:t>
    </dgm:pt>
    <dgm:pt modelId="{69AB00BF-CE3A-46DB-B43E-54434ED76B7D}" type="parTrans" cxnId="{137A18CB-1820-401A-A4F1-682ACB36C3E6}">
      <dgm:prSet/>
      <dgm:spPr/>
      <dgm:t>
        <a:bodyPr/>
        <a:lstStyle/>
        <a:p>
          <a:endParaRPr lang="en-US"/>
        </a:p>
      </dgm:t>
    </dgm:pt>
    <dgm:pt modelId="{D0AA571E-1669-40F0-BB40-969952756366}" type="sibTrans" cxnId="{137A18CB-1820-401A-A4F1-682ACB36C3E6}">
      <dgm:prSet/>
      <dgm:spPr/>
      <dgm:t>
        <a:bodyPr/>
        <a:lstStyle/>
        <a:p>
          <a:endParaRPr lang="en-US"/>
        </a:p>
      </dgm:t>
    </dgm:pt>
    <dgm:pt modelId="{B384F2D1-969E-4381-9FA2-AB9C5BA8C280}">
      <dgm:prSet phldrT="[Text]" phldr="1"/>
      <dgm:spPr/>
      <dgm:t>
        <a:bodyPr/>
        <a:lstStyle/>
        <a:p>
          <a:endParaRPr lang="en-US"/>
        </a:p>
      </dgm:t>
    </dgm:pt>
    <dgm:pt modelId="{E32CCE23-8DCA-4ECA-BEAA-F3950A724472}" type="parTrans" cxnId="{9EBC365A-2A29-4EFE-A675-0FE0DFA980CB}">
      <dgm:prSet/>
      <dgm:spPr/>
      <dgm:t>
        <a:bodyPr/>
        <a:lstStyle/>
        <a:p>
          <a:endParaRPr lang="en-US"/>
        </a:p>
      </dgm:t>
    </dgm:pt>
    <dgm:pt modelId="{BA7AE875-E22D-44B2-943A-8859BAC326C3}" type="sibTrans" cxnId="{9EBC365A-2A29-4EFE-A675-0FE0DFA980CB}">
      <dgm:prSet/>
      <dgm:spPr/>
      <dgm:t>
        <a:bodyPr/>
        <a:lstStyle/>
        <a:p>
          <a:endParaRPr lang="en-US"/>
        </a:p>
      </dgm:t>
    </dgm:pt>
    <dgm:pt modelId="{A180FACD-CBC9-4355-AF2A-3BD0FF334AAF}">
      <dgm:prSet phldrT="[Text]"/>
      <dgm:spPr/>
      <dgm:t>
        <a:bodyPr/>
        <a:lstStyle/>
        <a:p>
          <a:endParaRPr lang="en-US" sz="1500" b="1" kern="1200" dirty="0"/>
        </a:p>
      </dgm:t>
    </dgm:pt>
    <dgm:pt modelId="{80378B5B-16B8-4458-A81C-0C66C394A019}" type="parTrans" cxnId="{E462C125-664E-4065-B2F2-04D5E9E4B04C}">
      <dgm:prSet/>
      <dgm:spPr/>
      <dgm:t>
        <a:bodyPr/>
        <a:lstStyle/>
        <a:p>
          <a:endParaRPr lang="en-US"/>
        </a:p>
      </dgm:t>
    </dgm:pt>
    <dgm:pt modelId="{8A0B7A48-C1C7-43E4-B1E0-E01D797C592E}" type="sibTrans" cxnId="{E462C125-664E-4065-B2F2-04D5E9E4B04C}">
      <dgm:prSet/>
      <dgm:spPr/>
      <dgm:t>
        <a:bodyPr/>
        <a:lstStyle/>
        <a:p>
          <a:endParaRPr lang="en-US"/>
        </a:p>
      </dgm:t>
    </dgm:pt>
    <dgm:pt modelId="{C6A46773-0A20-459C-B842-9D08159E3DAA}">
      <dgm:prSet/>
      <dgm:spPr/>
      <dgm:t>
        <a:bodyPr/>
        <a:lstStyle/>
        <a:p>
          <a:endParaRPr lang="en-US" sz="1500" b="0" kern="1200" cap="none" spc="0" dirty="0" err="1">
            <a:ln w="0"/>
            <a:effectLst>
              <a:outerShdw blurRad="38100" dist="25400" dir="5400000" algn="ctr" rotWithShape="0">
                <a:srgbClr val="6E747A">
                  <a:alpha val="43000"/>
                </a:srgbClr>
              </a:outerShdw>
            </a:effectLst>
          </a:endParaRPr>
        </a:p>
      </dgm:t>
    </dgm:pt>
    <dgm:pt modelId="{931C5420-55EF-4DC3-96DF-C301F422A949}" type="parTrans" cxnId="{5EB3714E-E81A-4656-85A0-3C3129CAA628}">
      <dgm:prSet/>
      <dgm:spPr/>
      <dgm:t>
        <a:bodyPr/>
        <a:lstStyle/>
        <a:p>
          <a:endParaRPr lang="en-US"/>
        </a:p>
      </dgm:t>
    </dgm:pt>
    <dgm:pt modelId="{762DD1C9-15F2-48F5-AA95-7EF3685B7461}" type="sibTrans" cxnId="{5EB3714E-E81A-4656-85A0-3C3129CAA628}">
      <dgm:prSet/>
      <dgm:spPr/>
      <dgm:t>
        <a:bodyPr/>
        <a:lstStyle/>
        <a:p>
          <a:endParaRPr lang="en-US"/>
        </a:p>
      </dgm:t>
    </dgm:pt>
    <dgm:pt modelId="{0537890F-001F-43B5-9D67-E56A513C5E6A}">
      <dgm:prSet/>
      <dgm:spPr/>
      <dgm:t>
        <a:bodyPr/>
        <a:lstStyle/>
        <a:p>
          <a:endParaRPr lang="en-US" sz="1500" kern="1200" dirty="0"/>
        </a:p>
      </dgm:t>
    </dgm:pt>
    <dgm:pt modelId="{423861C6-59B4-4BB6-83A8-E7F4F3B81DB2}" type="parTrans" cxnId="{ECF48D2B-183D-41AB-90BD-03F2FB0B2C1B}">
      <dgm:prSet/>
      <dgm:spPr/>
      <dgm:t>
        <a:bodyPr/>
        <a:lstStyle/>
        <a:p>
          <a:endParaRPr lang="en-US"/>
        </a:p>
      </dgm:t>
    </dgm:pt>
    <dgm:pt modelId="{B5E8E799-72CA-424C-991A-E27F9FA079AC}" type="sibTrans" cxnId="{ECF48D2B-183D-41AB-90BD-03F2FB0B2C1B}">
      <dgm:prSet/>
      <dgm:spPr/>
      <dgm:t>
        <a:bodyPr/>
        <a:lstStyle/>
        <a:p>
          <a:endParaRPr lang="en-US"/>
        </a:p>
      </dgm:t>
    </dgm:pt>
    <dgm:pt modelId="{90242E59-6914-438A-9D9F-3FA5283917D4}">
      <dgm:prSet custT="1"/>
      <dgm:spPr/>
      <dgm:t>
        <a:bodyPr/>
        <a:lstStyle/>
        <a:p>
          <a:endParaRPr lang="en-US" sz="2000" b="1" kern="1200" dirty="0"/>
        </a:p>
      </dgm:t>
    </dgm:pt>
    <dgm:pt modelId="{8A19145F-C853-45BC-83B8-C745D733500C}" type="parTrans" cxnId="{83943378-8949-4C01-8AE1-5E5B74A2FC74}">
      <dgm:prSet/>
      <dgm:spPr/>
      <dgm:t>
        <a:bodyPr/>
        <a:lstStyle/>
        <a:p>
          <a:endParaRPr lang="en-US"/>
        </a:p>
      </dgm:t>
    </dgm:pt>
    <dgm:pt modelId="{78C5F0F0-FB97-4A3A-AE51-DF6F37500D46}" type="sibTrans" cxnId="{83943378-8949-4C01-8AE1-5E5B74A2FC74}">
      <dgm:prSet/>
      <dgm:spPr/>
      <dgm:t>
        <a:bodyPr/>
        <a:lstStyle/>
        <a:p>
          <a:endParaRPr lang="en-US"/>
        </a:p>
      </dgm:t>
    </dgm:pt>
    <dgm:pt modelId="{3F6E29E2-BFAD-4DB2-8E5B-1D9C99A9DDA6}">
      <dgm:prSet custT="1"/>
      <dgm:spPr/>
      <dgm:t>
        <a:bodyPr/>
        <a:lstStyle/>
        <a:p>
          <a:r>
            <a:rPr lang="pt-BR" sz="2000" b="1" kern="1200" dirty="0">
              <a:solidFill>
                <a:prstClr val="black">
                  <a:hueOff val="0"/>
                  <a:satOff val="0"/>
                  <a:lumOff val="0"/>
                  <a:alphaOff val="0"/>
                </a:prstClr>
              </a:solidFill>
              <a:latin typeface="Calibri"/>
              <a:ea typeface="+mn-ea"/>
              <a:cs typeface="+mn-cs"/>
            </a:rPr>
            <a:t>Identificarea factorilor infecțioși sau de mediu care pot declanșa evenimente trombotice</a:t>
          </a:r>
          <a:endParaRPr lang="en-US" sz="2000" b="1" kern="1200" dirty="0">
            <a:solidFill>
              <a:prstClr val="black">
                <a:hueOff val="0"/>
                <a:satOff val="0"/>
                <a:lumOff val="0"/>
                <a:alphaOff val="0"/>
              </a:prstClr>
            </a:solidFill>
            <a:latin typeface="Calibri"/>
            <a:ea typeface="+mn-ea"/>
            <a:cs typeface="+mn-cs"/>
          </a:endParaRPr>
        </a:p>
      </dgm:t>
    </dgm:pt>
    <dgm:pt modelId="{143A9E08-2203-4D87-B6E7-5F30AB7171F3}" type="parTrans" cxnId="{BC363BF0-0264-48F4-A508-27B3EA1E082B}">
      <dgm:prSet/>
      <dgm:spPr/>
      <dgm:t>
        <a:bodyPr/>
        <a:lstStyle/>
        <a:p>
          <a:endParaRPr lang="en-US"/>
        </a:p>
      </dgm:t>
    </dgm:pt>
    <dgm:pt modelId="{879EB827-4EBC-44AD-AFF9-85F32DD82078}" type="sibTrans" cxnId="{BC363BF0-0264-48F4-A508-27B3EA1E082B}">
      <dgm:prSet/>
      <dgm:spPr/>
      <dgm:t>
        <a:bodyPr/>
        <a:lstStyle/>
        <a:p>
          <a:endParaRPr lang="en-US"/>
        </a:p>
      </dgm:t>
    </dgm:pt>
    <dgm:pt modelId="{7C64BBBF-0BD4-4794-85FE-8A8F2B77F25D}">
      <dgm:prSet custT="1"/>
      <dgm:spPr/>
      <dgm:t>
        <a:bodyPr/>
        <a:lstStyle/>
        <a:p>
          <a:endParaRPr lang="en-US" sz="2000" b="1" kern="1200" dirty="0">
            <a:solidFill>
              <a:prstClr val="black">
                <a:hueOff val="0"/>
                <a:satOff val="0"/>
                <a:lumOff val="0"/>
                <a:alphaOff val="0"/>
              </a:prstClr>
            </a:solidFill>
            <a:latin typeface="Calibri"/>
            <a:ea typeface="+mn-ea"/>
            <a:cs typeface="+mn-cs"/>
          </a:endParaRPr>
        </a:p>
      </dgm:t>
    </dgm:pt>
    <dgm:pt modelId="{CA4B443D-4590-447A-8FDC-24DFDAD3CE41}" type="parTrans" cxnId="{9677B29D-4F51-45C2-BF4D-620E7CB9184F}">
      <dgm:prSet/>
      <dgm:spPr/>
      <dgm:t>
        <a:bodyPr/>
        <a:lstStyle/>
        <a:p>
          <a:endParaRPr lang="en-US"/>
        </a:p>
      </dgm:t>
    </dgm:pt>
    <dgm:pt modelId="{7A3A4A2F-F88A-4F9B-9A50-072C583667B6}" type="sibTrans" cxnId="{9677B29D-4F51-45C2-BF4D-620E7CB9184F}">
      <dgm:prSet/>
      <dgm:spPr/>
      <dgm:t>
        <a:bodyPr/>
        <a:lstStyle/>
        <a:p>
          <a:endParaRPr lang="en-US"/>
        </a:p>
      </dgm:t>
    </dgm:pt>
    <dgm:pt modelId="{D004334E-E2BB-4FDA-AB14-B48F0DA7377F}">
      <dgm:prSet custT="1"/>
      <dgm:spPr/>
      <dgm:t>
        <a:bodyPr/>
        <a:lstStyle/>
        <a:p>
          <a:endParaRPr lang="en-US" sz="2000" b="1" kern="1200" dirty="0">
            <a:solidFill>
              <a:prstClr val="black">
                <a:hueOff val="0"/>
                <a:satOff val="0"/>
                <a:lumOff val="0"/>
                <a:alphaOff val="0"/>
              </a:prstClr>
            </a:solidFill>
            <a:latin typeface="Calibri"/>
            <a:ea typeface="+mn-ea"/>
            <a:cs typeface="+mn-cs"/>
          </a:endParaRPr>
        </a:p>
      </dgm:t>
    </dgm:pt>
    <dgm:pt modelId="{975A9D84-AAC8-4C49-AAC1-852F4C66D176}" type="parTrans" cxnId="{F245E856-3F33-42C0-AC91-DC63BDE13FA7}">
      <dgm:prSet/>
      <dgm:spPr/>
      <dgm:t>
        <a:bodyPr/>
        <a:lstStyle/>
        <a:p>
          <a:endParaRPr lang="en-US"/>
        </a:p>
      </dgm:t>
    </dgm:pt>
    <dgm:pt modelId="{28203EDB-EE2B-42A4-821D-CAAB2B4D37CC}" type="sibTrans" cxnId="{F245E856-3F33-42C0-AC91-DC63BDE13FA7}">
      <dgm:prSet/>
      <dgm:spPr/>
      <dgm:t>
        <a:bodyPr/>
        <a:lstStyle/>
        <a:p>
          <a:endParaRPr lang="en-US"/>
        </a:p>
      </dgm:t>
    </dgm:pt>
    <dgm:pt modelId="{1FF2DCB5-8937-4A30-8575-79F3FCE82008}">
      <dgm:prSet custT="1"/>
      <dgm:spPr/>
      <dgm:t>
        <a:bodyPr/>
        <a:lstStyle/>
        <a:p>
          <a:r>
            <a:rPr lang="en-US" sz="2000" b="1" dirty="0">
              <a:latin typeface="UT Sans"/>
            </a:rPr>
            <a:t>Studierea variantelor genetice asociate coagulării (de exemplu, factorul V Leiden, protrombina) sau răspunsului inflamator</a:t>
          </a:r>
        </a:p>
      </dgm:t>
    </dgm:pt>
    <dgm:pt modelId="{C3AEC244-BC3F-47C7-A5FB-D3F25A4F0C4F}" type="parTrans" cxnId="{E160AD5E-007D-4B18-A117-AED061E54BFB}">
      <dgm:prSet/>
      <dgm:spPr/>
      <dgm:t>
        <a:bodyPr/>
        <a:lstStyle/>
        <a:p>
          <a:endParaRPr lang="en-US"/>
        </a:p>
      </dgm:t>
    </dgm:pt>
    <dgm:pt modelId="{B398DE91-0BF3-4590-B7DB-500D55A2F7BC}" type="sibTrans" cxnId="{E160AD5E-007D-4B18-A117-AED061E54BFB}">
      <dgm:prSet/>
      <dgm:spPr/>
      <dgm:t>
        <a:bodyPr/>
        <a:lstStyle/>
        <a:p>
          <a:endParaRPr lang="en-US"/>
        </a:p>
      </dgm:t>
    </dgm:pt>
    <dgm:pt modelId="{85EDEDA7-E153-4B26-ADDA-926D58381B8D}">
      <dgm:prSet custT="1"/>
      <dgm:spPr/>
      <dgm:t>
        <a:bodyPr/>
        <a:lstStyle/>
        <a:p>
          <a:r>
            <a:rPr lang="en-US" sz="2000" b="1" kern="1200" dirty="0">
              <a:solidFill>
                <a:prstClr val="black">
                  <a:hueOff val="0"/>
                  <a:satOff val="0"/>
                  <a:lumOff val="0"/>
                  <a:alphaOff val="0"/>
                </a:prstClr>
              </a:solidFill>
              <a:latin typeface="UT Sans"/>
              <a:ea typeface="+mn-ea"/>
              <a:cs typeface="+mn-cs"/>
            </a:rPr>
            <a:t>Integrarea riscului trombotic în contextul altor boli autoimune (de exemplu, lupus eritematos sistemic) sau al asocierii factorilor de risc cardiovascular.</a:t>
          </a:r>
        </a:p>
      </dgm:t>
    </dgm:pt>
    <dgm:pt modelId="{CA1EF3DD-C598-40D8-A0CF-8130C7EF68FE}" type="parTrans" cxnId="{FF76A87D-9314-456A-9674-BF3B85AA239F}">
      <dgm:prSet/>
      <dgm:spPr/>
      <dgm:t>
        <a:bodyPr/>
        <a:lstStyle/>
        <a:p>
          <a:endParaRPr lang="en-US"/>
        </a:p>
      </dgm:t>
    </dgm:pt>
    <dgm:pt modelId="{723E48BF-3D4A-48E7-B71C-20464D4CC8F6}" type="sibTrans" cxnId="{FF76A87D-9314-456A-9674-BF3B85AA239F}">
      <dgm:prSet/>
      <dgm:spPr/>
      <dgm:t>
        <a:bodyPr/>
        <a:lstStyle/>
        <a:p>
          <a:endParaRPr lang="en-US"/>
        </a:p>
      </dgm:t>
    </dgm:pt>
    <dgm:pt modelId="{F8BFDEE3-A102-44E9-B1B0-FD47B12DD898}">
      <dgm:prSet custT="1"/>
      <dgm:spPr/>
      <dgm:t>
        <a:bodyPr/>
        <a:lstStyle/>
        <a:p>
          <a:endParaRPr lang="en-US" sz="2000" b="1" kern="1200" dirty="0">
            <a:solidFill>
              <a:prstClr val="black">
                <a:hueOff val="0"/>
                <a:satOff val="0"/>
                <a:lumOff val="0"/>
                <a:alphaOff val="0"/>
              </a:prstClr>
            </a:solidFill>
            <a:latin typeface="Calibri"/>
            <a:ea typeface="+mn-ea"/>
            <a:cs typeface="+mn-cs"/>
          </a:endParaRPr>
        </a:p>
      </dgm:t>
    </dgm:pt>
    <dgm:pt modelId="{4CFD3D0A-CA24-45B1-B617-A6AC60BFE02D}" type="parTrans" cxnId="{BFB3DFF2-9C26-4883-B75F-B9FFD3B2FF43}">
      <dgm:prSet/>
      <dgm:spPr/>
      <dgm:t>
        <a:bodyPr/>
        <a:lstStyle/>
        <a:p>
          <a:endParaRPr lang="en-US"/>
        </a:p>
      </dgm:t>
    </dgm:pt>
    <dgm:pt modelId="{A5647171-E859-4611-AD96-F2FCEF105DCA}" type="sibTrans" cxnId="{BFB3DFF2-9C26-4883-B75F-B9FFD3B2FF43}">
      <dgm:prSet/>
      <dgm:spPr/>
      <dgm:t>
        <a:bodyPr/>
        <a:lstStyle/>
        <a:p>
          <a:endParaRPr lang="en-US"/>
        </a:p>
      </dgm:t>
    </dgm:pt>
    <dgm:pt modelId="{8ADFCC9F-9731-4FFE-B7FE-B41A49124A2B}" type="pres">
      <dgm:prSet presAssocID="{2F6F439A-B076-4EA0-9E13-D5177F061B41}" presName="linearFlow" presStyleCnt="0">
        <dgm:presLayoutVars>
          <dgm:dir/>
          <dgm:animLvl val="lvl"/>
          <dgm:resizeHandles val="exact"/>
        </dgm:presLayoutVars>
      </dgm:prSet>
      <dgm:spPr/>
    </dgm:pt>
    <dgm:pt modelId="{CB8C0171-636E-498F-BEA0-31DFB3160A57}" type="pres">
      <dgm:prSet presAssocID="{6B4A563C-8B4C-4364-BA90-07073A536751}" presName="composite" presStyleCnt="0"/>
      <dgm:spPr/>
    </dgm:pt>
    <dgm:pt modelId="{228772E6-754E-45AC-B6E7-B08772ACFCCF}" type="pres">
      <dgm:prSet presAssocID="{6B4A563C-8B4C-4364-BA90-07073A536751}" presName="parentText" presStyleLbl="alignNode1" presStyleIdx="0" presStyleCnt="3">
        <dgm:presLayoutVars>
          <dgm:chMax val="1"/>
          <dgm:bulletEnabled val="1"/>
        </dgm:presLayoutVars>
      </dgm:prSet>
      <dgm:spPr/>
    </dgm:pt>
    <dgm:pt modelId="{A43B4251-0718-4FF3-8982-1EF2FD70CEED}" type="pres">
      <dgm:prSet presAssocID="{6B4A563C-8B4C-4364-BA90-07073A536751}" presName="descendantText" presStyleLbl="alignAcc1" presStyleIdx="0" presStyleCnt="3" custScaleY="110639">
        <dgm:presLayoutVars>
          <dgm:bulletEnabled val="1"/>
        </dgm:presLayoutVars>
      </dgm:prSet>
      <dgm:spPr/>
    </dgm:pt>
    <dgm:pt modelId="{92F5845F-4C2E-4DA1-A12E-3B7D823EBF4A}" type="pres">
      <dgm:prSet presAssocID="{025EA040-3165-4B8E-B1C3-51ED529E89CD}" presName="sp" presStyleCnt="0"/>
      <dgm:spPr/>
    </dgm:pt>
    <dgm:pt modelId="{5E465A04-A79C-45BE-BF7C-E0704BDA9561}" type="pres">
      <dgm:prSet presAssocID="{1E557085-A2BE-47E5-9E03-5E60E10A57A9}" presName="composite" presStyleCnt="0"/>
      <dgm:spPr/>
    </dgm:pt>
    <dgm:pt modelId="{9A4BE491-68D0-4934-B760-139CC1CF00F8}" type="pres">
      <dgm:prSet presAssocID="{1E557085-A2BE-47E5-9E03-5E60E10A57A9}" presName="parentText" presStyleLbl="alignNode1" presStyleIdx="1" presStyleCnt="3">
        <dgm:presLayoutVars>
          <dgm:chMax val="1"/>
          <dgm:bulletEnabled val="1"/>
        </dgm:presLayoutVars>
      </dgm:prSet>
      <dgm:spPr/>
    </dgm:pt>
    <dgm:pt modelId="{A7280D9C-EF68-4606-9483-AC68574CBF17}" type="pres">
      <dgm:prSet presAssocID="{1E557085-A2BE-47E5-9E03-5E60E10A57A9}" presName="descendantText" presStyleLbl="alignAcc1" presStyleIdx="1" presStyleCnt="3">
        <dgm:presLayoutVars>
          <dgm:bulletEnabled val="1"/>
        </dgm:presLayoutVars>
      </dgm:prSet>
      <dgm:spPr/>
    </dgm:pt>
    <dgm:pt modelId="{7C684732-E5D7-41DC-9186-C983E61BF2BA}" type="pres">
      <dgm:prSet presAssocID="{B1764261-8CDF-4E26-942A-E325387E293E}" presName="sp" presStyleCnt="0"/>
      <dgm:spPr/>
    </dgm:pt>
    <dgm:pt modelId="{EB564B9F-7642-4870-AB83-9FA00307B9A1}" type="pres">
      <dgm:prSet presAssocID="{B384F2D1-969E-4381-9FA2-AB9C5BA8C280}" presName="composite" presStyleCnt="0"/>
      <dgm:spPr/>
    </dgm:pt>
    <dgm:pt modelId="{339DDECB-C93E-4C81-9E9B-ABB7636FFE70}" type="pres">
      <dgm:prSet presAssocID="{B384F2D1-969E-4381-9FA2-AB9C5BA8C280}" presName="parentText" presStyleLbl="alignNode1" presStyleIdx="2" presStyleCnt="3">
        <dgm:presLayoutVars>
          <dgm:chMax val="1"/>
          <dgm:bulletEnabled val="1"/>
        </dgm:presLayoutVars>
      </dgm:prSet>
      <dgm:spPr/>
    </dgm:pt>
    <dgm:pt modelId="{2F23A066-D05F-4A4A-A9CC-B20A7B448173}" type="pres">
      <dgm:prSet presAssocID="{B384F2D1-969E-4381-9FA2-AB9C5BA8C280}" presName="descendantText" presStyleLbl="alignAcc1" presStyleIdx="2" presStyleCnt="3">
        <dgm:presLayoutVars>
          <dgm:bulletEnabled val="1"/>
        </dgm:presLayoutVars>
      </dgm:prSet>
      <dgm:spPr/>
    </dgm:pt>
  </dgm:ptLst>
  <dgm:cxnLst>
    <dgm:cxn modelId="{CCB5D614-2A45-45D0-870E-D7E1190D68CC}" type="presOf" srcId="{D004334E-E2BB-4FDA-AB14-B48F0DA7377F}" destId="{2F23A066-D05F-4A4A-A9CC-B20A7B448173}" srcOrd="0" destOrd="1" presId="urn:microsoft.com/office/officeart/2005/8/layout/chevron2"/>
    <dgm:cxn modelId="{78F2E316-16FF-4BCE-B60A-F3ABE78D4143}" type="presOf" srcId="{C96C4757-34D2-45CB-90A3-DFEC90F0C2BE}" destId="{A43B4251-0718-4FF3-8982-1EF2FD70CEED}" srcOrd="0" destOrd="0" presId="urn:microsoft.com/office/officeart/2005/8/layout/chevron2"/>
    <dgm:cxn modelId="{6722081C-BA42-4E6C-ADF3-11E712DA0393}" type="presOf" srcId="{85EDEDA7-E153-4B26-ADDA-926D58381B8D}" destId="{A7280D9C-EF68-4606-9483-AC68574CBF17}" srcOrd="0" destOrd="1" presId="urn:microsoft.com/office/officeart/2005/8/layout/chevron2"/>
    <dgm:cxn modelId="{E462C125-664E-4065-B2F2-04D5E9E4B04C}" srcId="{B384F2D1-969E-4381-9FA2-AB9C5BA8C280}" destId="{A180FACD-CBC9-4355-AF2A-3BD0FF334AAF}" srcOrd="0" destOrd="0" parTransId="{80378B5B-16B8-4458-A81C-0C66C394A019}" sibTransId="{8A0B7A48-C1C7-43E4-B1E0-E01D797C592E}"/>
    <dgm:cxn modelId="{ECF48D2B-183D-41AB-90BD-03F2FB0B2C1B}" srcId="{B384F2D1-969E-4381-9FA2-AB9C5BA8C280}" destId="{0537890F-001F-43B5-9D67-E56A513C5E6A}" srcOrd="6" destOrd="0" parTransId="{423861C6-59B4-4BB6-83A8-E7F4F3B81DB2}" sibTransId="{B5E8E799-72CA-424C-991A-E27F9FA079AC}"/>
    <dgm:cxn modelId="{AE7E1A35-D54F-4383-92B1-C1FCC86A8FD4}" type="presOf" srcId="{6B4A563C-8B4C-4364-BA90-07073A536751}" destId="{228772E6-754E-45AC-B6E7-B08772ACFCCF}" srcOrd="0" destOrd="0" presId="urn:microsoft.com/office/officeart/2005/8/layout/chevron2"/>
    <dgm:cxn modelId="{AF78093A-FDFE-450E-A3D2-F8A63EA84BAA}" type="presOf" srcId="{4E45A1FB-F8AB-48C8-83F2-0FDD26D17770}" destId="{A7280D9C-EF68-4606-9483-AC68574CBF17}" srcOrd="0" destOrd="0" presId="urn:microsoft.com/office/officeart/2005/8/layout/chevron2"/>
    <dgm:cxn modelId="{4618485E-6265-4099-B791-B0BA43A09B9B}" type="presOf" srcId="{F8BFDEE3-A102-44E9-B1B0-FD47B12DD898}" destId="{2F23A066-D05F-4A4A-A9CC-B20A7B448173}" srcOrd="0" destOrd="3" presId="urn:microsoft.com/office/officeart/2005/8/layout/chevron2"/>
    <dgm:cxn modelId="{E160AD5E-007D-4B18-A117-AED061E54BFB}" srcId="{6B4A563C-8B4C-4364-BA90-07073A536751}" destId="{1FF2DCB5-8937-4A30-8575-79F3FCE82008}" srcOrd="1" destOrd="0" parTransId="{C3AEC244-BC3F-47C7-A5FB-D3F25A4F0C4F}" sibTransId="{B398DE91-0BF3-4590-B7DB-500D55A2F7BC}"/>
    <dgm:cxn modelId="{BFEBCA41-9252-421E-97D5-CBE3FBFF578B}" srcId="{6B4A563C-8B4C-4364-BA90-07073A536751}" destId="{C96C4757-34D2-45CB-90A3-DFEC90F0C2BE}" srcOrd="0" destOrd="0" parTransId="{67B6605B-AE2E-4203-B57E-C075C5F5B2CB}" sibTransId="{3A68A890-DB23-49E1-9286-BA123671AF7D}"/>
    <dgm:cxn modelId="{1F073747-113A-4C25-9533-EDC9F69E8F75}" type="presOf" srcId="{2F6F439A-B076-4EA0-9E13-D5177F061B41}" destId="{8ADFCC9F-9731-4FFE-B7FE-B41A49124A2B}" srcOrd="0" destOrd="0" presId="urn:microsoft.com/office/officeart/2005/8/layout/chevron2"/>
    <dgm:cxn modelId="{5EB3714E-E81A-4656-85A0-3C3129CAA628}" srcId="{1E557085-A2BE-47E5-9E03-5E60E10A57A9}" destId="{C6A46773-0A20-459C-B842-9D08159E3DAA}" srcOrd="2" destOrd="0" parTransId="{931C5420-55EF-4DC3-96DF-C301F422A949}" sibTransId="{762DD1C9-15F2-48F5-AA95-7EF3685B7461}"/>
    <dgm:cxn modelId="{2F9A1C6F-CF0B-477D-A2E6-8F2497540841}" type="presOf" srcId="{90242E59-6914-438A-9D9F-3FA5283917D4}" destId="{2F23A066-D05F-4A4A-A9CC-B20A7B448173}" srcOrd="0" destOrd="5" presId="urn:microsoft.com/office/officeart/2005/8/layout/chevron2"/>
    <dgm:cxn modelId="{81780756-5A95-4B9B-B300-7BE76564E9AA}" type="presOf" srcId="{B384F2D1-969E-4381-9FA2-AB9C5BA8C280}" destId="{339DDECB-C93E-4C81-9E9B-ABB7636FFE70}" srcOrd="0" destOrd="0" presId="urn:microsoft.com/office/officeart/2005/8/layout/chevron2"/>
    <dgm:cxn modelId="{F245E856-3F33-42C0-AC91-DC63BDE13FA7}" srcId="{B384F2D1-969E-4381-9FA2-AB9C5BA8C280}" destId="{D004334E-E2BB-4FDA-AB14-B48F0DA7377F}" srcOrd="1" destOrd="0" parTransId="{975A9D84-AAC8-4C49-AAC1-852F4C66D176}" sibTransId="{28203EDB-EE2B-42A4-821D-CAAB2B4D37CC}"/>
    <dgm:cxn modelId="{83943378-8949-4C01-8AE1-5E5B74A2FC74}" srcId="{B384F2D1-969E-4381-9FA2-AB9C5BA8C280}" destId="{90242E59-6914-438A-9D9F-3FA5283917D4}" srcOrd="5" destOrd="0" parTransId="{8A19145F-C853-45BC-83B8-C745D733500C}" sibTransId="{78C5F0F0-FB97-4A3A-AE51-DF6F37500D46}"/>
    <dgm:cxn modelId="{9EBC365A-2A29-4EFE-A675-0FE0DFA980CB}" srcId="{2F6F439A-B076-4EA0-9E13-D5177F061B41}" destId="{B384F2D1-969E-4381-9FA2-AB9C5BA8C280}" srcOrd="2" destOrd="0" parTransId="{E32CCE23-8DCA-4ECA-BEAA-F3950A724472}" sibTransId="{BA7AE875-E22D-44B2-943A-8859BAC326C3}"/>
    <dgm:cxn modelId="{FF76A87D-9314-456A-9674-BF3B85AA239F}" srcId="{1E557085-A2BE-47E5-9E03-5E60E10A57A9}" destId="{85EDEDA7-E153-4B26-ADDA-926D58381B8D}" srcOrd="1" destOrd="0" parTransId="{CA1EF3DD-C598-40D8-A0CF-8130C7EF68FE}" sibTransId="{723E48BF-3D4A-48E7-B71C-20464D4CC8F6}"/>
    <dgm:cxn modelId="{56E7258E-3270-4E65-90C4-B84409AF29D4}" type="presOf" srcId="{A180FACD-CBC9-4355-AF2A-3BD0FF334AAF}" destId="{2F23A066-D05F-4A4A-A9CC-B20A7B448173}" srcOrd="0" destOrd="0" presId="urn:microsoft.com/office/officeart/2005/8/layout/chevron2"/>
    <dgm:cxn modelId="{33A17996-9BAD-4EDE-AA77-27806DE3111B}" srcId="{2F6F439A-B076-4EA0-9E13-D5177F061B41}" destId="{1E557085-A2BE-47E5-9E03-5E60E10A57A9}" srcOrd="1" destOrd="0" parTransId="{9C40F8FD-2D29-4FBC-9AE0-147507957906}" sibTransId="{B1764261-8CDF-4E26-942A-E325387E293E}"/>
    <dgm:cxn modelId="{83F03199-CDA1-42AE-B99C-B1897DB8342A}" type="presOf" srcId="{3F6E29E2-BFAD-4DB2-8E5B-1D9C99A9DDA6}" destId="{2F23A066-D05F-4A4A-A9CC-B20A7B448173}" srcOrd="0" destOrd="2" presId="urn:microsoft.com/office/officeart/2005/8/layout/chevron2"/>
    <dgm:cxn modelId="{9677B29D-4F51-45C2-BF4D-620E7CB9184F}" srcId="{B384F2D1-969E-4381-9FA2-AB9C5BA8C280}" destId="{7C64BBBF-0BD4-4794-85FE-8A8F2B77F25D}" srcOrd="4" destOrd="0" parTransId="{CA4B443D-4590-447A-8FDC-24DFDAD3CE41}" sibTransId="{7A3A4A2F-F88A-4F9B-9A50-072C583667B6}"/>
    <dgm:cxn modelId="{A96FECA5-9308-4992-8C97-720E90549CB8}" type="presOf" srcId="{1E557085-A2BE-47E5-9E03-5E60E10A57A9}" destId="{9A4BE491-68D0-4934-B760-139CC1CF00F8}" srcOrd="0" destOrd="0" presId="urn:microsoft.com/office/officeart/2005/8/layout/chevron2"/>
    <dgm:cxn modelId="{D41016AD-2080-4EC9-BED7-7C6E55B0A46F}" type="presOf" srcId="{7C64BBBF-0BD4-4794-85FE-8A8F2B77F25D}" destId="{2F23A066-D05F-4A4A-A9CC-B20A7B448173}" srcOrd="0" destOrd="4" presId="urn:microsoft.com/office/officeart/2005/8/layout/chevron2"/>
    <dgm:cxn modelId="{6205B0AF-2CC8-4CD3-BC7C-9569EE75B63A}" type="presOf" srcId="{0537890F-001F-43B5-9D67-E56A513C5E6A}" destId="{2F23A066-D05F-4A4A-A9CC-B20A7B448173}" srcOrd="0" destOrd="6" presId="urn:microsoft.com/office/officeart/2005/8/layout/chevron2"/>
    <dgm:cxn modelId="{137A18CB-1820-401A-A4F1-682ACB36C3E6}" srcId="{1E557085-A2BE-47E5-9E03-5E60E10A57A9}" destId="{4E45A1FB-F8AB-48C8-83F2-0FDD26D17770}" srcOrd="0" destOrd="0" parTransId="{69AB00BF-CE3A-46DB-B43E-54434ED76B7D}" sibTransId="{D0AA571E-1669-40F0-BB40-969952756366}"/>
    <dgm:cxn modelId="{2260DAE6-B1DB-45D6-896F-8BC231E3086D}" type="presOf" srcId="{1FF2DCB5-8937-4A30-8575-79F3FCE82008}" destId="{A43B4251-0718-4FF3-8982-1EF2FD70CEED}" srcOrd="0" destOrd="1" presId="urn:microsoft.com/office/officeart/2005/8/layout/chevron2"/>
    <dgm:cxn modelId="{BC363BF0-0264-48F4-A508-27B3EA1E082B}" srcId="{B384F2D1-969E-4381-9FA2-AB9C5BA8C280}" destId="{3F6E29E2-BFAD-4DB2-8E5B-1D9C99A9DDA6}" srcOrd="2" destOrd="0" parTransId="{143A9E08-2203-4D87-B6E7-5F30AB7171F3}" sibTransId="{879EB827-4EBC-44AD-AFF9-85F32DD82078}"/>
    <dgm:cxn modelId="{37F1D6F0-9FB1-4DF7-B401-46ECEAE93ADB}" type="presOf" srcId="{C6A46773-0A20-459C-B842-9D08159E3DAA}" destId="{A7280D9C-EF68-4606-9483-AC68574CBF17}" srcOrd="0" destOrd="2" presId="urn:microsoft.com/office/officeart/2005/8/layout/chevron2"/>
    <dgm:cxn modelId="{292071F2-6E1C-463F-9688-2E033CCCDA52}" srcId="{2F6F439A-B076-4EA0-9E13-D5177F061B41}" destId="{6B4A563C-8B4C-4364-BA90-07073A536751}" srcOrd="0" destOrd="0" parTransId="{6761CB5C-EA22-46DD-BA57-9F19319D64B2}" sibTransId="{025EA040-3165-4B8E-B1C3-51ED529E89CD}"/>
    <dgm:cxn modelId="{BFB3DFF2-9C26-4883-B75F-B9FFD3B2FF43}" srcId="{B384F2D1-969E-4381-9FA2-AB9C5BA8C280}" destId="{F8BFDEE3-A102-44E9-B1B0-FD47B12DD898}" srcOrd="3" destOrd="0" parTransId="{4CFD3D0A-CA24-45B1-B617-A6AC60BFE02D}" sibTransId="{A5647171-E859-4611-AD96-F2FCEF105DCA}"/>
    <dgm:cxn modelId="{CDE6811A-90CD-41E0-AEB9-F2BA1F9B394B}" type="presParOf" srcId="{8ADFCC9F-9731-4FFE-B7FE-B41A49124A2B}" destId="{CB8C0171-636E-498F-BEA0-31DFB3160A57}" srcOrd="0" destOrd="0" presId="urn:microsoft.com/office/officeart/2005/8/layout/chevron2"/>
    <dgm:cxn modelId="{94BDFBCA-E53C-4D1F-B417-3FF89CB387D1}" type="presParOf" srcId="{CB8C0171-636E-498F-BEA0-31DFB3160A57}" destId="{228772E6-754E-45AC-B6E7-B08772ACFCCF}" srcOrd="0" destOrd="0" presId="urn:microsoft.com/office/officeart/2005/8/layout/chevron2"/>
    <dgm:cxn modelId="{E6B6AA41-160B-4EDF-89A4-743D7FD1FD72}" type="presParOf" srcId="{CB8C0171-636E-498F-BEA0-31DFB3160A57}" destId="{A43B4251-0718-4FF3-8982-1EF2FD70CEED}" srcOrd="1" destOrd="0" presId="urn:microsoft.com/office/officeart/2005/8/layout/chevron2"/>
    <dgm:cxn modelId="{DFB94ED7-69A1-475A-9CA1-CA8E954BBA4F}" type="presParOf" srcId="{8ADFCC9F-9731-4FFE-B7FE-B41A49124A2B}" destId="{92F5845F-4C2E-4DA1-A12E-3B7D823EBF4A}" srcOrd="1" destOrd="0" presId="urn:microsoft.com/office/officeart/2005/8/layout/chevron2"/>
    <dgm:cxn modelId="{F8E98974-BB44-4EA4-AA52-5FF4210B0211}" type="presParOf" srcId="{8ADFCC9F-9731-4FFE-B7FE-B41A49124A2B}" destId="{5E465A04-A79C-45BE-BF7C-E0704BDA9561}" srcOrd="2" destOrd="0" presId="urn:microsoft.com/office/officeart/2005/8/layout/chevron2"/>
    <dgm:cxn modelId="{A09FA962-6EBB-4E0D-8419-762EA57FF857}" type="presParOf" srcId="{5E465A04-A79C-45BE-BF7C-E0704BDA9561}" destId="{9A4BE491-68D0-4934-B760-139CC1CF00F8}" srcOrd="0" destOrd="0" presId="urn:microsoft.com/office/officeart/2005/8/layout/chevron2"/>
    <dgm:cxn modelId="{B53B0F4D-AF9A-42A0-B56B-76CFA4039F75}" type="presParOf" srcId="{5E465A04-A79C-45BE-BF7C-E0704BDA9561}" destId="{A7280D9C-EF68-4606-9483-AC68574CBF17}" srcOrd="1" destOrd="0" presId="urn:microsoft.com/office/officeart/2005/8/layout/chevron2"/>
    <dgm:cxn modelId="{53E7E965-21D9-47BE-9FEA-F1A59F01B04F}" type="presParOf" srcId="{8ADFCC9F-9731-4FFE-B7FE-B41A49124A2B}" destId="{7C684732-E5D7-41DC-9186-C983E61BF2BA}" srcOrd="3" destOrd="0" presId="urn:microsoft.com/office/officeart/2005/8/layout/chevron2"/>
    <dgm:cxn modelId="{B1A8B80D-8016-4003-97DA-9F1664E3CF6C}" type="presParOf" srcId="{8ADFCC9F-9731-4FFE-B7FE-B41A49124A2B}" destId="{EB564B9F-7642-4870-AB83-9FA00307B9A1}" srcOrd="4" destOrd="0" presId="urn:microsoft.com/office/officeart/2005/8/layout/chevron2"/>
    <dgm:cxn modelId="{139F0109-C485-4573-859A-1FDF76DB3364}" type="presParOf" srcId="{EB564B9F-7642-4870-AB83-9FA00307B9A1}" destId="{339DDECB-C93E-4C81-9E9B-ABB7636FFE70}" srcOrd="0" destOrd="0" presId="urn:microsoft.com/office/officeart/2005/8/layout/chevron2"/>
    <dgm:cxn modelId="{09C082BF-695B-459C-9E60-E1F55611963B}" type="presParOf" srcId="{EB564B9F-7642-4870-AB83-9FA00307B9A1}" destId="{2F23A066-D05F-4A4A-A9CC-B20A7B448173}"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8B92A96-4F64-4BB7-8781-88D13A737D78}" type="doc">
      <dgm:prSet loTypeId="urn:microsoft.com/office/officeart/2005/8/layout/funnel1" loCatId="process" qsTypeId="urn:microsoft.com/office/officeart/2005/8/quickstyle/simple5" qsCatId="simple" csTypeId="urn:microsoft.com/office/officeart/2005/8/colors/accent1_2" csCatId="accent1" phldr="1"/>
      <dgm:spPr/>
      <dgm:t>
        <a:bodyPr/>
        <a:lstStyle/>
        <a:p>
          <a:endParaRPr lang="en-US"/>
        </a:p>
      </dgm:t>
    </dgm:pt>
    <dgm:pt modelId="{716EDF75-2ADD-485B-8554-7190F0A7C1EF}">
      <dgm:prSet phldrT="[Text]"/>
      <dgm:spPr>
        <a:solidFill>
          <a:srgbClr val="FF9966"/>
        </a:solidFill>
      </dgm:spPr>
      <dgm:t>
        <a:bodyPr/>
        <a:lstStyle/>
        <a:p>
          <a:r>
            <a:rPr lang="en-US" b="1" dirty="0" err="1">
              <a:solidFill>
                <a:schemeClr val="bg1"/>
              </a:solidFill>
            </a:rPr>
            <a:t>aCL</a:t>
          </a:r>
          <a:endParaRPr lang="en-US" b="1" dirty="0">
            <a:solidFill>
              <a:schemeClr val="bg1"/>
            </a:solidFill>
          </a:endParaRPr>
        </a:p>
      </dgm:t>
    </dgm:pt>
    <dgm:pt modelId="{54CA83FB-1F37-457E-91DC-3F21F44B6537}" type="parTrans" cxnId="{F6D43230-ED98-4B98-9296-D1C849EE7172}">
      <dgm:prSet/>
      <dgm:spPr/>
      <dgm:t>
        <a:bodyPr/>
        <a:lstStyle/>
        <a:p>
          <a:endParaRPr lang="en-US"/>
        </a:p>
      </dgm:t>
    </dgm:pt>
    <dgm:pt modelId="{8DE51F54-A6C3-4C70-A768-7034424AE724}" type="sibTrans" cxnId="{F6D43230-ED98-4B98-9296-D1C849EE7172}">
      <dgm:prSet/>
      <dgm:spPr/>
      <dgm:t>
        <a:bodyPr/>
        <a:lstStyle/>
        <a:p>
          <a:endParaRPr lang="en-US"/>
        </a:p>
      </dgm:t>
    </dgm:pt>
    <dgm:pt modelId="{8F0633D3-EC40-479C-8D8F-9D2BA6DBA8D5}">
      <dgm:prSet phldrT="[Text]"/>
      <dgm:spPr/>
      <dgm:t>
        <a:bodyPr/>
        <a:lstStyle/>
        <a:p>
          <a:r>
            <a:rPr lang="en-US" dirty="0"/>
            <a:t>beta2GPI</a:t>
          </a:r>
        </a:p>
      </dgm:t>
    </dgm:pt>
    <dgm:pt modelId="{7DFC5358-0058-4DAF-9E98-2EE8F9141947}" type="parTrans" cxnId="{45DBFBCF-2D61-4E4B-ADCD-425275862357}">
      <dgm:prSet/>
      <dgm:spPr/>
      <dgm:t>
        <a:bodyPr/>
        <a:lstStyle/>
        <a:p>
          <a:endParaRPr lang="en-US"/>
        </a:p>
      </dgm:t>
    </dgm:pt>
    <dgm:pt modelId="{9621988F-E290-47AB-BB1B-B85F676E498D}" type="sibTrans" cxnId="{45DBFBCF-2D61-4E4B-ADCD-425275862357}">
      <dgm:prSet/>
      <dgm:spPr/>
      <dgm:t>
        <a:bodyPr/>
        <a:lstStyle/>
        <a:p>
          <a:endParaRPr lang="en-US"/>
        </a:p>
      </dgm:t>
    </dgm:pt>
    <dgm:pt modelId="{CFFE96FF-8700-439A-98E3-23AED30F070D}">
      <dgm:prSet phldrT="[Text]"/>
      <dgm:spPr/>
      <dgm:t>
        <a:bodyPr/>
        <a:lstStyle/>
        <a:p>
          <a:r>
            <a:rPr lang="en-US" b="1" dirty="0">
              <a:solidFill>
                <a:srgbClr val="FF0000"/>
              </a:solidFill>
            </a:rPr>
            <a:t>RISC TROMBOTIC</a:t>
          </a:r>
        </a:p>
      </dgm:t>
    </dgm:pt>
    <dgm:pt modelId="{F9DE703D-D7DC-49E2-BDD7-E0D6EBBF42EF}" type="parTrans" cxnId="{279783C8-3373-4321-BCE1-C283383798FE}">
      <dgm:prSet/>
      <dgm:spPr/>
      <dgm:t>
        <a:bodyPr/>
        <a:lstStyle/>
        <a:p>
          <a:endParaRPr lang="en-US"/>
        </a:p>
      </dgm:t>
    </dgm:pt>
    <dgm:pt modelId="{57149DF1-B44E-420C-BDFE-EDA88590753D}" type="sibTrans" cxnId="{279783C8-3373-4321-BCE1-C283383798FE}">
      <dgm:prSet/>
      <dgm:spPr/>
      <dgm:t>
        <a:bodyPr/>
        <a:lstStyle/>
        <a:p>
          <a:endParaRPr lang="en-US"/>
        </a:p>
      </dgm:t>
    </dgm:pt>
    <dgm:pt modelId="{3E68B96B-0670-4C20-9347-3BB1F15072BC}">
      <dgm:prSet phldrT="[Text]"/>
      <dgm:spPr>
        <a:solidFill>
          <a:schemeClr val="accent3">
            <a:lumMod val="50000"/>
          </a:schemeClr>
        </a:solidFill>
      </dgm:spPr>
      <dgm:t>
        <a:bodyPr/>
        <a:lstStyle/>
        <a:p>
          <a:endParaRPr lang="en-US"/>
        </a:p>
      </dgm:t>
    </dgm:pt>
    <dgm:pt modelId="{23392658-D2E5-4886-BC3F-EE954F3BA165}" type="parTrans" cxnId="{5DDC6022-B6E5-4249-B445-7D61F5165960}">
      <dgm:prSet/>
      <dgm:spPr/>
      <dgm:t>
        <a:bodyPr/>
        <a:lstStyle/>
        <a:p>
          <a:endParaRPr lang="en-US"/>
        </a:p>
      </dgm:t>
    </dgm:pt>
    <dgm:pt modelId="{56BA6C73-074C-42E6-AF7D-E3F9F6A27AF4}" type="sibTrans" cxnId="{5DDC6022-B6E5-4249-B445-7D61F5165960}">
      <dgm:prSet/>
      <dgm:spPr/>
      <dgm:t>
        <a:bodyPr/>
        <a:lstStyle/>
        <a:p>
          <a:endParaRPr lang="en-US"/>
        </a:p>
      </dgm:t>
    </dgm:pt>
    <dgm:pt modelId="{A5CFA7E4-8717-4584-8714-EA67E3D7F1FF}">
      <dgm:prSet/>
      <dgm:spPr/>
      <dgm:t>
        <a:bodyPr/>
        <a:lstStyle/>
        <a:p>
          <a:endParaRPr lang="en-US" b="1" dirty="0">
            <a:solidFill>
              <a:schemeClr val="bg1"/>
            </a:solidFill>
          </a:endParaRPr>
        </a:p>
      </dgm:t>
    </dgm:pt>
    <dgm:pt modelId="{605230F6-BD65-44DD-AD3D-FACFD0A2AB04}" type="parTrans" cxnId="{5090917A-343F-476E-B783-1BCA241A5D73}">
      <dgm:prSet/>
      <dgm:spPr/>
      <dgm:t>
        <a:bodyPr/>
        <a:lstStyle/>
        <a:p>
          <a:endParaRPr lang="en-US"/>
        </a:p>
      </dgm:t>
    </dgm:pt>
    <dgm:pt modelId="{C70E047C-7FE3-4842-99A3-F99C2B31CB17}" type="sibTrans" cxnId="{5090917A-343F-476E-B783-1BCA241A5D73}">
      <dgm:prSet/>
      <dgm:spPr/>
      <dgm:t>
        <a:bodyPr/>
        <a:lstStyle/>
        <a:p>
          <a:endParaRPr lang="en-US"/>
        </a:p>
      </dgm:t>
    </dgm:pt>
    <dgm:pt modelId="{58BA5833-6AC6-4EC3-A16A-837656C7BDC1}">
      <dgm:prSet phldrT="[Text]"/>
      <dgm:spPr>
        <a:solidFill>
          <a:srgbClr val="FFC000"/>
        </a:solidFill>
      </dgm:spPr>
      <dgm:t>
        <a:bodyPr/>
        <a:lstStyle/>
        <a:p>
          <a:r>
            <a:rPr lang="en-US" b="1" dirty="0">
              <a:solidFill>
                <a:schemeClr val="bg1"/>
              </a:solidFill>
            </a:rPr>
            <a:t>LA</a:t>
          </a:r>
        </a:p>
      </dgm:t>
    </dgm:pt>
    <dgm:pt modelId="{FC3789BB-8DA6-4C25-A5BD-31F33DA2E61F}" type="sibTrans" cxnId="{73716BF5-E1F2-40F0-97AA-F5662C8AB61A}">
      <dgm:prSet/>
      <dgm:spPr/>
      <dgm:t>
        <a:bodyPr/>
        <a:lstStyle/>
        <a:p>
          <a:endParaRPr lang="en-US"/>
        </a:p>
      </dgm:t>
    </dgm:pt>
    <dgm:pt modelId="{7109F14B-D9C8-423E-AF6C-F2917B5E23E0}" type="parTrans" cxnId="{73716BF5-E1F2-40F0-97AA-F5662C8AB61A}">
      <dgm:prSet/>
      <dgm:spPr/>
      <dgm:t>
        <a:bodyPr/>
        <a:lstStyle/>
        <a:p>
          <a:endParaRPr lang="en-US"/>
        </a:p>
      </dgm:t>
    </dgm:pt>
    <dgm:pt modelId="{5BA6C3D6-BCC7-4BD3-917E-F5934E43087E}" type="pres">
      <dgm:prSet presAssocID="{B8B92A96-4F64-4BB7-8781-88D13A737D78}" presName="Name0" presStyleCnt="0">
        <dgm:presLayoutVars>
          <dgm:chMax val="4"/>
          <dgm:resizeHandles val="exact"/>
        </dgm:presLayoutVars>
      </dgm:prSet>
      <dgm:spPr/>
    </dgm:pt>
    <dgm:pt modelId="{205FE6D5-31B9-4F78-AF56-68320A81C727}" type="pres">
      <dgm:prSet presAssocID="{B8B92A96-4F64-4BB7-8781-88D13A737D78}" presName="ellipse" presStyleLbl="trBgShp" presStyleIdx="0" presStyleCnt="1"/>
      <dgm:spPr/>
    </dgm:pt>
    <dgm:pt modelId="{573E2130-37C1-4E10-A1B0-A14EAD9FEA3B}" type="pres">
      <dgm:prSet presAssocID="{B8B92A96-4F64-4BB7-8781-88D13A737D78}" presName="arrow1" presStyleLbl="fgShp" presStyleIdx="0" presStyleCnt="1"/>
      <dgm:spPr>
        <a:solidFill>
          <a:srgbClr val="FF9966"/>
        </a:solidFill>
      </dgm:spPr>
    </dgm:pt>
    <dgm:pt modelId="{A041F0CB-5581-4D2C-A692-4B784F42F219}" type="pres">
      <dgm:prSet presAssocID="{B8B92A96-4F64-4BB7-8781-88D13A737D78}" presName="rectangle" presStyleLbl="revTx" presStyleIdx="0" presStyleCnt="1">
        <dgm:presLayoutVars>
          <dgm:bulletEnabled val="1"/>
        </dgm:presLayoutVars>
      </dgm:prSet>
      <dgm:spPr/>
    </dgm:pt>
    <dgm:pt modelId="{6D8D97BC-97C1-4B8A-A842-B398A9A9F1FB}" type="pres">
      <dgm:prSet presAssocID="{716EDF75-2ADD-485B-8554-7190F0A7C1EF}" presName="item1" presStyleLbl="node1" presStyleIdx="0" presStyleCnt="3">
        <dgm:presLayoutVars>
          <dgm:bulletEnabled val="1"/>
        </dgm:presLayoutVars>
      </dgm:prSet>
      <dgm:spPr/>
    </dgm:pt>
    <dgm:pt modelId="{3700EFDE-BD1C-450D-91DB-A5CCD0BFB214}" type="pres">
      <dgm:prSet presAssocID="{8F0633D3-EC40-479C-8D8F-9D2BA6DBA8D5}" presName="item2" presStyleLbl="node1" presStyleIdx="1" presStyleCnt="3">
        <dgm:presLayoutVars>
          <dgm:bulletEnabled val="1"/>
        </dgm:presLayoutVars>
      </dgm:prSet>
      <dgm:spPr/>
    </dgm:pt>
    <dgm:pt modelId="{A937FAF2-0595-4C54-8FE7-79427690BBD1}" type="pres">
      <dgm:prSet presAssocID="{CFFE96FF-8700-439A-98E3-23AED30F070D}" presName="item3" presStyleLbl="node1" presStyleIdx="2" presStyleCnt="3" custLinFactNeighborY="-2209">
        <dgm:presLayoutVars>
          <dgm:bulletEnabled val="1"/>
        </dgm:presLayoutVars>
      </dgm:prSet>
      <dgm:spPr/>
    </dgm:pt>
    <dgm:pt modelId="{6628E790-8B2E-40B1-B28E-65E688240B42}" type="pres">
      <dgm:prSet presAssocID="{B8B92A96-4F64-4BB7-8781-88D13A737D78}" presName="funnel" presStyleLbl="trAlignAcc1" presStyleIdx="0" presStyleCnt="1" custLinFactNeighborX="2760" custLinFactNeighborY="-893"/>
      <dgm:spPr>
        <a:solidFill>
          <a:schemeClr val="bg1">
            <a:lumMod val="95000"/>
            <a:alpha val="40000"/>
          </a:schemeClr>
        </a:solidFill>
      </dgm:spPr>
    </dgm:pt>
  </dgm:ptLst>
  <dgm:cxnLst>
    <dgm:cxn modelId="{5DDC6022-B6E5-4249-B445-7D61F5165960}" srcId="{B8B92A96-4F64-4BB7-8781-88D13A737D78}" destId="{3E68B96B-0670-4C20-9347-3BB1F15072BC}" srcOrd="4" destOrd="0" parTransId="{23392658-D2E5-4886-BC3F-EE954F3BA165}" sibTransId="{56BA6C73-074C-42E6-AF7D-E3F9F6A27AF4}"/>
    <dgm:cxn modelId="{F6D43230-ED98-4B98-9296-D1C849EE7172}" srcId="{B8B92A96-4F64-4BB7-8781-88D13A737D78}" destId="{716EDF75-2ADD-485B-8554-7190F0A7C1EF}" srcOrd="1" destOrd="0" parTransId="{54CA83FB-1F37-457E-91DC-3F21F44B6537}" sibTransId="{8DE51F54-A6C3-4C70-A768-7034424AE724}"/>
    <dgm:cxn modelId="{BD765E5C-BCA3-416D-A365-6FC1DF4AF150}" type="presOf" srcId="{58BA5833-6AC6-4EC3-A16A-837656C7BDC1}" destId="{A937FAF2-0595-4C54-8FE7-79427690BBD1}" srcOrd="0" destOrd="0" presId="urn:microsoft.com/office/officeart/2005/8/layout/funnel1"/>
    <dgm:cxn modelId="{3B564D4A-00D1-4846-A68D-5DF0BBE19B50}" type="presOf" srcId="{8F0633D3-EC40-479C-8D8F-9D2BA6DBA8D5}" destId="{6D8D97BC-97C1-4B8A-A842-B398A9A9F1FB}" srcOrd="0" destOrd="0" presId="urn:microsoft.com/office/officeart/2005/8/layout/funnel1"/>
    <dgm:cxn modelId="{60577B74-EC85-4039-8F70-85784D9B941C}" type="presOf" srcId="{CFFE96FF-8700-439A-98E3-23AED30F070D}" destId="{A041F0CB-5581-4D2C-A692-4B784F42F219}" srcOrd="0" destOrd="0" presId="urn:microsoft.com/office/officeart/2005/8/layout/funnel1"/>
    <dgm:cxn modelId="{5090917A-343F-476E-B783-1BCA241A5D73}" srcId="{B8B92A96-4F64-4BB7-8781-88D13A737D78}" destId="{A5CFA7E4-8717-4584-8714-EA67E3D7F1FF}" srcOrd="5" destOrd="0" parTransId="{605230F6-BD65-44DD-AD3D-FACFD0A2AB04}" sibTransId="{C70E047C-7FE3-4842-99A3-F99C2B31CB17}"/>
    <dgm:cxn modelId="{8C121E85-53DC-4D25-8A4F-2C9B52744AAC}" type="presOf" srcId="{B8B92A96-4F64-4BB7-8781-88D13A737D78}" destId="{5BA6C3D6-BCC7-4BD3-917E-F5934E43087E}" srcOrd="0" destOrd="0" presId="urn:microsoft.com/office/officeart/2005/8/layout/funnel1"/>
    <dgm:cxn modelId="{279783C8-3373-4321-BCE1-C283383798FE}" srcId="{B8B92A96-4F64-4BB7-8781-88D13A737D78}" destId="{CFFE96FF-8700-439A-98E3-23AED30F070D}" srcOrd="3" destOrd="0" parTransId="{F9DE703D-D7DC-49E2-BDD7-E0D6EBBF42EF}" sibTransId="{57149DF1-B44E-420C-BDFE-EDA88590753D}"/>
    <dgm:cxn modelId="{45DBFBCF-2D61-4E4B-ADCD-425275862357}" srcId="{B8B92A96-4F64-4BB7-8781-88D13A737D78}" destId="{8F0633D3-EC40-479C-8D8F-9D2BA6DBA8D5}" srcOrd="2" destOrd="0" parTransId="{7DFC5358-0058-4DAF-9E98-2EE8F9141947}" sibTransId="{9621988F-E290-47AB-BB1B-B85F676E498D}"/>
    <dgm:cxn modelId="{C224D3EA-0907-429D-9907-90701A57435F}" type="presOf" srcId="{716EDF75-2ADD-485B-8554-7190F0A7C1EF}" destId="{3700EFDE-BD1C-450D-91DB-A5CCD0BFB214}" srcOrd="0" destOrd="0" presId="urn:microsoft.com/office/officeart/2005/8/layout/funnel1"/>
    <dgm:cxn modelId="{73716BF5-E1F2-40F0-97AA-F5662C8AB61A}" srcId="{B8B92A96-4F64-4BB7-8781-88D13A737D78}" destId="{58BA5833-6AC6-4EC3-A16A-837656C7BDC1}" srcOrd="0" destOrd="0" parTransId="{7109F14B-D9C8-423E-AF6C-F2917B5E23E0}" sibTransId="{FC3789BB-8DA6-4C25-A5BD-31F33DA2E61F}"/>
    <dgm:cxn modelId="{C429D710-1B9E-4FB5-9DBE-D43BB26A1153}" type="presParOf" srcId="{5BA6C3D6-BCC7-4BD3-917E-F5934E43087E}" destId="{205FE6D5-31B9-4F78-AF56-68320A81C727}" srcOrd="0" destOrd="0" presId="urn:microsoft.com/office/officeart/2005/8/layout/funnel1"/>
    <dgm:cxn modelId="{D0078417-0393-413E-BB68-8BA116CD0E67}" type="presParOf" srcId="{5BA6C3D6-BCC7-4BD3-917E-F5934E43087E}" destId="{573E2130-37C1-4E10-A1B0-A14EAD9FEA3B}" srcOrd="1" destOrd="0" presId="urn:microsoft.com/office/officeart/2005/8/layout/funnel1"/>
    <dgm:cxn modelId="{95CB107E-6B38-40B5-8DFE-B85D04EC82A2}" type="presParOf" srcId="{5BA6C3D6-BCC7-4BD3-917E-F5934E43087E}" destId="{A041F0CB-5581-4D2C-A692-4B784F42F219}" srcOrd="2" destOrd="0" presId="urn:microsoft.com/office/officeart/2005/8/layout/funnel1"/>
    <dgm:cxn modelId="{B35E6C87-889E-42B5-9CD9-41FA49174049}" type="presParOf" srcId="{5BA6C3D6-BCC7-4BD3-917E-F5934E43087E}" destId="{6D8D97BC-97C1-4B8A-A842-B398A9A9F1FB}" srcOrd="3" destOrd="0" presId="urn:microsoft.com/office/officeart/2005/8/layout/funnel1"/>
    <dgm:cxn modelId="{D00956CE-74A5-4BD2-B2BF-BC81BE8C3D4E}" type="presParOf" srcId="{5BA6C3D6-BCC7-4BD3-917E-F5934E43087E}" destId="{3700EFDE-BD1C-450D-91DB-A5CCD0BFB214}" srcOrd="4" destOrd="0" presId="urn:microsoft.com/office/officeart/2005/8/layout/funnel1"/>
    <dgm:cxn modelId="{F297AB31-F28A-47BE-A3E8-88300D7B2801}" type="presParOf" srcId="{5BA6C3D6-BCC7-4BD3-917E-F5934E43087E}" destId="{A937FAF2-0595-4C54-8FE7-79427690BBD1}" srcOrd="5" destOrd="0" presId="urn:microsoft.com/office/officeart/2005/8/layout/funnel1"/>
    <dgm:cxn modelId="{362EF3AB-243A-43B8-AE8E-4520646160AD}" type="presParOf" srcId="{5BA6C3D6-BCC7-4BD3-917E-F5934E43087E}" destId="{6628E790-8B2E-40B1-B28E-65E688240B42}" srcOrd="6" destOrd="0" presId="urn:microsoft.com/office/officeart/2005/8/layout/funnel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809E4D-CF3D-49DD-9598-6B48A2D5343E}" type="doc">
      <dgm:prSet loTypeId="urn:microsoft.com/office/officeart/2009/3/layout/DescendingProcess" loCatId="process" qsTypeId="urn:microsoft.com/office/officeart/2005/8/quickstyle/3d4" qsCatId="3D" csTypeId="urn:microsoft.com/office/officeart/2005/8/colors/accent1_2" csCatId="accent1" phldr="1"/>
      <dgm:spPr/>
      <dgm:t>
        <a:bodyPr/>
        <a:lstStyle/>
        <a:p>
          <a:endParaRPr lang="en-US"/>
        </a:p>
      </dgm:t>
    </dgm:pt>
    <dgm:pt modelId="{7B355663-E9C1-4669-951D-F88AFE71336D}">
      <dgm:prSet phldrT="[Text]"/>
      <dgm:spPr/>
      <dgm:t>
        <a:bodyPr/>
        <a:lstStyle/>
        <a:p>
          <a:r>
            <a:rPr lang="en-US" b="1" dirty="0" err="1"/>
            <a:t>Genetici</a:t>
          </a:r>
          <a:endParaRPr lang="en-US" b="1" dirty="0"/>
        </a:p>
      </dgm:t>
    </dgm:pt>
    <dgm:pt modelId="{931A1957-3F5F-44E7-87ED-99C1E7D35C17}" type="parTrans" cxnId="{06B40246-2ABC-45FE-B05D-489E51773A43}">
      <dgm:prSet/>
      <dgm:spPr/>
      <dgm:t>
        <a:bodyPr/>
        <a:lstStyle/>
        <a:p>
          <a:endParaRPr lang="en-US"/>
        </a:p>
      </dgm:t>
    </dgm:pt>
    <dgm:pt modelId="{44A45594-4488-4647-B237-7EC1EE16DF0A}" type="sibTrans" cxnId="{06B40246-2ABC-45FE-B05D-489E51773A43}">
      <dgm:prSet/>
      <dgm:spPr/>
      <dgm:t>
        <a:bodyPr/>
        <a:lstStyle/>
        <a:p>
          <a:endParaRPr lang="en-US"/>
        </a:p>
      </dgm:t>
    </dgm:pt>
    <dgm:pt modelId="{E342E944-AC13-4F4A-A813-846785903CFD}">
      <dgm:prSet phldrT="[Text]"/>
      <dgm:spPr/>
      <dgm:t>
        <a:bodyPr/>
        <a:lstStyle/>
        <a:p>
          <a:endParaRPr lang="en-US" b="1" dirty="0"/>
        </a:p>
      </dgm:t>
    </dgm:pt>
    <dgm:pt modelId="{4977ED25-AD1B-4462-9ED2-2CB4B3A6840D}" type="parTrans" cxnId="{D25B3D2C-C864-46CF-B540-4FB5C02E2672}">
      <dgm:prSet/>
      <dgm:spPr/>
      <dgm:t>
        <a:bodyPr/>
        <a:lstStyle/>
        <a:p>
          <a:endParaRPr lang="en-US"/>
        </a:p>
      </dgm:t>
    </dgm:pt>
    <dgm:pt modelId="{8DB3E3E7-2ED4-43F3-A185-2B24F5060A61}" type="sibTrans" cxnId="{D25B3D2C-C864-46CF-B540-4FB5C02E2672}">
      <dgm:prSet/>
      <dgm:spPr/>
      <dgm:t>
        <a:bodyPr/>
        <a:lstStyle/>
        <a:p>
          <a:endParaRPr lang="en-US"/>
        </a:p>
      </dgm:t>
    </dgm:pt>
    <dgm:pt modelId="{3723F870-BBCB-42A0-A2DE-58C3F1E101F2}">
      <dgm:prSet phldrT="[Text]"/>
      <dgm:spPr/>
      <dgm:t>
        <a:bodyPr/>
        <a:lstStyle/>
        <a:p>
          <a:endParaRPr lang="en-US" b="1" dirty="0"/>
        </a:p>
      </dgm:t>
    </dgm:pt>
    <dgm:pt modelId="{A8341408-2F16-47B7-8B80-F0E20294E709}" type="parTrans" cxnId="{B7326C21-E1D8-411F-A28E-6D9AAFA8EDDA}">
      <dgm:prSet/>
      <dgm:spPr/>
      <dgm:t>
        <a:bodyPr/>
        <a:lstStyle/>
        <a:p>
          <a:endParaRPr lang="en-US"/>
        </a:p>
      </dgm:t>
    </dgm:pt>
    <dgm:pt modelId="{5570E883-FE26-4C2D-BA54-983D836A425C}" type="sibTrans" cxnId="{B7326C21-E1D8-411F-A28E-6D9AAFA8EDDA}">
      <dgm:prSet/>
      <dgm:spPr/>
      <dgm:t>
        <a:bodyPr/>
        <a:lstStyle/>
        <a:p>
          <a:endParaRPr lang="en-US"/>
        </a:p>
      </dgm:t>
    </dgm:pt>
    <dgm:pt modelId="{6D616B09-537A-4DC9-91DC-1E0E1F15A724}">
      <dgm:prSet phldrT="[Text]"/>
      <dgm:spPr/>
      <dgm:t>
        <a:bodyPr/>
        <a:lstStyle/>
        <a:p>
          <a:r>
            <a:rPr lang="en-US" b="1" dirty="0"/>
            <a:t> </a:t>
          </a:r>
        </a:p>
      </dgm:t>
    </dgm:pt>
    <dgm:pt modelId="{617720BA-C690-4EDD-8B2E-4F086445B1F7}" type="parTrans" cxnId="{3DB9D93C-96D9-4D99-B3B9-5EEEE970E151}">
      <dgm:prSet/>
      <dgm:spPr/>
      <dgm:t>
        <a:bodyPr/>
        <a:lstStyle/>
        <a:p>
          <a:endParaRPr lang="en-US"/>
        </a:p>
      </dgm:t>
    </dgm:pt>
    <dgm:pt modelId="{26D52530-66CD-4231-947F-A713249D4FE1}" type="sibTrans" cxnId="{3DB9D93C-96D9-4D99-B3B9-5EEEE970E151}">
      <dgm:prSet/>
      <dgm:spPr/>
      <dgm:t>
        <a:bodyPr/>
        <a:lstStyle/>
        <a:p>
          <a:endParaRPr lang="en-US"/>
        </a:p>
      </dgm:t>
    </dgm:pt>
    <dgm:pt modelId="{4AF39749-7225-4039-8130-27CDEBF63470}">
      <dgm:prSet phldrT="[Text]"/>
      <dgm:spPr/>
      <dgm:t>
        <a:bodyPr/>
        <a:lstStyle/>
        <a:p>
          <a:endParaRPr lang="en-US" b="1" dirty="0"/>
        </a:p>
      </dgm:t>
    </dgm:pt>
    <dgm:pt modelId="{7EA3391F-914D-4151-8250-040D33CA2701}" type="parTrans" cxnId="{0820BDDB-EF7D-4E16-AC9A-FECC7A490784}">
      <dgm:prSet/>
      <dgm:spPr/>
      <dgm:t>
        <a:bodyPr/>
        <a:lstStyle/>
        <a:p>
          <a:endParaRPr lang="en-US"/>
        </a:p>
      </dgm:t>
    </dgm:pt>
    <dgm:pt modelId="{431F73CA-5DAA-44BF-8F89-0618A608DCC8}" type="sibTrans" cxnId="{0820BDDB-EF7D-4E16-AC9A-FECC7A490784}">
      <dgm:prSet/>
      <dgm:spPr/>
      <dgm:t>
        <a:bodyPr/>
        <a:lstStyle/>
        <a:p>
          <a:endParaRPr lang="en-US"/>
        </a:p>
      </dgm:t>
    </dgm:pt>
    <dgm:pt modelId="{1487CC4E-6DCE-43C4-B3C3-C6EEC6C436EA}" type="pres">
      <dgm:prSet presAssocID="{17809E4D-CF3D-49DD-9598-6B48A2D5343E}" presName="Name0" presStyleCnt="0">
        <dgm:presLayoutVars>
          <dgm:chMax val="7"/>
          <dgm:chPref val="5"/>
        </dgm:presLayoutVars>
      </dgm:prSet>
      <dgm:spPr/>
    </dgm:pt>
    <dgm:pt modelId="{48224DDB-CEE4-4C7E-8652-4AE7487186DE}" type="pres">
      <dgm:prSet presAssocID="{17809E4D-CF3D-49DD-9598-6B48A2D5343E}" presName="arrowNode" presStyleLbl="node1" presStyleIdx="0" presStyleCnt="1"/>
      <dgm:spPr/>
    </dgm:pt>
    <dgm:pt modelId="{65C260F4-D8C0-4675-9795-2BA1F31E1B20}" type="pres">
      <dgm:prSet presAssocID="{7B355663-E9C1-4669-951D-F88AFE71336D}" presName="txNode1" presStyleLbl="revTx" presStyleIdx="0" presStyleCnt="5">
        <dgm:presLayoutVars>
          <dgm:bulletEnabled val="1"/>
        </dgm:presLayoutVars>
      </dgm:prSet>
      <dgm:spPr/>
    </dgm:pt>
    <dgm:pt modelId="{DAA3C5C0-F990-4995-A1B5-66B33EE95EF4}" type="pres">
      <dgm:prSet presAssocID="{E342E944-AC13-4F4A-A813-846785903CFD}" presName="txNode2" presStyleLbl="revTx" presStyleIdx="1" presStyleCnt="5">
        <dgm:presLayoutVars>
          <dgm:bulletEnabled val="1"/>
        </dgm:presLayoutVars>
      </dgm:prSet>
      <dgm:spPr/>
    </dgm:pt>
    <dgm:pt modelId="{B72A32AF-E9E5-44A6-AF0D-83A9034DB65A}" type="pres">
      <dgm:prSet presAssocID="{8DB3E3E7-2ED4-43F3-A185-2B24F5060A61}" presName="dotNode2" presStyleCnt="0"/>
      <dgm:spPr/>
    </dgm:pt>
    <dgm:pt modelId="{9117CDC7-F20E-4152-9080-B09EF8B54146}" type="pres">
      <dgm:prSet presAssocID="{8DB3E3E7-2ED4-43F3-A185-2B24F5060A61}" presName="dotRepeatNode" presStyleLbl="fgShp" presStyleIdx="0" presStyleCnt="3" custLinFactY="-100000" custLinFactNeighborX="-20990" custLinFactNeighborY="-175473"/>
      <dgm:spPr/>
    </dgm:pt>
    <dgm:pt modelId="{DFACC5DD-8DC2-4A67-AECA-F9292F20BDB8}" type="pres">
      <dgm:prSet presAssocID="{3723F870-BBCB-42A0-A2DE-58C3F1E101F2}" presName="txNode3" presStyleLbl="revTx" presStyleIdx="2" presStyleCnt="5">
        <dgm:presLayoutVars>
          <dgm:bulletEnabled val="1"/>
        </dgm:presLayoutVars>
      </dgm:prSet>
      <dgm:spPr/>
    </dgm:pt>
    <dgm:pt modelId="{1EC94D3D-AD82-4CDD-B6B4-CC4D5380FE18}" type="pres">
      <dgm:prSet presAssocID="{5570E883-FE26-4C2D-BA54-983D836A425C}" presName="dotNode3" presStyleCnt="0"/>
      <dgm:spPr/>
    </dgm:pt>
    <dgm:pt modelId="{EB5BDA95-F1F1-46AE-81BD-1A3D208ACBC0}" type="pres">
      <dgm:prSet presAssocID="{5570E883-FE26-4C2D-BA54-983D836A425C}" presName="dotRepeatNode" presStyleLbl="fgShp" presStyleIdx="1" presStyleCnt="3"/>
      <dgm:spPr/>
    </dgm:pt>
    <dgm:pt modelId="{93F565F0-4645-477B-83D3-27B19CCC92BA}" type="pres">
      <dgm:prSet presAssocID="{6D616B09-537A-4DC9-91DC-1E0E1F15A724}" presName="txNode4" presStyleLbl="revTx" presStyleIdx="3" presStyleCnt="5">
        <dgm:presLayoutVars>
          <dgm:bulletEnabled val="1"/>
        </dgm:presLayoutVars>
      </dgm:prSet>
      <dgm:spPr/>
    </dgm:pt>
    <dgm:pt modelId="{BDBB30B5-4732-4CE0-B585-3563778F21DA}" type="pres">
      <dgm:prSet presAssocID="{26D52530-66CD-4231-947F-A713249D4FE1}" presName="dotNode4" presStyleCnt="0"/>
      <dgm:spPr/>
    </dgm:pt>
    <dgm:pt modelId="{46332DC6-069F-4EF2-B16C-F838963D9591}" type="pres">
      <dgm:prSet presAssocID="{26D52530-66CD-4231-947F-A713249D4FE1}" presName="dotRepeatNode" presStyleLbl="fgShp" presStyleIdx="2" presStyleCnt="3"/>
      <dgm:spPr/>
    </dgm:pt>
    <dgm:pt modelId="{312AEE71-9F9D-48CB-A3ED-909BCB152874}" type="pres">
      <dgm:prSet presAssocID="{4AF39749-7225-4039-8130-27CDEBF63470}" presName="txNode5" presStyleLbl="revTx" presStyleIdx="4" presStyleCnt="5">
        <dgm:presLayoutVars>
          <dgm:bulletEnabled val="1"/>
        </dgm:presLayoutVars>
      </dgm:prSet>
      <dgm:spPr/>
    </dgm:pt>
  </dgm:ptLst>
  <dgm:cxnLst>
    <dgm:cxn modelId="{B3AD070A-5F94-4527-9628-81141621C184}" type="presOf" srcId="{3723F870-BBCB-42A0-A2DE-58C3F1E101F2}" destId="{DFACC5DD-8DC2-4A67-AECA-F9292F20BDB8}" srcOrd="0" destOrd="0" presId="urn:microsoft.com/office/officeart/2009/3/layout/DescendingProcess"/>
    <dgm:cxn modelId="{B7326C21-E1D8-411F-A28E-6D9AAFA8EDDA}" srcId="{17809E4D-CF3D-49DD-9598-6B48A2D5343E}" destId="{3723F870-BBCB-42A0-A2DE-58C3F1E101F2}" srcOrd="2" destOrd="0" parTransId="{A8341408-2F16-47B7-8B80-F0E20294E709}" sibTransId="{5570E883-FE26-4C2D-BA54-983D836A425C}"/>
    <dgm:cxn modelId="{D25B3D2C-C864-46CF-B540-4FB5C02E2672}" srcId="{17809E4D-CF3D-49DD-9598-6B48A2D5343E}" destId="{E342E944-AC13-4F4A-A813-846785903CFD}" srcOrd="1" destOrd="0" parTransId="{4977ED25-AD1B-4462-9ED2-2CB4B3A6840D}" sibTransId="{8DB3E3E7-2ED4-43F3-A185-2B24F5060A61}"/>
    <dgm:cxn modelId="{3DB9D93C-96D9-4D99-B3B9-5EEEE970E151}" srcId="{17809E4D-CF3D-49DD-9598-6B48A2D5343E}" destId="{6D616B09-537A-4DC9-91DC-1E0E1F15A724}" srcOrd="3" destOrd="0" parTransId="{617720BA-C690-4EDD-8B2E-4F086445B1F7}" sibTransId="{26D52530-66CD-4231-947F-A713249D4FE1}"/>
    <dgm:cxn modelId="{06B40246-2ABC-45FE-B05D-489E51773A43}" srcId="{17809E4D-CF3D-49DD-9598-6B48A2D5343E}" destId="{7B355663-E9C1-4669-951D-F88AFE71336D}" srcOrd="0" destOrd="0" parTransId="{931A1957-3F5F-44E7-87ED-99C1E7D35C17}" sibTransId="{44A45594-4488-4647-B237-7EC1EE16DF0A}"/>
    <dgm:cxn modelId="{FDDC816F-EA55-4247-8057-567AC798389D}" type="presOf" srcId="{17809E4D-CF3D-49DD-9598-6B48A2D5343E}" destId="{1487CC4E-6DCE-43C4-B3C3-C6EEC6C436EA}" srcOrd="0" destOrd="0" presId="urn:microsoft.com/office/officeart/2009/3/layout/DescendingProcess"/>
    <dgm:cxn modelId="{312CA285-AB40-42DF-9357-D4BA04352ECC}" type="presOf" srcId="{8DB3E3E7-2ED4-43F3-A185-2B24F5060A61}" destId="{9117CDC7-F20E-4152-9080-B09EF8B54146}" srcOrd="0" destOrd="0" presId="urn:microsoft.com/office/officeart/2009/3/layout/DescendingProcess"/>
    <dgm:cxn modelId="{1B1F5B99-D699-410D-9647-739ED6246991}" type="presOf" srcId="{26D52530-66CD-4231-947F-A713249D4FE1}" destId="{46332DC6-069F-4EF2-B16C-F838963D9591}" srcOrd="0" destOrd="0" presId="urn:microsoft.com/office/officeart/2009/3/layout/DescendingProcess"/>
    <dgm:cxn modelId="{B0544CA1-BA79-4206-BAB8-EF8922973F42}" type="presOf" srcId="{4AF39749-7225-4039-8130-27CDEBF63470}" destId="{312AEE71-9F9D-48CB-A3ED-909BCB152874}" srcOrd="0" destOrd="0" presId="urn:microsoft.com/office/officeart/2009/3/layout/DescendingProcess"/>
    <dgm:cxn modelId="{F99869B3-A462-4BE8-8DB8-394A5F0D4913}" type="presOf" srcId="{E342E944-AC13-4F4A-A813-846785903CFD}" destId="{DAA3C5C0-F990-4995-A1B5-66B33EE95EF4}" srcOrd="0" destOrd="0" presId="urn:microsoft.com/office/officeart/2009/3/layout/DescendingProcess"/>
    <dgm:cxn modelId="{5232ACB8-EABF-44D0-9AFC-591B451E2604}" type="presOf" srcId="{7B355663-E9C1-4669-951D-F88AFE71336D}" destId="{65C260F4-D8C0-4675-9795-2BA1F31E1B20}" srcOrd="0" destOrd="0" presId="urn:microsoft.com/office/officeart/2009/3/layout/DescendingProcess"/>
    <dgm:cxn modelId="{0820BDDB-EF7D-4E16-AC9A-FECC7A490784}" srcId="{17809E4D-CF3D-49DD-9598-6B48A2D5343E}" destId="{4AF39749-7225-4039-8130-27CDEBF63470}" srcOrd="4" destOrd="0" parTransId="{7EA3391F-914D-4151-8250-040D33CA2701}" sibTransId="{431F73CA-5DAA-44BF-8F89-0618A608DCC8}"/>
    <dgm:cxn modelId="{A25A3BE7-101E-4582-A0B5-73ADF330A1D0}" type="presOf" srcId="{6D616B09-537A-4DC9-91DC-1E0E1F15A724}" destId="{93F565F0-4645-477B-83D3-27B19CCC92BA}" srcOrd="0" destOrd="0" presId="urn:microsoft.com/office/officeart/2009/3/layout/DescendingProcess"/>
    <dgm:cxn modelId="{3D710AFD-8C31-470D-9D7C-0E99F3B19B9C}" type="presOf" srcId="{5570E883-FE26-4C2D-BA54-983D836A425C}" destId="{EB5BDA95-F1F1-46AE-81BD-1A3D208ACBC0}" srcOrd="0" destOrd="0" presId="urn:microsoft.com/office/officeart/2009/3/layout/DescendingProcess"/>
    <dgm:cxn modelId="{17AE5CE7-A32B-410A-BA2A-8471C6F1E321}" type="presParOf" srcId="{1487CC4E-6DCE-43C4-B3C3-C6EEC6C436EA}" destId="{48224DDB-CEE4-4C7E-8652-4AE7487186DE}" srcOrd="0" destOrd="0" presId="urn:microsoft.com/office/officeart/2009/3/layout/DescendingProcess"/>
    <dgm:cxn modelId="{6758191E-F9D3-41DA-9168-E1139A5A8BBB}" type="presParOf" srcId="{1487CC4E-6DCE-43C4-B3C3-C6EEC6C436EA}" destId="{65C260F4-D8C0-4675-9795-2BA1F31E1B20}" srcOrd="1" destOrd="0" presId="urn:microsoft.com/office/officeart/2009/3/layout/DescendingProcess"/>
    <dgm:cxn modelId="{7C3B11C7-6053-4684-887F-7FDC47186CAA}" type="presParOf" srcId="{1487CC4E-6DCE-43C4-B3C3-C6EEC6C436EA}" destId="{DAA3C5C0-F990-4995-A1B5-66B33EE95EF4}" srcOrd="2" destOrd="0" presId="urn:microsoft.com/office/officeart/2009/3/layout/DescendingProcess"/>
    <dgm:cxn modelId="{B95CC947-FEAC-40A7-B8B4-9EEBE45652FA}" type="presParOf" srcId="{1487CC4E-6DCE-43C4-B3C3-C6EEC6C436EA}" destId="{B72A32AF-E9E5-44A6-AF0D-83A9034DB65A}" srcOrd="3" destOrd="0" presId="urn:microsoft.com/office/officeart/2009/3/layout/DescendingProcess"/>
    <dgm:cxn modelId="{90412102-D97E-4BB2-BAC5-65ECD7219D7B}" type="presParOf" srcId="{B72A32AF-E9E5-44A6-AF0D-83A9034DB65A}" destId="{9117CDC7-F20E-4152-9080-B09EF8B54146}" srcOrd="0" destOrd="0" presId="urn:microsoft.com/office/officeart/2009/3/layout/DescendingProcess"/>
    <dgm:cxn modelId="{CCAD335F-EF28-4F89-93BD-EC3CE19E5CEE}" type="presParOf" srcId="{1487CC4E-6DCE-43C4-B3C3-C6EEC6C436EA}" destId="{DFACC5DD-8DC2-4A67-AECA-F9292F20BDB8}" srcOrd="4" destOrd="0" presId="urn:microsoft.com/office/officeart/2009/3/layout/DescendingProcess"/>
    <dgm:cxn modelId="{17CF612F-6586-4169-98EA-FE992F0D0A24}" type="presParOf" srcId="{1487CC4E-6DCE-43C4-B3C3-C6EEC6C436EA}" destId="{1EC94D3D-AD82-4CDD-B6B4-CC4D5380FE18}" srcOrd="5" destOrd="0" presId="urn:microsoft.com/office/officeart/2009/3/layout/DescendingProcess"/>
    <dgm:cxn modelId="{A2B4DCBA-C97C-4983-854A-09703E04818A}" type="presParOf" srcId="{1EC94D3D-AD82-4CDD-B6B4-CC4D5380FE18}" destId="{EB5BDA95-F1F1-46AE-81BD-1A3D208ACBC0}" srcOrd="0" destOrd="0" presId="urn:microsoft.com/office/officeart/2009/3/layout/DescendingProcess"/>
    <dgm:cxn modelId="{CDBA65D6-CBF4-4C5E-92CB-DA6F01E34CDF}" type="presParOf" srcId="{1487CC4E-6DCE-43C4-B3C3-C6EEC6C436EA}" destId="{93F565F0-4645-477B-83D3-27B19CCC92BA}" srcOrd="6" destOrd="0" presId="urn:microsoft.com/office/officeart/2009/3/layout/DescendingProcess"/>
    <dgm:cxn modelId="{FD58642A-FBB8-4E8A-AC5F-ACCC35DAD1CB}" type="presParOf" srcId="{1487CC4E-6DCE-43C4-B3C3-C6EEC6C436EA}" destId="{BDBB30B5-4732-4CE0-B585-3563778F21DA}" srcOrd="7" destOrd="0" presId="urn:microsoft.com/office/officeart/2009/3/layout/DescendingProcess"/>
    <dgm:cxn modelId="{D8B3827B-A87A-4A9B-B127-ECE2187E6BA5}" type="presParOf" srcId="{BDBB30B5-4732-4CE0-B585-3563778F21DA}" destId="{46332DC6-069F-4EF2-B16C-F838963D9591}" srcOrd="0" destOrd="0" presId="urn:microsoft.com/office/officeart/2009/3/layout/DescendingProcess"/>
    <dgm:cxn modelId="{B7423358-875C-44E2-9581-40ED7BA9D27E}" type="presParOf" srcId="{1487CC4E-6DCE-43C4-B3C3-C6EEC6C436EA}" destId="{312AEE71-9F9D-48CB-A3ED-909BCB152874}" srcOrd="8" destOrd="0" presId="urn:microsoft.com/office/officeart/2009/3/layout/Descending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7809E4D-CF3D-49DD-9598-6B48A2D5343E}" type="doc">
      <dgm:prSet loTypeId="urn:microsoft.com/office/officeart/2009/3/layout/DescendingProcess" loCatId="process" qsTypeId="urn:microsoft.com/office/officeart/2005/8/quickstyle/3d4" qsCatId="3D" csTypeId="urn:microsoft.com/office/officeart/2005/8/colors/accent1_2" csCatId="accent1" phldr="1"/>
      <dgm:spPr/>
      <dgm:t>
        <a:bodyPr/>
        <a:lstStyle/>
        <a:p>
          <a:endParaRPr lang="en-US"/>
        </a:p>
      </dgm:t>
    </dgm:pt>
    <dgm:pt modelId="{7B355663-E9C1-4669-951D-F88AFE71336D}">
      <dgm:prSet phldrT="[Text]"/>
      <dgm:spPr/>
      <dgm:t>
        <a:bodyPr/>
        <a:lstStyle/>
        <a:p>
          <a:endParaRPr lang="en-US" b="1" dirty="0"/>
        </a:p>
      </dgm:t>
    </dgm:pt>
    <dgm:pt modelId="{931A1957-3F5F-44E7-87ED-99C1E7D35C17}" type="parTrans" cxnId="{06B40246-2ABC-45FE-B05D-489E51773A43}">
      <dgm:prSet/>
      <dgm:spPr/>
      <dgm:t>
        <a:bodyPr/>
        <a:lstStyle/>
        <a:p>
          <a:endParaRPr lang="en-US"/>
        </a:p>
      </dgm:t>
    </dgm:pt>
    <dgm:pt modelId="{44A45594-4488-4647-B237-7EC1EE16DF0A}" type="sibTrans" cxnId="{06B40246-2ABC-45FE-B05D-489E51773A43}">
      <dgm:prSet/>
      <dgm:spPr/>
      <dgm:t>
        <a:bodyPr/>
        <a:lstStyle/>
        <a:p>
          <a:endParaRPr lang="en-US"/>
        </a:p>
      </dgm:t>
    </dgm:pt>
    <dgm:pt modelId="{E342E944-AC13-4F4A-A813-846785903CFD}">
      <dgm:prSet phldrT="[Text]"/>
      <dgm:spPr/>
      <dgm:t>
        <a:bodyPr/>
        <a:lstStyle/>
        <a:p>
          <a:endParaRPr lang="en-US" b="1" dirty="0"/>
        </a:p>
      </dgm:t>
    </dgm:pt>
    <dgm:pt modelId="{4977ED25-AD1B-4462-9ED2-2CB4B3A6840D}" type="parTrans" cxnId="{D25B3D2C-C864-46CF-B540-4FB5C02E2672}">
      <dgm:prSet/>
      <dgm:spPr/>
      <dgm:t>
        <a:bodyPr/>
        <a:lstStyle/>
        <a:p>
          <a:endParaRPr lang="en-US"/>
        </a:p>
      </dgm:t>
    </dgm:pt>
    <dgm:pt modelId="{8DB3E3E7-2ED4-43F3-A185-2B24F5060A61}" type="sibTrans" cxnId="{D25B3D2C-C864-46CF-B540-4FB5C02E2672}">
      <dgm:prSet/>
      <dgm:spPr/>
      <dgm:t>
        <a:bodyPr/>
        <a:lstStyle/>
        <a:p>
          <a:endParaRPr lang="en-US"/>
        </a:p>
      </dgm:t>
    </dgm:pt>
    <dgm:pt modelId="{3723F870-BBCB-42A0-A2DE-58C3F1E101F2}">
      <dgm:prSet phldrT="[Text]" custT="1"/>
      <dgm:spPr/>
      <dgm:t>
        <a:bodyPr/>
        <a:lstStyle/>
        <a:p>
          <a:r>
            <a:rPr lang="en-US" sz="2800" b="1" dirty="0"/>
            <a:t>De </a:t>
          </a:r>
          <a:r>
            <a:rPr lang="en-US" sz="2800" b="1" dirty="0" err="1"/>
            <a:t>mediu</a:t>
          </a:r>
          <a:endParaRPr lang="en-US" sz="2800" b="1" dirty="0"/>
        </a:p>
      </dgm:t>
    </dgm:pt>
    <dgm:pt modelId="{A8341408-2F16-47B7-8B80-F0E20294E709}" type="parTrans" cxnId="{B7326C21-E1D8-411F-A28E-6D9AAFA8EDDA}">
      <dgm:prSet/>
      <dgm:spPr/>
      <dgm:t>
        <a:bodyPr/>
        <a:lstStyle/>
        <a:p>
          <a:endParaRPr lang="en-US"/>
        </a:p>
      </dgm:t>
    </dgm:pt>
    <dgm:pt modelId="{5570E883-FE26-4C2D-BA54-983D836A425C}" type="sibTrans" cxnId="{B7326C21-E1D8-411F-A28E-6D9AAFA8EDDA}">
      <dgm:prSet/>
      <dgm:spPr/>
      <dgm:t>
        <a:bodyPr/>
        <a:lstStyle/>
        <a:p>
          <a:endParaRPr lang="en-US"/>
        </a:p>
      </dgm:t>
    </dgm:pt>
    <dgm:pt modelId="{6D616B09-537A-4DC9-91DC-1E0E1F15A724}">
      <dgm:prSet phldrT="[Text]" custT="1"/>
      <dgm:spPr/>
      <dgm:t>
        <a:bodyPr/>
        <a:lstStyle/>
        <a:p>
          <a:r>
            <a:rPr lang="en-US" sz="2800" b="1" dirty="0" err="1"/>
            <a:t>Hormonali</a:t>
          </a:r>
          <a:r>
            <a:rPr lang="en-US" sz="2800" b="1" dirty="0"/>
            <a:t> </a:t>
          </a:r>
        </a:p>
      </dgm:t>
    </dgm:pt>
    <dgm:pt modelId="{617720BA-C690-4EDD-8B2E-4F086445B1F7}" type="parTrans" cxnId="{3DB9D93C-96D9-4D99-B3B9-5EEEE970E151}">
      <dgm:prSet/>
      <dgm:spPr/>
      <dgm:t>
        <a:bodyPr/>
        <a:lstStyle/>
        <a:p>
          <a:endParaRPr lang="en-US"/>
        </a:p>
      </dgm:t>
    </dgm:pt>
    <dgm:pt modelId="{26D52530-66CD-4231-947F-A713249D4FE1}" type="sibTrans" cxnId="{3DB9D93C-96D9-4D99-B3B9-5EEEE970E151}">
      <dgm:prSet/>
      <dgm:spPr/>
      <dgm:t>
        <a:bodyPr/>
        <a:lstStyle/>
        <a:p>
          <a:endParaRPr lang="en-US"/>
        </a:p>
      </dgm:t>
    </dgm:pt>
    <dgm:pt modelId="{4AF39749-7225-4039-8130-27CDEBF63470}">
      <dgm:prSet phldrT="[Text]"/>
      <dgm:spPr/>
      <dgm:t>
        <a:bodyPr/>
        <a:lstStyle/>
        <a:p>
          <a:endParaRPr lang="en-US" b="1" dirty="0"/>
        </a:p>
      </dgm:t>
    </dgm:pt>
    <dgm:pt modelId="{7EA3391F-914D-4151-8250-040D33CA2701}" type="parTrans" cxnId="{0820BDDB-EF7D-4E16-AC9A-FECC7A490784}">
      <dgm:prSet/>
      <dgm:spPr/>
      <dgm:t>
        <a:bodyPr/>
        <a:lstStyle/>
        <a:p>
          <a:endParaRPr lang="en-US"/>
        </a:p>
      </dgm:t>
    </dgm:pt>
    <dgm:pt modelId="{431F73CA-5DAA-44BF-8F89-0618A608DCC8}" type="sibTrans" cxnId="{0820BDDB-EF7D-4E16-AC9A-FECC7A490784}">
      <dgm:prSet/>
      <dgm:spPr/>
      <dgm:t>
        <a:bodyPr/>
        <a:lstStyle/>
        <a:p>
          <a:endParaRPr lang="en-US"/>
        </a:p>
      </dgm:t>
    </dgm:pt>
    <dgm:pt modelId="{1487CC4E-6DCE-43C4-B3C3-C6EEC6C436EA}" type="pres">
      <dgm:prSet presAssocID="{17809E4D-CF3D-49DD-9598-6B48A2D5343E}" presName="Name0" presStyleCnt="0">
        <dgm:presLayoutVars>
          <dgm:chMax val="7"/>
          <dgm:chPref val="5"/>
        </dgm:presLayoutVars>
      </dgm:prSet>
      <dgm:spPr/>
    </dgm:pt>
    <dgm:pt modelId="{48224DDB-CEE4-4C7E-8652-4AE7487186DE}" type="pres">
      <dgm:prSet presAssocID="{17809E4D-CF3D-49DD-9598-6B48A2D5343E}" presName="arrowNode" presStyleLbl="node1" presStyleIdx="0" presStyleCnt="1" custAng="4565275"/>
      <dgm:spPr>
        <a:solidFill>
          <a:srgbClr val="C00000"/>
        </a:solidFill>
      </dgm:spPr>
    </dgm:pt>
    <dgm:pt modelId="{65C260F4-D8C0-4675-9795-2BA1F31E1B20}" type="pres">
      <dgm:prSet presAssocID="{7B355663-E9C1-4669-951D-F88AFE71336D}" presName="txNode1" presStyleLbl="revTx" presStyleIdx="0" presStyleCnt="5">
        <dgm:presLayoutVars>
          <dgm:bulletEnabled val="1"/>
        </dgm:presLayoutVars>
      </dgm:prSet>
      <dgm:spPr/>
    </dgm:pt>
    <dgm:pt modelId="{DAA3C5C0-F990-4995-A1B5-66B33EE95EF4}" type="pres">
      <dgm:prSet presAssocID="{E342E944-AC13-4F4A-A813-846785903CFD}" presName="txNode2" presStyleLbl="revTx" presStyleIdx="1" presStyleCnt="5">
        <dgm:presLayoutVars>
          <dgm:bulletEnabled val="1"/>
        </dgm:presLayoutVars>
      </dgm:prSet>
      <dgm:spPr/>
    </dgm:pt>
    <dgm:pt modelId="{B72A32AF-E9E5-44A6-AF0D-83A9034DB65A}" type="pres">
      <dgm:prSet presAssocID="{8DB3E3E7-2ED4-43F3-A185-2B24F5060A61}" presName="dotNode2" presStyleCnt="0"/>
      <dgm:spPr/>
    </dgm:pt>
    <dgm:pt modelId="{9117CDC7-F20E-4152-9080-B09EF8B54146}" type="pres">
      <dgm:prSet presAssocID="{8DB3E3E7-2ED4-43F3-A185-2B24F5060A61}" presName="dotRepeatNode" presStyleLbl="fgShp" presStyleIdx="0" presStyleCnt="3"/>
      <dgm:spPr/>
    </dgm:pt>
    <dgm:pt modelId="{DFACC5DD-8DC2-4A67-AECA-F9292F20BDB8}" type="pres">
      <dgm:prSet presAssocID="{3723F870-BBCB-42A0-A2DE-58C3F1E101F2}" presName="txNode3" presStyleLbl="revTx" presStyleIdx="2" presStyleCnt="5" custScaleX="174017">
        <dgm:presLayoutVars>
          <dgm:bulletEnabled val="1"/>
        </dgm:presLayoutVars>
      </dgm:prSet>
      <dgm:spPr/>
    </dgm:pt>
    <dgm:pt modelId="{1EC94D3D-AD82-4CDD-B6B4-CC4D5380FE18}" type="pres">
      <dgm:prSet presAssocID="{5570E883-FE26-4C2D-BA54-983D836A425C}" presName="dotNode3" presStyleCnt="0"/>
      <dgm:spPr/>
    </dgm:pt>
    <dgm:pt modelId="{EB5BDA95-F1F1-46AE-81BD-1A3D208ACBC0}" type="pres">
      <dgm:prSet presAssocID="{5570E883-FE26-4C2D-BA54-983D836A425C}" presName="dotRepeatNode" presStyleLbl="fgShp" presStyleIdx="1" presStyleCnt="3"/>
      <dgm:spPr/>
    </dgm:pt>
    <dgm:pt modelId="{93F565F0-4645-477B-83D3-27B19CCC92BA}" type="pres">
      <dgm:prSet presAssocID="{6D616B09-537A-4DC9-91DC-1E0E1F15A724}" presName="txNode4" presStyleLbl="revTx" presStyleIdx="3" presStyleCnt="5" custScaleX="172312">
        <dgm:presLayoutVars>
          <dgm:bulletEnabled val="1"/>
        </dgm:presLayoutVars>
      </dgm:prSet>
      <dgm:spPr/>
    </dgm:pt>
    <dgm:pt modelId="{BDBB30B5-4732-4CE0-B585-3563778F21DA}" type="pres">
      <dgm:prSet presAssocID="{26D52530-66CD-4231-947F-A713249D4FE1}" presName="dotNode4" presStyleCnt="0"/>
      <dgm:spPr/>
    </dgm:pt>
    <dgm:pt modelId="{46332DC6-069F-4EF2-B16C-F838963D9591}" type="pres">
      <dgm:prSet presAssocID="{26D52530-66CD-4231-947F-A713249D4FE1}" presName="dotRepeatNode" presStyleLbl="fgShp" presStyleIdx="2" presStyleCnt="3"/>
      <dgm:spPr/>
    </dgm:pt>
    <dgm:pt modelId="{312AEE71-9F9D-48CB-A3ED-909BCB152874}" type="pres">
      <dgm:prSet presAssocID="{4AF39749-7225-4039-8130-27CDEBF63470}" presName="txNode5" presStyleLbl="revTx" presStyleIdx="4" presStyleCnt="5">
        <dgm:presLayoutVars>
          <dgm:bulletEnabled val="1"/>
        </dgm:presLayoutVars>
      </dgm:prSet>
      <dgm:spPr/>
    </dgm:pt>
  </dgm:ptLst>
  <dgm:cxnLst>
    <dgm:cxn modelId="{B3AD070A-5F94-4527-9628-81141621C184}" type="presOf" srcId="{3723F870-BBCB-42A0-A2DE-58C3F1E101F2}" destId="{DFACC5DD-8DC2-4A67-AECA-F9292F20BDB8}" srcOrd="0" destOrd="0" presId="urn:microsoft.com/office/officeart/2009/3/layout/DescendingProcess"/>
    <dgm:cxn modelId="{B7326C21-E1D8-411F-A28E-6D9AAFA8EDDA}" srcId="{17809E4D-CF3D-49DD-9598-6B48A2D5343E}" destId="{3723F870-BBCB-42A0-A2DE-58C3F1E101F2}" srcOrd="2" destOrd="0" parTransId="{A8341408-2F16-47B7-8B80-F0E20294E709}" sibTransId="{5570E883-FE26-4C2D-BA54-983D836A425C}"/>
    <dgm:cxn modelId="{D25B3D2C-C864-46CF-B540-4FB5C02E2672}" srcId="{17809E4D-CF3D-49DD-9598-6B48A2D5343E}" destId="{E342E944-AC13-4F4A-A813-846785903CFD}" srcOrd="1" destOrd="0" parTransId="{4977ED25-AD1B-4462-9ED2-2CB4B3A6840D}" sibTransId="{8DB3E3E7-2ED4-43F3-A185-2B24F5060A61}"/>
    <dgm:cxn modelId="{3DB9D93C-96D9-4D99-B3B9-5EEEE970E151}" srcId="{17809E4D-CF3D-49DD-9598-6B48A2D5343E}" destId="{6D616B09-537A-4DC9-91DC-1E0E1F15A724}" srcOrd="3" destOrd="0" parTransId="{617720BA-C690-4EDD-8B2E-4F086445B1F7}" sibTransId="{26D52530-66CD-4231-947F-A713249D4FE1}"/>
    <dgm:cxn modelId="{06B40246-2ABC-45FE-B05D-489E51773A43}" srcId="{17809E4D-CF3D-49DD-9598-6B48A2D5343E}" destId="{7B355663-E9C1-4669-951D-F88AFE71336D}" srcOrd="0" destOrd="0" parTransId="{931A1957-3F5F-44E7-87ED-99C1E7D35C17}" sibTransId="{44A45594-4488-4647-B237-7EC1EE16DF0A}"/>
    <dgm:cxn modelId="{FDDC816F-EA55-4247-8057-567AC798389D}" type="presOf" srcId="{17809E4D-CF3D-49DD-9598-6B48A2D5343E}" destId="{1487CC4E-6DCE-43C4-B3C3-C6EEC6C436EA}" srcOrd="0" destOrd="0" presId="urn:microsoft.com/office/officeart/2009/3/layout/DescendingProcess"/>
    <dgm:cxn modelId="{312CA285-AB40-42DF-9357-D4BA04352ECC}" type="presOf" srcId="{8DB3E3E7-2ED4-43F3-A185-2B24F5060A61}" destId="{9117CDC7-F20E-4152-9080-B09EF8B54146}" srcOrd="0" destOrd="0" presId="urn:microsoft.com/office/officeart/2009/3/layout/DescendingProcess"/>
    <dgm:cxn modelId="{1B1F5B99-D699-410D-9647-739ED6246991}" type="presOf" srcId="{26D52530-66CD-4231-947F-A713249D4FE1}" destId="{46332DC6-069F-4EF2-B16C-F838963D9591}" srcOrd="0" destOrd="0" presId="urn:microsoft.com/office/officeart/2009/3/layout/DescendingProcess"/>
    <dgm:cxn modelId="{B0544CA1-BA79-4206-BAB8-EF8922973F42}" type="presOf" srcId="{4AF39749-7225-4039-8130-27CDEBF63470}" destId="{312AEE71-9F9D-48CB-A3ED-909BCB152874}" srcOrd="0" destOrd="0" presId="urn:microsoft.com/office/officeart/2009/3/layout/DescendingProcess"/>
    <dgm:cxn modelId="{F99869B3-A462-4BE8-8DB8-394A5F0D4913}" type="presOf" srcId="{E342E944-AC13-4F4A-A813-846785903CFD}" destId="{DAA3C5C0-F990-4995-A1B5-66B33EE95EF4}" srcOrd="0" destOrd="0" presId="urn:microsoft.com/office/officeart/2009/3/layout/DescendingProcess"/>
    <dgm:cxn modelId="{5232ACB8-EABF-44D0-9AFC-591B451E2604}" type="presOf" srcId="{7B355663-E9C1-4669-951D-F88AFE71336D}" destId="{65C260F4-D8C0-4675-9795-2BA1F31E1B20}" srcOrd="0" destOrd="0" presId="urn:microsoft.com/office/officeart/2009/3/layout/DescendingProcess"/>
    <dgm:cxn modelId="{0820BDDB-EF7D-4E16-AC9A-FECC7A490784}" srcId="{17809E4D-CF3D-49DD-9598-6B48A2D5343E}" destId="{4AF39749-7225-4039-8130-27CDEBF63470}" srcOrd="4" destOrd="0" parTransId="{7EA3391F-914D-4151-8250-040D33CA2701}" sibTransId="{431F73CA-5DAA-44BF-8F89-0618A608DCC8}"/>
    <dgm:cxn modelId="{A25A3BE7-101E-4582-A0B5-73ADF330A1D0}" type="presOf" srcId="{6D616B09-537A-4DC9-91DC-1E0E1F15A724}" destId="{93F565F0-4645-477B-83D3-27B19CCC92BA}" srcOrd="0" destOrd="0" presId="urn:microsoft.com/office/officeart/2009/3/layout/DescendingProcess"/>
    <dgm:cxn modelId="{3D710AFD-8C31-470D-9D7C-0E99F3B19B9C}" type="presOf" srcId="{5570E883-FE26-4C2D-BA54-983D836A425C}" destId="{EB5BDA95-F1F1-46AE-81BD-1A3D208ACBC0}" srcOrd="0" destOrd="0" presId="urn:microsoft.com/office/officeart/2009/3/layout/DescendingProcess"/>
    <dgm:cxn modelId="{17AE5CE7-A32B-410A-BA2A-8471C6F1E321}" type="presParOf" srcId="{1487CC4E-6DCE-43C4-B3C3-C6EEC6C436EA}" destId="{48224DDB-CEE4-4C7E-8652-4AE7487186DE}" srcOrd="0" destOrd="0" presId="urn:microsoft.com/office/officeart/2009/3/layout/DescendingProcess"/>
    <dgm:cxn modelId="{6758191E-F9D3-41DA-9168-E1139A5A8BBB}" type="presParOf" srcId="{1487CC4E-6DCE-43C4-B3C3-C6EEC6C436EA}" destId="{65C260F4-D8C0-4675-9795-2BA1F31E1B20}" srcOrd="1" destOrd="0" presId="urn:microsoft.com/office/officeart/2009/3/layout/DescendingProcess"/>
    <dgm:cxn modelId="{7C3B11C7-6053-4684-887F-7FDC47186CAA}" type="presParOf" srcId="{1487CC4E-6DCE-43C4-B3C3-C6EEC6C436EA}" destId="{DAA3C5C0-F990-4995-A1B5-66B33EE95EF4}" srcOrd="2" destOrd="0" presId="urn:microsoft.com/office/officeart/2009/3/layout/DescendingProcess"/>
    <dgm:cxn modelId="{B95CC947-FEAC-40A7-B8B4-9EEBE45652FA}" type="presParOf" srcId="{1487CC4E-6DCE-43C4-B3C3-C6EEC6C436EA}" destId="{B72A32AF-E9E5-44A6-AF0D-83A9034DB65A}" srcOrd="3" destOrd="0" presId="urn:microsoft.com/office/officeart/2009/3/layout/DescendingProcess"/>
    <dgm:cxn modelId="{90412102-D97E-4BB2-BAC5-65ECD7219D7B}" type="presParOf" srcId="{B72A32AF-E9E5-44A6-AF0D-83A9034DB65A}" destId="{9117CDC7-F20E-4152-9080-B09EF8B54146}" srcOrd="0" destOrd="0" presId="urn:microsoft.com/office/officeart/2009/3/layout/DescendingProcess"/>
    <dgm:cxn modelId="{CCAD335F-EF28-4F89-93BD-EC3CE19E5CEE}" type="presParOf" srcId="{1487CC4E-6DCE-43C4-B3C3-C6EEC6C436EA}" destId="{DFACC5DD-8DC2-4A67-AECA-F9292F20BDB8}" srcOrd="4" destOrd="0" presId="urn:microsoft.com/office/officeart/2009/3/layout/DescendingProcess"/>
    <dgm:cxn modelId="{17CF612F-6586-4169-98EA-FE992F0D0A24}" type="presParOf" srcId="{1487CC4E-6DCE-43C4-B3C3-C6EEC6C436EA}" destId="{1EC94D3D-AD82-4CDD-B6B4-CC4D5380FE18}" srcOrd="5" destOrd="0" presId="urn:microsoft.com/office/officeart/2009/3/layout/DescendingProcess"/>
    <dgm:cxn modelId="{A2B4DCBA-C97C-4983-854A-09703E04818A}" type="presParOf" srcId="{1EC94D3D-AD82-4CDD-B6B4-CC4D5380FE18}" destId="{EB5BDA95-F1F1-46AE-81BD-1A3D208ACBC0}" srcOrd="0" destOrd="0" presId="urn:microsoft.com/office/officeart/2009/3/layout/DescendingProcess"/>
    <dgm:cxn modelId="{CDBA65D6-CBF4-4C5E-92CB-DA6F01E34CDF}" type="presParOf" srcId="{1487CC4E-6DCE-43C4-B3C3-C6EEC6C436EA}" destId="{93F565F0-4645-477B-83D3-27B19CCC92BA}" srcOrd="6" destOrd="0" presId="urn:microsoft.com/office/officeart/2009/3/layout/DescendingProcess"/>
    <dgm:cxn modelId="{FD58642A-FBB8-4E8A-AC5F-ACCC35DAD1CB}" type="presParOf" srcId="{1487CC4E-6DCE-43C4-B3C3-C6EEC6C436EA}" destId="{BDBB30B5-4732-4CE0-B585-3563778F21DA}" srcOrd="7" destOrd="0" presId="urn:microsoft.com/office/officeart/2009/3/layout/DescendingProcess"/>
    <dgm:cxn modelId="{D8B3827B-A87A-4A9B-B127-ECE2187E6BA5}" type="presParOf" srcId="{BDBB30B5-4732-4CE0-B585-3563778F21DA}" destId="{46332DC6-069F-4EF2-B16C-F838963D9591}" srcOrd="0" destOrd="0" presId="urn:microsoft.com/office/officeart/2009/3/layout/DescendingProcess"/>
    <dgm:cxn modelId="{B7423358-875C-44E2-9581-40ED7BA9D27E}" type="presParOf" srcId="{1487CC4E-6DCE-43C4-B3C3-C6EEC6C436EA}" destId="{312AEE71-9F9D-48CB-A3ED-909BCB152874}" srcOrd="8" destOrd="0" presId="urn:microsoft.com/office/officeart/2009/3/layout/DescendingProces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335EA38-3C97-4446-BA39-9D433BABA1C1}" type="doc">
      <dgm:prSet loTypeId="urn:microsoft.com/office/officeart/2005/8/layout/arrow1" loCatId="relationship" qsTypeId="urn:microsoft.com/office/officeart/2005/8/quickstyle/3d6" qsCatId="3D" csTypeId="urn:microsoft.com/office/officeart/2005/8/colors/colorful3" csCatId="colorful" phldr="1"/>
      <dgm:spPr/>
      <dgm:t>
        <a:bodyPr/>
        <a:lstStyle/>
        <a:p>
          <a:endParaRPr lang="en-US"/>
        </a:p>
      </dgm:t>
    </dgm:pt>
    <dgm:pt modelId="{28972888-633B-42FF-ADA1-48A54093E86C}">
      <dgm:prSet phldrT="[Text]"/>
      <dgm:spPr>
        <a:xfrm rot="16200000">
          <a:off x="58" y="689646"/>
          <a:ext cx="668482" cy="668482"/>
        </a:xfrm>
        <a:prstGeom prst="upArrow">
          <a:avLst>
            <a:gd name="adj1" fmla="val 50000"/>
            <a:gd name="adj2" fmla="val 35000"/>
          </a:avLst>
        </a:prstGeom>
        <a:solidFill>
          <a:srgbClr val="A5A5A5">
            <a:hueOff val="0"/>
            <a:satOff val="0"/>
            <a:lumOff val="0"/>
            <a:alphaOff val="0"/>
          </a:srgbClr>
        </a:solidFill>
        <a:ln>
          <a:noFill/>
        </a:ln>
        <a:effectLst/>
        <a:sp3d prstMaterial="plastic">
          <a:bevelT w="50800" h="50800"/>
          <a:bevelB w="50800" h="50800"/>
        </a:sp3d>
      </dgm:spPr>
      <dgm:t>
        <a:bodyPr/>
        <a:lstStyle/>
        <a:p>
          <a:pPr>
            <a:buNone/>
          </a:pPr>
          <a:r>
            <a:rPr lang="ro-RO" b="1">
              <a:solidFill>
                <a:sysClr val="window" lastClr="FFFFFF"/>
              </a:solidFill>
              <a:latin typeface="Calibri" panose="020F0502020204030204"/>
              <a:ea typeface="+mn-ea"/>
              <a:cs typeface="+mn-cs"/>
            </a:rPr>
            <a:t>Inflamație</a:t>
          </a:r>
          <a:endParaRPr lang="en-US" b="1" dirty="0">
            <a:solidFill>
              <a:sysClr val="window" lastClr="FFFFFF"/>
            </a:solidFill>
            <a:latin typeface="Calibri" panose="020F0502020204030204"/>
            <a:ea typeface="+mn-ea"/>
            <a:cs typeface="+mn-cs"/>
          </a:endParaRPr>
        </a:p>
      </dgm:t>
    </dgm:pt>
    <dgm:pt modelId="{C2545D60-327E-475A-8D0C-96CF1E00A562}" type="parTrans" cxnId="{070101BD-1C56-4160-9AD4-FED24F39ABC9}">
      <dgm:prSet/>
      <dgm:spPr/>
      <dgm:t>
        <a:bodyPr/>
        <a:lstStyle/>
        <a:p>
          <a:endParaRPr lang="en-US"/>
        </a:p>
      </dgm:t>
    </dgm:pt>
    <dgm:pt modelId="{288FF54E-60F9-4B01-8E6A-F8F137760004}" type="sibTrans" cxnId="{070101BD-1C56-4160-9AD4-FED24F39ABC9}">
      <dgm:prSet/>
      <dgm:spPr/>
      <dgm:t>
        <a:bodyPr/>
        <a:lstStyle/>
        <a:p>
          <a:endParaRPr lang="en-US"/>
        </a:p>
      </dgm:t>
    </dgm:pt>
    <dgm:pt modelId="{DB686EFF-BFD6-40C0-9FFA-B37042FA28A9}">
      <dgm:prSet phldrT="[Text]"/>
      <dgm:spPr>
        <a:xfrm rot="5400000">
          <a:off x="735615" y="689646"/>
          <a:ext cx="668482" cy="668482"/>
        </a:xfrm>
        <a:prstGeom prst="upArrow">
          <a:avLst>
            <a:gd name="adj1" fmla="val 50000"/>
            <a:gd name="adj2" fmla="val 35000"/>
          </a:avLst>
        </a:prstGeom>
        <a:solidFill>
          <a:srgbClr val="A5A5A5">
            <a:hueOff val="2710599"/>
            <a:satOff val="100000"/>
            <a:lumOff val="-14706"/>
            <a:alphaOff val="0"/>
          </a:srgbClr>
        </a:solidFill>
        <a:ln>
          <a:noFill/>
        </a:ln>
        <a:effectLst/>
        <a:sp3d prstMaterial="plastic">
          <a:bevelT w="50800" h="50800"/>
          <a:bevelB w="50800" h="50800"/>
        </a:sp3d>
      </dgm:spPr>
      <dgm:t>
        <a:bodyPr/>
        <a:lstStyle/>
        <a:p>
          <a:pPr>
            <a:buNone/>
          </a:pPr>
          <a:r>
            <a:rPr lang="en-US" b="1">
              <a:solidFill>
                <a:sysClr val="window" lastClr="FFFFFF"/>
              </a:solidFill>
              <a:latin typeface="Calibri" panose="020F0502020204030204"/>
              <a:ea typeface="+mn-ea"/>
              <a:cs typeface="+mn-cs"/>
            </a:rPr>
            <a:t>T</a:t>
          </a:r>
          <a:r>
            <a:rPr lang="ro-RO" b="1">
              <a:solidFill>
                <a:sysClr val="window" lastClr="FFFFFF"/>
              </a:solidFill>
              <a:latin typeface="Calibri" panose="020F0502020204030204"/>
              <a:ea typeface="+mn-ea"/>
              <a:cs typeface="+mn-cs"/>
            </a:rPr>
            <a:t>romboză</a:t>
          </a:r>
          <a:endParaRPr lang="en-US" b="1" dirty="0">
            <a:solidFill>
              <a:sysClr val="window" lastClr="FFFFFF"/>
            </a:solidFill>
            <a:latin typeface="Calibri" panose="020F0502020204030204"/>
            <a:ea typeface="+mn-ea"/>
            <a:cs typeface="+mn-cs"/>
          </a:endParaRPr>
        </a:p>
      </dgm:t>
    </dgm:pt>
    <dgm:pt modelId="{58190683-BFEF-4856-8CD5-DDF416A0846A}" type="parTrans" cxnId="{E1C901F4-E95D-493E-B2FB-0E8EE123D4A4}">
      <dgm:prSet/>
      <dgm:spPr/>
      <dgm:t>
        <a:bodyPr/>
        <a:lstStyle/>
        <a:p>
          <a:endParaRPr lang="en-US"/>
        </a:p>
      </dgm:t>
    </dgm:pt>
    <dgm:pt modelId="{8B5A73C7-7D42-4421-9EDB-C2CD185B6AFA}" type="sibTrans" cxnId="{E1C901F4-E95D-493E-B2FB-0E8EE123D4A4}">
      <dgm:prSet/>
      <dgm:spPr/>
      <dgm:t>
        <a:bodyPr/>
        <a:lstStyle/>
        <a:p>
          <a:endParaRPr lang="en-US"/>
        </a:p>
      </dgm:t>
    </dgm:pt>
    <dgm:pt modelId="{B9DCE04D-FA9D-4FE2-9847-9DF2DACF1AAD}" type="pres">
      <dgm:prSet presAssocID="{0335EA38-3C97-4446-BA39-9D433BABA1C1}" presName="cycle" presStyleCnt="0">
        <dgm:presLayoutVars>
          <dgm:dir/>
          <dgm:resizeHandles val="exact"/>
        </dgm:presLayoutVars>
      </dgm:prSet>
      <dgm:spPr/>
    </dgm:pt>
    <dgm:pt modelId="{4125AC67-4E0F-498B-9526-C780F216488E}" type="pres">
      <dgm:prSet presAssocID="{28972888-633B-42FF-ADA1-48A54093E86C}" presName="arrow" presStyleLbl="node1" presStyleIdx="0" presStyleCnt="2">
        <dgm:presLayoutVars>
          <dgm:bulletEnabled val="1"/>
        </dgm:presLayoutVars>
      </dgm:prSet>
      <dgm:spPr/>
    </dgm:pt>
    <dgm:pt modelId="{3F13007A-BE92-4257-BC20-3AE1462B377F}" type="pres">
      <dgm:prSet presAssocID="{DB686EFF-BFD6-40C0-9FFA-B37042FA28A9}" presName="arrow" presStyleLbl="node1" presStyleIdx="1" presStyleCnt="2">
        <dgm:presLayoutVars>
          <dgm:bulletEnabled val="1"/>
        </dgm:presLayoutVars>
      </dgm:prSet>
      <dgm:spPr/>
    </dgm:pt>
  </dgm:ptLst>
  <dgm:cxnLst>
    <dgm:cxn modelId="{5EB09593-94EE-4229-A80C-34A838938BD8}" type="presOf" srcId="{0335EA38-3C97-4446-BA39-9D433BABA1C1}" destId="{B9DCE04D-FA9D-4FE2-9847-9DF2DACF1AAD}" srcOrd="0" destOrd="0" presId="urn:microsoft.com/office/officeart/2005/8/layout/arrow1"/>
    <dgm:cxn modelId="{070101BD-1C56-4160-9AD4-FED24F39ABC9}" srcId="{0335EA38-3C97-4446-BA39-9D433BABA1C1}" destId="{28972888-633B-42FF-ADA1-48A54093E86C}" srcOrd="0" destOrd="0" parTransId="{C2545D60-327E-475A-8D0C-96CF1E00A562}" sibTransId="{288FF54E-60F9-4B01-8E6A-F8F137760004}"/>
    <dgm:cxn modelId="{41DCDFCE-E70F-42F5-8430-9ABF850B5AA8}" type="presOf" srcId="{28972888-633B-42FF-ADA1-48A54093E86C}" destId="{4125AC67-4E0F-498B-9526-C780F216488E}" srcOrd="0" destOrd="0" presId="urn:microsoft.com/office/officeart/2005/8/layout/arrow1"/>
    <dgm:cxn modelId="{43220AEB-71B7-47E8-BD0D-FC4CB8C6E996}" type="presOf" srcId="{DB686EFF-BFD6-40C0-9FFA-B37042FA28A9}" destId="{3F13007A-BE92-4257-BC20-3AE1462B377F}" srcOrd="0" destOrd="0" presId="urn:microsoft.com/office/officeart/2005/8/layout/arrow1"/>
    <dgm:cxn modelId="{E1C901F4-E95D-493E-B2FB-0E8EE123D4A4}" srcId="{0335EA38-3C97-4446-BA39-9D433BABA1C1}" destId="{DB686EFF-BFD6-40C0-9FFA-B37042FA28A9}" srcOrd="1" destOrd="0" parTransId="{58190683-BFEF-4856-8CD5-DDF416A0846A}" sibTransId="{8B5A73C7-7D42-4421-9EDB-C2CD185B6AFA}"/>
    <dgm:cxn modelId="{461C6D83-69A4-4C85-9475-1903323659D9}" type="presParOf" srcId="{B9DCE04D-FA9D-4FE2-9847-9DF2DACF1AAD}" destId="{4125AC67-4E0F-498B-9526-C780F216488E}" srcOrd="0" destOrd="0" presId="urn:microsoft.com/office/officeart/2005/8/layout/arrow1"/>
    <dgm:cxn modelId="{6433F9D4-D5D1-4763-A0F2-89D06747C176}" type="presParOf" srcId="{B9DCE04D-FA9D-4FE2-9847-9DF2DACF1AAD}" destId="{3F13007A-BE92-4257-BC20-3AE1462B377F}" srcOrd="1" destOrd="0" presId="urn:microsoft.com/office/officeart/2005/8/layout/arrow1"/>
  </dgm:cxnLst>
  <dgm:bg/>
  <dgm:whole/>
  <dgm:extLst>
    <a:ext uri="http://schemas.microsoft.com/office/drawing/2008/diagram">
      <dsp:dataModelExt xmlns:dsp="http://schemas.microsoft.com/office/drawing/2008/diagram" relId="rId30"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35EA38-3C97-4446-BA39-9D433BABA1C1}" type="doc">
      <dgm:prSet loTypeId="urn:microsoft.com/office/officeart/2005/8/layout/arrow1" loCatId="relationship" qsTypeId="urn:microsoft.com/office/officeart/2005/8/quickstyle/3d4" qsCatId="3D" csTypeId="urn:microsoft.com/office/officeart/2005/8/colors/colorful3" csCatId="colorful" phldr="1"/>
      <dgm:spPr/>
      <dgm:t>
        <a:bodyPr/>
        <a:lstStyle/>
        <a:p>
          <a:endParaRPr lang="en-US"/>
        </a:p>
      </dgm:t>
    </dgm:pt>
    <dgm:pt modelId="{28972888-633B-42FF-ADA1-48A54093E86C}">
      <dgm:prSet phldrT="[Text]"/>
      <dgm:spPr/>
      <dgm:t>
        <a:bodyPr/>
        <a:lstStyle/>
        <a:p>
          <a:r>
            <a:rPr lang="ro-RO" b="1" dirty="0"/>
            <a:t>Inflamație</a:t>
          </a:r>
          <a:endParaRPr lang="en-US" b="1" dirty="0"/>
        </a:p>
      </dgm:t>
    </dgm:pt>
    <dgm:pt modelId="{C2545D60-327E-475A-8D0C-96CF1E00A562}" type="parTrans" cxnId="{070101BD-1C56-4160-9AD4-FED24F39ABC9}">
      <dgm:prSet/>
      <dgm:spPr/>
      <dgm:t>
        <a:bodyPr/>
        <a:lstStyle/>
        <a:p>
          <a:endParaRPr lang="en-US"/>
        </a:p>
      </dgm:t>
    </dgm:pt>
    <dgm:pt modelId="{288FF54E-60F9-4B01-8E6A-F8F137760004}" type="sibTrans" cxnId="{070101BD-1C56-4160-9AD4-FED24F39ABC9}">
      <dgm:prSet/>
      <dgm:spPr/>
      <dgm:t>
        <a:bodyPr/>
        <a:lstStyle/>
        <a:p>
          <a:endParaRPr lang="en-US"/>
        </a:p>
      </dgm:t>
    </dgm:pt>
    <dgm:pt modelId="{DB686EFF-BFD6-40C0-9FFA-B37042FA28A9}">
      <dgm:prSet phldrT="[Text]"/>
      <dgm:spPr/>
      <dgm:t>
        <a:bodyPr/>
        <a:lstStyle/>
        <a:p>
          <a:r>
            <a:rPr lang="en-US" b="1" dirty="0"/>
            <a:t>T</a:t>
          </a:r>
          <a:r>
            <a:rPr lang="ro-RO" b="1" dirty="0" err="1"/>
            <a:t>romboză</a:t>
          </a:r>
          <a:endParaRPr lang="en-US" b="1" dirty="0"/>
        </a:p>
      </dgm:t>
    </dgm:pt>
    <dgm:pt modelId="{8B5A73C7-7D42-4421-9EDB-C2CD185B6AFA}" type="sibTrans" cxnId="{E1C901F4-E95D-493E-B2FB-0E8EE123D4A4}">
      <dgm:prSet/>
      <dgm:spPr/>
      <dgm:t>
        <a:bodyPr/>
        <a:lstStyle/>
        <a:p>
          <a:endParaRPr lang="en-US"/>
        </a:p>
      </dgm:t>
    </dgm:pt>
    <dgm:pt modelId="{58190683-BFEF-4856-8CD5-DDF416A0846A}" type="parTrans" cxnId="{E1C901F4-E95D-493E-B2FB-0E8EE123D4A4}">
      <dgm:prSet/>
      <dgm:spPr/>
      <dgm:t>
        <a:bodyPr/>
        <a:lstStyle/>
        <a:p>
          <a:endParaRPr lang="en-US"/>
        </a:p>
      </dgm:t>
    </dgm:pt>
    <dgm:pt modelId="{B9DCE04D-FA9D-4FE2-9847-9DF2DACF1AAD}" type="pres">
      <dgm:prSet presAssocID="{0335EA38-3C97-4446-BA39-9D433BABA1C1}" presName="cycle" presStyleCnt="0">
        <dgm:presLayoutVars>
          <dgm:dir/>
          <dgm:resizeHandles val="exact"/>
        </dgm:presLayoutVars>
      </dgm:prSet>
      <dgm:spPr/>
    </dgm:pt>
    <dgm:pt modelId="{4125AC67-4E0F-498B-9526-C780F216488E}" type="pres">
      <dgm:prSet presAssocID="{28972888-633B-42FF-ADA1-48A54093E86C}" presName="arrow" presStyleLbl="node1" presStyleIdx="0" presStyleCnt="2">
        <dgm:presLayoutVars>
          <dgm:bulletEnabled val="1"/>
        </dgm:presLayoutVars>
      </dgm:prSet>
      <dgm:spPr/>
    </dgm:pt>
    <dgm:pt modelId="{3F13007A-BE92-4257-BC20-3AE1462B377F}" type="pres">
      <dgm:prSet presAssocID="{DB686EFF-BFD6-40C0-9FFA-B37042FA28A9}" presName="arrow" presStyleLbl="node1" presStyleIdx="1" presStyleCnt="2">
        <dgm:presLayoutVars>
          <dgm:bulletEnabled val="1"/>
        </dgm:presLayoutVars>
      </dgm:prSet>
      <dgm:spPr/>
    </dgm:pt>
  </dgm:ptLst>
  <dgm:cxnLst>
    <dgm:cxn modelId="{5EB09593-94EE-4229-A80C-34A838938BD8}" type="presOf" srcId="{0335EA38-3C97-4446-BA39-9D433BABA1C1}" destId="{B9DCE04D-FA9D-4FE2-9847-9DF2DACF1AAD}" srcOrd="0" destOrd="0" presId="urn:microsoft.com/office/officeart/2005/8/layout/arrow1"/>
    <dgm:cxn modelId="{070101BD-1C56-4160-9AD4-FED24F39ABC9}" srcId="{0335EA38-3C97-4446-BA39-9D433BABA1C1}" destId="{28972888-633B-42FF-ADA1-48A54093E86C}" srcOrd="0" destOrd="0" parTransId="{C2545D60-327E-475A-8D0C-96CF1E00A562}" sibTransId="{288FF54E-60F9-4B01-8E6A-F8F137760004}"/>
    <dgm:cxn modelId="{41DCDFCE-E70F-42F5-8430-9ABF850B5AA8}" type="presOf" srcId="{28972888-633B-42FF-ADA1-48A54093E86C}" destId="{4125AC67-4E0F-498B-9526-C780F216488E}" srcOrd="0" destOrd="0" presId="urn:microsoft.com/office/officeart/2005/8/layout/arrow1"/>
    <dgm:cxn modelId="{43220AEB-71B7-47E8-BD0D-FC4CB8C6E996}" type="presOf" srcId="{DB686EFF-BFD6-40C0-9FFA-B37042FA28A9}" destId="{3F13007A-BE92-4257-BC20-3AE1462B377F}" srcOrd="0" destOrd="0" presId="urn:microsoft.com/office/officeart/2005/8/layout/arrow1"/>
    <dgm:cxn modelId="{E1C901F4-E95D-493E-B2FB-0E8EE123D4A4}" srcId="{0335EA38-3C97-4446-BA39-9D433BABA1C1}" destId="{DB686EFF-BFD6-40C0-9FFA-B37042FA28A9}" srcOrd="1" destOrd="0" parTransId="{58190683-BFEF-4856-8CD5-DDF416A0846A}" sibTransId="{8B5A73C7-7D42-4421-9EDB-C2CD185B6AFA}"/>
    <dgm:cxn modelId="{461C6D83-69A4-4C85-9475-1903323659D9}" type="presParOf" srcId="{B9DCE04D-FA9D-4FE2-9847-9DF2DACF1AAD}" destId="{4125AC67-4E0F-498B-9526-C780F216488E}" srcOrd="0" destOrd="0" presId="urn:microsoft.com/office/officeart/2005/8/layout/arrow1"/>
    <dgm:cxn modelId="{6433F9D4-D5D1-4763-A0F2-89D06747C176}" type="presParOf" srcId="{B9DCE04D-FA9D-4FE2-9847-9DF2DACF1AAD}" destId="{3F13007A-BE92-4257-BC20-3AE1462B377F}" srcOrd="1" destOrd="0" presId="urn:microsoft.com/office/officeart/2005/8/layout/arrow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49EDCB2-4286-4B0E-BB9C-31D75C312ACA}" type="doc">
      <dgm:prSet loTypeId="urn:microsoft.com/office/officeart/2005/8/layout/chevron1" loCatId="process" qsTypeId="urn:microsoft.com/office/officeart/2005/8/quickstyle/3d4" qsCatId="3D" csTypeId="urn:microsoft.com/office/officeart/2005/8/colors/colorful3" csCatId="colorful" phldr="1"/>
      <dgm:spPr/>
    </dgm:pt>
    <dgm:pt modelId="{5D0A5278-C2C0-475C-B653-64FAA64E78CD}">
      <dgm:prSet phldrT="[Text]"/>
      <dgm:spPr/>
      <dgm:t>
        <a:bodyPr/>
        <a:lstStyle/>
        <a:p>
          <a:r>
            <a:rPr lang="ro-RO" dirty="0"/>
            <a:t>Inflamație</a:t>
          </a:r>
          <a:endParaRPr lang="en-US" dirty="0"/>
        </a:p>
      </dgm:t>
    </dgm:pt>
    <dgm:pt modelId="{BD293E4F-FFE8-4238-896F-CC607258D7F1}" type="parTrans" cxnId="{C57EB778-93EF-49A1-BA6D-83DDFBC05D9A}">
      <dgm:prSet/>
      <dgm:spPr/>
      <dgm:t>
        <a:bodyPr/>
        <a:lstStyle/>
        <a:p>
          <a:endParaRPr lang="en-US"/>
        </a:p>
      </dgm:t>
    </dgm:pt>
    <dgm:pt modelId="{CC659A65-2AF7-41F5-8D0A-B050411261A0}" type="sibTrans" cxnId="{C57EB778-93EF-49A1-BA6D-83DDFBC05D9A}">
      <dgm:prSet/>
      <dgm:spPr/>
      <dgm:t>
        <a:bodyPr/>
        <a:lstStyle/>
        <a:p>
          <a:endParaRPr lang="en-US"/>
        </a:p>
      </dgm:t>
    </dgm:pt>
    <dgm:pt modelId="{C3B752AC-096A-4FB7-B926-656542AAEE12}">
      <dgm:prSet phldrT="[Text]"/>
      <dgm:spPr/>
      <dgm:t>
        <a:bodyPr/>
        <a:lstStyle/>
        <a:p>
          <a:r>
            <a:rPr lang="ro-RO" dirty="0"/>
            <a:t>Infecție CP </a:t>
          </a:r>
          <a:endParaRPr lang="en-US" dirty="0"/>
        </a:p>
      </dgm:t>
    </dgm:pt>
    <dgm:pt modelId="{C843BCAF-0436-406C-ACD4-915C55C95FAE}" type="parTrans" cxnId="{D28C16E0-A17D-4E9E-B027-4FAFF004BAAD}">
      <dgm:prSet/>
      <dgm:spPr/>
      <dgm:t>
        <a:bodyPr/>
        <a:lstStyle/>
        <a:p>
          <a:endParaRPr lang="en-US"/>
        </a:p>
      </dgm:t>
    </dgm:pt>
    <dgm:pt modelId="{A5E0369F-A8EC-4BF5-B94E-80E1C3162CFF}" type="sibTrans" cxnId="{D28C16E0-A17D-4E9E-B027-4FAFF004BAAD}">
      <dgm:prSet/>
      <dgm:spPr/>
      <dgm:t>
        <a:bodyPr/>
        <a:lstStyle/>
        <a:p>
          <a:endParaRPr lang="en-US"/>
        </a:p>
      </dgm:t>
    </dgm:pt>
    <dgm:pt modelId="{50C2A553-A673-4DA9-A0FD-B05F7207CE34}">
      <dgm:prSet phldrT="[Text]"/>
      <dgm:spPr/>
      <dgm:t>
        <a:bodyPr/>
        <a:lstStyle/>
        <a:p>
          <a:r>
            <a:rPr lang="ro-RO" dirty="0"/>
            <a:t>Tromboză</a:t>
          </a:r>
          <a:endParaRPr lang="en-US" dirty="0"/>
        </a:p>
      </dgm:t>
    </dgm:pt>
    <dgm:pt modelId="{CAC6B3A1-FCFF-43E6-8ADA-B38C6D5AA7F9}" type="parTrans" cxnId="{27A089E6-99AB-4BBB-943C-6966D60B8F0A}">
      <dgm:prSet/>
      <dgm:spPr/>
      <dgm:t>
        <a:bodyPr/>
        <a:lstStyle/>
        <a:p>
          <a:endParaRPr lang="en-US"/>
        </a:p>
      </dgm:t>
    </dgm:pt>
    <dgm:pt modelId="{44A4934F-61FE-4D60-B565-DF59B31095E0}" type="sibTrans" cxnId="{27A089E6-99AB-4BBB-943C-6966D60B8F0A}">
      <dgm:prSet/>
      <dgm:spPr/>
      <dgm:t>
        <a:bodyPr/>
        <a:lstStyle/>
        <a:p>
          <a:endParaRPr lang="en-US"/>
        </a:p>
      </dgm:t>
    </dgm:pt>
    <dgm:pt modelId="{DB38A87A-EC08-4CC7-AD56-D2F72642FC72}" type="pres">
      <dgm:prSet presAssocID="{F49EDCB2-4286-4B0E-BB9C-31D75C312ACA}" presName="Name0" presStyleCnt="0">
        <dgm:presLayoutVars>
          <dgm:dir/>
          <dgm:animLvl val="lvl"/>
          <dgm:resizeHandles val="exact"/>
        </dgm:presLayoutVars>
      </dgm:prSet>
      <dgm:spPr/>
    </dgm:pt>
    <dgm:pt modelId="{5B34AD3C-44E0-4DFA-8C9F-CC789107DC44}" type="pres">
      <dgm:prSet presAssocID="{5D0A5278-C2C0-475C-B653-64FAA64E78CD}" presName="parTxOnly" presStyleLbl="node1" presStyleIdx="0" presStyleCnt="3">
        <dgm:presLayoutVars>
          <dgm:chMax val="0"/>
          <dgm:chPref val="0"/>
          <dgm:bulletEnabled val="1"/>
        </dgm:presLayoutVars>
      </dgm:prSet>
      <dgm:spPr/>
    </dgm:pt>
    <dgm:pt modelId="{33CBAEB3-9641-4B69-9A7C-ED3DB8C342D3}" type="pres">
      <dgm:prSet presAssocID="{CC659A65-2AF7-41F5-8D0A-B050411261A0}" presName="parTxOnlySpace" presStyleCnt="0"/>
      <dgm:spPr/>
    </dgm:pt>
    <dgm:pt modelId="{C85B5A3B-6B04-4C85-AE42-5C972A4FDADF}" type="pres">
      <dgm:prSet presAssocID="{C3B752AC-096A-4FB7-B926-656542AAEE12}" presName="parTxOnly" presStyleLbl="node1" presStyleIdx="1" presStyleCnt="3">
        <dgm:presLayoutVars>
          <dgm:chMax val="0"/>
          <dgm:chPref val="0"/>
          <dgm:bulletEnabled val="1"/>
        </dgm:presLayoutVars>
      </dgm:prSet>
      <dgm:spPr/>
    </dgm:pt>
    <dgm:pt modelId="{53B2A691-2E5F-4BCD-B45C-CC62F5A3D38D}" type="pres">
      <dgm:prSet presAssocID="{A5E0369F-A8EC-4BF5-B94E-80E1C3162CFF}" presName="parTxOnlySpace" presStyleCnt="0"/>
      <dgm:spPr/>
    </dgm:pt>
    <dgm:pt modelId="{2D8DD7F2-C507-4BCC-91F3-F44FD8472F88}" type="pres">
      <dgm:prSet presAssocID="{50C2A553-A673-4DA9-A0FD-B05F7207CE34}" presName="parTxOnly" presStyleLbl="node1" presStyleIdx="2" presStyleCnt="3">
        <dgm:presLayoutVars>
          <dgm:chMax val="0"/>
          <dgm:chPref val="0"/>
          <dgm:bulletEnabled val="1"/>
        </dgm:presLayoutVars>
      </dgm:prSet>
      <dgm:spPr/>
    </dgm:pt>
  </dgm:ptLst>
  <dgm:cxnLst>
    <dgm:cxn modelId="{08DAA607-3042-482B-B20B-3EC0598B51E8}" type="presOf" srcId="{F49EDCB2-4286-4B0E-BB9C-31D75C312ACA}" destId="{DB38A87A-EC08-4CC7-AD56-D2F72642FC72}" srcOrd="0" destOrd="0" presId="urn:microsoft.com/office/officeart/2005/8/layout/chevron1"/>
    <dgm:cxn modelId="{DA3DC918-2ABA-45F0-96D3-45998317CA8F}" type="presOf" srcId="{50C2A553-A673-4DA9-A0FD-B05F7207CE34}" destId="{2D8DD7F2-C507-4BCC-91F3-F44FD8472F88}" srcOrd="0" destOrd="0" presId="urn:microsoft.com/office/officeart/2005/8/layout/chevron1"/>
    <dgm:cxn modelId="{FC76E760-99EC-48F6-A3DF-36AA789EEC73}" type="presOf" srcId="{5D0A5278-C2C0-475C-B653-64FAA64E78CD}" destId="{5B34AD3C-44E0-4DFA-8C9F-CC789107DC44}" srcOrd="0" destOrd="0" presId="urn:microsoft.com/office/officeart/2005/8/layout/chevron1"/>
    <dgm:cxn modelId="{C57EB778-93EF-49A1-BA6D-83DDFBC05D9A}" srcId="{F49EDCB2-4286-4B0E-BB9C-31D75C312ACA}" destId="{5D0A5278-C2C0-475C-B653-64FAA64E78CD}" srcOrd="0" destOrd="0" parTransId="{BD293E4F-FFE8-4238-896F-CC607258D7F1}" sibTransId="{CC659A65-2AF7-41F5-8D0A-B050411261A0}"/>
    <dgm:cxn modelId="{CB2FCAC6-E980-47E9-B8CA-485405DC34A9}" type="presOf" srcId="{C3B752AC-096A-4FB7-B926-656542AAEE12}" destId="{C85B5A3B-6B04-4C85-AE42-5C972A4FDADF}" srcOrd="0" destOrd="0" presId="urn:microsoft.com/office/officeart/2005/8/layout/chevron1"/>
    <dgm:cxn modelId="{D28C16E0-A17D-4E9E-B027-4FAFF004BAAD}" srcId="{F49EDCB2-4286-4B0E-BB9C-31D75C312ACA}" destId="{C3B752AC-096A-4FB7-B926-656542AAEE12}" srcOrd="1" destOrd="0" parTransId="{C843BCAF-0436-406C-ACD4-915C55C95FAE}" sibTransId="{A5E0369F-A8EC-4BF5-B94E-80E1C3162CFF}"/>
    <dgm:cxn modelId="{27A089E6-99AB-4BBB-943C-6966D60B8F0A}" srcId="{F49EDCB2-4286-4B0E-BB9C-31D75C312ACA}" destId="{50C2A553-A673-4DA9-A0FD-B05F7207CE34}" srcOrd="2" destOrd="0" parTransId="{CAC6B3A1-FCFF-43E6-8ADA-B38C6D5AA7F9}" sibTransId="{44A4934F-61FE-4D60-B565-DF59B31095E0}"/>
    <dgm:cxn modelId="{8BDD6657-26E6-401B-8B70-AE96CD0BDBDD}" type="presParOf" srcId="{DB38A87A-EC08-4CC7-AD56-D2F72642FC72}" destId="{5B34AD3C-44E0-4DFA-8C9F-CC789107DC44}" srcOrd="0" destOrd="0" presId="urn:microsoft.com/office/officeart/2005/8/layout/chevron1"/>
    <dgm:cxn modelId="{6368894D-92F6-4AD1-A58C-5532E411E76A}" type="presParOf" srcId="{DB38A87A-EC08-4CC7-AD56-D2F72642FC72}" destId="{33CBAEB3-9641-4B69-9A7C-ED3DB8C342D3}" srcOrd="1" destOrd="0" presId="urn:microsoft.com/office/officeart/2005/8/layout/chevron1"/>
    <dgm:cxn modelId="{EE4F025B-394A-4C27-B070-D9BD67321447}" type="presParOf" srcId="{DB38A87A-EC08-4CC7-AD56-D2F72642FC72}" destId="{C85B5A3B-6B04-4C85-AE42-5C972A4FDADF}" srcOrd="2" destOrd="0" presId="urn:microsoft.com/office/officeart/2005/8/layout/chevron1"/>
    <dgm:cxn modelId="{ED731CC6-094A-42BE-8B32-D8C810A78782}" type="presParOf" srcId="{DB38A87A-EC08-4CC7-AD56-D2F72642FC72}" destId="{53B2A691-2E5F-4BCD-B45C-CC62F5A3D38D}" srcOrd="3" destOrd="0" presId="urn:microsoft.com/office/officeart/2005/8/layout/chevron1"/>
    <dgm:cxn modelId="{0CB8A78F-848B-4E5B-9C09-4A1BF05A83A9}" type="presParOf" srcId="{DB38A87A-EC08-4CC7-AD56-D2F72642FC72}" destId="{2D8DD7F2-C507-4BCC-91F3-F44FD8472F88}" srcOrd="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colorful3" csCatId="colorful" phldr="1"/>
      <dgm:spPr/>
    </dgm:pt>
    <dgm:pt modelId="{0AA38F2E-FD85-45CF-9516-2E5D35E4FA60}">
      <dgm:prSet phldrT="[Text]"/>
      <dgm:spPr/>
      <dgm:t>
        <a:bodyPr/>
        <a:lstStyle/>
        <a:p>
          <a:r>
            <a:rPr lang="ro-RO" dirty="0"/>
            <a:t>Inflamație</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Infecție</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dgm:t>
        <a:bodyPr/>
        <a:lstStyle/>
        <a:p>
          <a:r>
            <a:rPr lang="ro-RO" dirty="0"/>
            <a:t>Tromboză</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7353131-212E-4AFD-B271-AD29C08C543C}" type="doc">
      <dgm:prSet loTypeId="urn:microsoft.com/office/officeart/2005/8/layout/chevron1" loCatId="process" qsTypeId="urn:microsoft.com/office/officeart/2005/8/quickstyle/3d4" qsCatId="3D" csTypeId="urn:microsoft.com/office/officeart/2005/8/colors/accent2_4" csCatId="accent2" phldr="1"/>
      <dgm:spPr/>
    </dgm:pt>
    <dgm:pt modelId="{0AA38F2E-FD85-45CF-9516-2E5D35E4FA60}">
      <dgm:prSet phldrT="[Text]"/>
      <dgm:spPr/>
      <dgm:t>
        <a:bodyPr/>
        <a:lstStyle/>
        <a:p>
          <a:r>
            <a:rPr lang="ro-RO" dirty="0"/>
            <a:t>Genetică</a:t>
          </a:r>
          <a:endParaRPr lang="en-US" dirty="0"/>
        </a:p>
      </dgm:t>
    </dgm:pt>
    <dgm:pt modelId="{2D82C9D4-6034-4B3D-B598-4E0898F4C8A1}" type="parTrans" cxnId="{40352C6A-2AA1-478B-A988-D7A8C9BF7F24}">
      <dgm:prSet/>
      <dgm:spPr/>
      <dgm:t>
        <a:bodyPr/>
        <a:lstStyle/>
        <a:p>
          <a:endParaRPr lang="en-US"/>
        </a:p>
      </dgm:t>
    </dgm:pt>
    <dgm:pt modelId="{D39EC08B-E93B-4698-9165-2957A0B9ABFB}" type="sibTrans" cxnId="{40352C6A-2AA1-478B-A988-D7A8C9BF7F24}">
      <dgm:prSet/>
      <dgm:spPr/>
      <dgm:t>
        <a:bodyPr/>
        <a:lstStyle/>
        <a:p>
          <a:endParaRPr lang="en-US"/>
        </a:p>
      </dgm:t>
    </dgm:pt>
    <dgm:pt modelId="{903F5E6B-BFC6-408F-B0BA-746B86F5DF78}">
      <dgm:prSet phldrT="[Text]"/>
      <dgm:spPr/>
      <dgm:t>
        <a:bodyPr/>
        <a:lstStyle/>
        <a:p>
          <a:r>
            <a:rPr lang="ro-RO" dirty="0"/>
            <a:t>Epigenetică</a:t>
          </a:r>
          <a:endParaRPr lang="en-US" dirty="0"/>
        </a:p>
      </dgm:t>
    </dgm:pt>
    <dgm:pt modelId="{F64EBA1B-D4CB-4E3E-B310-592CDCF77363}" type="parTrans" cxnId="{FC234EBB-B67C-46A7-A747-13A7B7CF35EB}">
      <dgm:prSet/>
      <dgm:spPr/>
      <dgm:t>
        <a:bodyPr/>
        <a:lstStyle/>
        <a:p>
          <a:endParaRPr lang="en-US"/>
        </a:p>
      </dgm:t>
    </dgm:pt>
    <dgm:pt modelId="{8744702C-9EEC-4974-BAA0-0C533BF65C4A}" type="sibTrans" cxnId="{FC234EBB-B67C-46A7-A747-13A7B7CF35EB}">
      <dgm:prSet/>
      <dgm:spPr/>
      <dgm:t>
        <a:bodyPr/>
        <a:lstStyle/>
        <a:p>
          <a:endParaRPr lang="en-US"/>
        </a:p>
      </dgm:t>
    </dgm:pt>
    <dgm:pt modelId="{D166EB4E-B048-4C71-A4DE-549371FF661E}">
      <dgm:prSet phldrT="[Text]"/>
      <dgm:spPr/>
      <dgm:t>
        <a:bodyPr/>
        <a:lstStyle/>
        <a:p>
          <a:r>
            <a:rPr lang="ro-RO" dirty="0"/>
            <a:t>Cluster Ierarhic</a:t>
          </a:r>
          <a:endParaRPr lang="en-US" dirty="0"/>
        </a:p>
      </dgm:t>
    </dgm:pt>
    <dgm:pt modelId="{B1CB1CFD-18CE-4C8E-AF48-8D2DBF6F6F1F}" type="parTrans" cxnId="{ABE87186-DB37-4119-92E2-B75AD2EF861A}">
      <dgm:prSet/>
      <dgm:spPr/>
      <dgm:t>
        <a:bodyPr/>
        <a:lstStyle/>
        <a:p>
          <a:endParaRPr lang="en-US"/>
        </a:p>
      </dgm:t>
    </dgm:pt>
    <dgm:pt modelId="{48731D96-00EB-44E7-A783-DF23D66C18DB}" type="sibTrans" cxnId="{ABE87186-DB37-4119-92E2-B75AD2EF861A}">
      <dgm:prSet/>
      <dgm:spPr/>
      <dgm:t>
        <a:bodyPr/>
        <a:lstStyle/>
        <a:p>
          <a:endParaRPr lang="en-US"/>
        </a:p>
      </dgm:t>
    </dgm:pt>
    <dgm:pt modelId="{96C7A029-9ED3-45B0-A862-8FBEA99DA051}" type="pres">
      <dgm:prSet presAssocID="{87353131-212E-4AFD-B271-AD29C08C543C}" presName="Name0" presStyleCnt="0">
        <dgm:presLayoutVars>
          <dgm:dir/>
          <dgm:animLvl val="lvl"/>
          <dgm:resizeHandles val="exact"/>
        </dgm:presLayoutVars>
      </dgm:prSet>
      <dgm:spPr/>
    </dgm:pt>
    <dgm:pt modelId="{AFE6868B-4BB3-48E6-8E51-A2434384B642}" type="pres">
      <dgm:prSet presAssocID="{0AA38F2E-FD85-45CF-9516-2E5D35E4FA60}" presName="parTxOnly" presStyleLbl="node1" presStyleIdx="0" presStyleCnt="3">
        <dgm:presLayoutVars>
          <dgm:chMax val="0"/>
          <dgm:chPref val="0"/>
          <dgm:bulletEnabled val="1"/>
        </dgm:presLayoutVars>
      </dgm:prSet>
      <dgm:spPr/>
    </dgm:pt>
    <dgm:pt modelId="{DA0EFCC0-F25A-4951-AFB8-75A09AFB4C01}" type="pres">
      <dgm:prSet presAssocID="{D39EC08B-E93B-4698-9165-2957A0B9ABFB}" presName="parTxOnlySpace" presStyleCnt="0"/>
      <dgm:spPr/>
    </dgm:pt>
    <dgm:pt modelId="{E6A51441-EE56-4C75-8FF7-355622CE1BDC}" type="pres">
      <dgm:prSet presAssocID="{903F5E6B-BFC6-408F-B0BA-746B86F5DF78}" presName="parTxOnly" presStyleLbl="node1" presStyleIdx="1" presStyleCnt="3">
        <dgm:presLayoutVars>
          <dgm:chMax val="0"/>
          <dgm:chPref val="0"/>
          <dgm:bulletEnabled val="1"/>
        </dgm:presLayoutVars>
      </dgm:prSet>
      <dgm:spPr/>
    </dgm:pt>
    <dgm:pt modelId="{BE72D99F-701E-4E24-B022-1EFFB2DBB6E3}" type="pres">
      <dgm:prSet presAssocID="{8744702C-9EEC-4974-BAA0-0C533BF65C4A}" presName="parTxOnlySpace" presStyleCnt="0"/>
      <dgm:spPr/>
    </dgm:pt>
    <dgm:pt modelId="{01D50314-285D-4208-9948-3FFC20BB7C4E}" type="pres">
      <dgm:prSet presAssocID="{D166EB4E-B048-4C71-A4DE-549371FF661E}" presName="parTxOnly" presStyleLbl="node1" presStyleIdx="2" presStyleCnt="3">
        <dgm:presLayoutVars>
          <dgm:chMax val="0"/>
          <dgm:chPref val="0"/>
          <dgm:bulletEnabled val="1"/>
        </dgm:presLayoutVars>
      </dgm:prSet>
      <dgm:spPr/>
    </dgm:pt>
  </dgm:ptLst>
  <dgm:cxnLst>
    <dgm:cxn modelId="{1683F20C-9FDA-4530-9E33-82150CD72804}" type="presOf" srcId="{D166EB4E-B048-4C71-A4DE-549371FF661E}" destId="{01D50314-285D-4208-9948-3FFC20BB7C4E}" srcOrd="0" destOrd="0" presId="urn:microsoft.com/office/officeart/2005/8/layout/chevron1"/>
    <dgm:cxn modelId="{D9BB0E2D-6A34-46EC-A242-1508A967A89D}" type="presOf" srcId="{903F5E6B-BFC6-408F-B0BA-746B86F5DF78}" destId="{E6A51441-EE56-4C75-8FF7-355622CE1BDC}" srcOrd="0" destOrd="0" presId="urn:microsoft.com/office/officeart/2005/8/layout/chevron1"/>
    <dgm:cxn modelId="{CBFF0A65-C5D0-4139-8A2F-4F936CDB4058}" type="presOf" srcId="{0AA38F2E-FD85-45CF-9516-2E5D35E4FA60}" destId="{AFE6868B-4BB3-48E6-8E51-A2434384B642}" srcOrd="0" destOrd="0" presId="urn:microsoft.com/office/officeart/2005/8/layout/chevron1"/>
    <dgm:cxn modelId="{40352C6A-2AA1-478B-A988-D7A8C9BF7F24}" srcId="{87353131-212E-4AFD-B271-AD29C08C543C}" destId="{0AA38F2E-FD85-45CF-9516-2E5D35E4FA60}" srcOrd="0" destOrd="0" parTransId="{2D82C9D4-6034-4B3D-B598-4E0898F4C8A1}" sibTransId="{D39EC08B-E93B-4698-9165-2957A0B9ABFB}"/>
    <dgm:cxn modelId="{ABE87186-DB37-4119-92E2-B75AD2EF861A}" srcId="{87353131-212E-4AFD-B271-AD29C08C543C}" destId="{D166EB4E-B048-4C71-A4DE-549371FF661E}" srcOrd="2" destOrd="0" parTransId="{B1CB1CFD-18CE-4C8E-AF48-8D2DBF6F6F1F}" sibTransId="{48731D96-00EB-44E7-A783-DF23D66C18DB}"/>
    <dgm:cxn modelId="{769409AF-80E8-479D-B133-40864245AB63}" type="presOf" srcId="{87353131-212E-4AFD-B271-AD29C08C543C}" destId="{96C7A029-9ED3-45B0-A862-8FBEA99DA051}" srcOrd="0" destOrd="0" presId="urn:microsoft.com/office/officeart/2005/8/layout/chevron1"/>
    <dgm:cxn modelId="{FC234EBB-B67C-46A7-A747-13A7B7CF35EB}" srcId="{87353131-212E-4AFD-B271-AD29C08C543C}" destId="{903F5E6B-BFC6-408F-B0BA-746B86F5DF78}" srcOrd="1" destOrd="0" parTransId="{F64EBA1B-D4CB-4E3E-B310-592CDCF77363}" sibTransId="{8744702C-9EEC-4974-BAA0-0C533BF65C4A}"/>
    <dgm:cxn modelId="{2B5FAE46-CAB9-435A-BEB2-735800FAA517}" type="presParOf" srcId="{96C7A029-9ED3-45B0-A862-8FBEA99DA051}" destId="{AFE6868B-4BB3-48E6-8E51-A2434384B642}" srcOrd="0" destOrd="0" presId="urn:microsoft.com/office/officeart/2005/8/layout/chevron1"/>
    <dgm:cxn modelId="{C8E8EFD5-98A2-4AD1-957A-F7C33CE91B5F}" type="presParOf" srcId="{96C7A029-9ED3-45B0-A862-8FBEA99DA051}" destId="{DA0EFCC0-F25A-4951-AFB8-75A09AFB4C01}" srcOrd="1" destOrd="0" presId="urn:microsoft.com/office/officeart/2005/8/layout/chevron1"/>
    <dgm:cxn modelId="{B1E00688-2426-442B-ACFF-2FF773658CFB}" type="presParOf" srcId="{96C7A029-9ED3-45B0-A862-8FBEA99DA051}" destId="{E6A51441-EE56-4C75-8FF7-355622CE1BDC}" srcOrd="2" destOrd="0" presId="urn:microsoft.com/office/officeart/2005/8/layout/chevron1"/>
    <dgm:cxn modelId="{65664E88-F5F2-4A31-9D95-57A971C69F17}" type="presParOf" srcId="{96C7A029-9ED3-45B0-A862-8FBEA99DA051}" destId="{BE72D99F-701E-4E24-B022-1EFFB2DBB6E3}" srcOrd="3" destOrd="0" presId="urn:microsoft.com/office/officeart/2005/8/layout/chevron1"/>
    <dgm:cxn modelId="{852E110E-F0D4-49D7-BAE6-61B82EC4C613}" type="presParOf" srcId="{96C7A029-9ED3-45B0-A862-8FBEA99DA051}" destId="{01D50314-285D-4208-9948-3FFC20BB7C4E}" srcOrd="4"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25AC67-4E0F-498B-9526-C780F216488E}">
      <dsp:nvSpPr>
        <dsp:cNvPr id="0" name=""/>
        <dsp:cNvSpPr/>
      </dsp:nvSpPr>
      <dsp:spPr>
        <a:xfrm rot="16200000">
          <a:off x="58" y="689646"/>
          <a:ext cx="668482" cy="668482"/>
        </a:xfrm>
        <a:prstGeom prst="upArrow">
          <a:avLst>
            <a:gd name="adj1" fmla="val 50000"/>
            <a:gd name="adj2" fmla="val 35000"/>
          </a:avLst>
        </a:prstGeom>
        <a:solidFill>
          <a:schemeClr val="accent3">
            <a:hueOff val="0"/>
            <a:satOff val="0"/>
            <a:lumOff val="0"/>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ro-RO" sz="800" b="1" kern="1200" dirty="0"/>
            <a:t>Inflamație</a:t>
          </a:r>
          <a:endParaRPr lang="en-US" sz="800" b="1" kern="1200" dirty="0"/>
        </a:p>
      </dsp:txBody>
      <dsp:txXfrm rot="5400000">
        <a:off x="117043" y="856766"/>
        <a:ext cx="551498" cy="334241"/>
      </dsp:txXfrm>
    </dsp:sp>
    <dsp:sp modelId="{3F13007A-BE92-4257-BC20-3AE1462B377F}">
      <dsp:nvSpPr>
        <dsp:cNvPr id="0" name=""/>
        <dsp:cNvSpPr/>
      </dsp:nvSpPr>
      <dsp:spPr>
        <a:xfrm rot="5400000">
          <a:off x="735615" y="689646"/>
          <a:ext cx="668482" cy="668482"/>
        </a:xfrm>
        <a:prstGeom prst="upArrow">
          <a:avLst>
            <a:gd name="adj1" fmla="val 50000"/>
            <a:gd name="adj2" fmla="val 35000"/>
          </a:avLst>
        </a:prstGeom>
        <a:solidFill>
          <a:schemeClr val="accent3">
            <a:hueOff val="2710599"/>
            <a:satOff val="100000"/>
            <a:lumOff val="-14706"/>
            <a:alphaOff val="0"/>
          </a:scheme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b="1" kern="1200" dirty="0"/>
            <a:t>T</a:t>
          </a:r>
          <a:r>
            <a:rPr lang="ro-RO" sz="800" b="1" kern="1200" dirty="0" err="1"/>
            <a:t>romboză</a:t>
          </a:r>
          <a:endParaRPr lang="en-US" sz="800" b="1" kern="1200" dirty="0"/>
        </a:p>
      </dsp:txBody>
      <dsp:txXfrm rot="-5400000">
        <a:off x="735616" y="856767"/>
        <a:ext cx="551498" cy="33424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25AC67-4E0F-498B-9526-C780F216488E}">
      <dsp:nvSpPr>
        <dsp:cNvPr id="0" name=""/>
        <dsp:cNvSpPr/>
      </dsp:nvSpPr>
      <dsp:spPr>
        <a:xfrm rot="16200000">
          <a:off x="58" y="689646"/>
          <a:ext cx="668482" cy="668482"/>
        </a:xfrm>
        <a:prstGeom prst="upArrow">
          <a:avLst>
            <a:gd name="adj1" fmla="val 50000"/>
            <a:gd name="adj2" fmla="val 35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ro-RO" sz="800" b="1" kern="1200" dirty="0"/>
            <a:t>Inflamație</a:t>
          </a:r>
          <a:endParaRPr lang="en-US" sz="800" b="1" kern="1200" dirty="0"/>
        </a:p>
      </dsp:txBody>
      <dsp:txXfrm rot="5400000">
        <a:off x="117043" y="856766"/>
        <a:ext cx="551498" cy="334241"/>
      </dsp:txXfrm>
    </dsp:sp>
    <dsp:sp modelId="{3F13007A-BE92-4257-BC20-3AE1462B377F}">
      <dsp:nvSpPr>
        <dsp:cNvPr id="0" name=""/>
        <dsp:cNvSpPr/>
      </dsp:nvSpPr>
      <dsp:spPr>
        <a:xfrm rot="5400000">
          <a:off x="735615" y="689646"/>
          <a:ext cx="668482" cy="668482"/>
        </a:xfrm>
        <a:prstGeom prst="upArrow">
          <a:avLst>
            <a:gd name="adj1" fmla="val 50000"/>
            <a:gd name="adj2" fmla="val 35000"/>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b="1" kern="1200" dirty="0"/>
            <a:t>T</a:t>
          </a:r>
          <a:r>
            <a:rPr lang="ro-RO" sz="800" b="1" kern="1200" dirty="0" err="1"/>
            <a:t>romboză</a:t>
          </a:r>
          <a:endParaRPr lang="en-US" sz="800" b="1" kern="1200" dirty="0"/>
        </a:p>
      </dsp:txBody>
      <dsp:txXfrm rot="-5400000">
        <a:off x="735616" y="856767"/>
        <a:ext cx="551498" cy="33424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4AD3C-44E0-4DFA-8C9F-CC789107DC44}">
      <dsp:nvSpPr>
        <dsp:cNvPr id="0" name=""/>
        <dsp:cNvSpPr/>
      </dsp:nvSpPr>
      <dsp:spPr>
        <a:xfrm>
          <a:off x="2088" y="924746"/>
          <a:ext cx="1248466" cy="499386"/>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ro-RO" sz="1300" kern="1200" dirty="0"/>
            <a:t>Inflamație</a:t>
          </a:r>
          <a:endParaRPr lang="en-US" sz="1300" kern="1200" dirty="0"/>
        </a:p>
      </dsp:txBody>
      <dsp:txXfrm>
        <a:off x="251781" y="924746"/>
        <a:ext cx="749080" cy="499386"/>
      </dsp:txXfrm>
    </dsp:sp>
    <dsp:sp modelId="{2D8DD7F2-C507-4BCC-91F3-F44FD8472F88}">
      <dsp:nvSpPr>
        <dsp:cNvPr id="0" name=""/>
        <dsp:cNvSpPr/>
      </dsp:nvSpPr>
      <dsp:spPr>
        <a:xfrm>
          <a:off x="1125708" y="924746"/>
          <a:ext cx="1248466" cy="499386"/>
        </a:xfrm>
        <a:prstGeom prst="chevron">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marL="0" lvl="0" indent="0" algn="ctr" defTabSz="577850">
            <a:lnSpc>
              <a:spcPct val="90000"/>
            </a:lnSpc>
            <a:spcBef>
              <a:spcPct val="0"/>
            </a:spcBef>
            <a:spcAft>
              <a:spcPct val="35000"/>
            </a:spcAft>
            <a:buNone/>
          </a:pPr>
          <a:r>
            <a:rPr lang="ro-RO" sz="1300" kern="1200" dirty="0"/>
            <a:t>Tromboză</a:t>
          </a:r>
          <a:endParaRPr lang="en-US" sz="1300" kern="1200" dirty="0"/>
        </a:p>
      </dsp:txBody>
      <dsp:txXfrm>
        <a:off x="1375401" y="924746"/>
        <a:ext cx="749080" cy="4993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581" y="686007"/>
          <a:ext cx="708059" cy="283223"/>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Inflamație</a:t>
          </a:r>
          <a:endParaRPr lang="en-US" sz="700" kern="1200" dirty="0"/>
        </a:p>
      </dsp:txBody>
      <dsp:txXfrm>
        <a:off x="142193" y="686007"/>
        <a:ext cx="424836" cy="283223"/>
      </dsp:txXfrm>
    </dsp:sp>
    <dsp:sp modelId="{E6A51441-EE56-4C75-8FF7-355622CE1BDC}">
      <dsp:nvSpPr>
        <dsp:cNvPr id="0" name=""/>
        <dsp:cNvSpPr/>
      </dsp:nvSpPr>
      <dsp:spPr>
        <a:xfrm>
          <a:off x="637834" y="686007"/>
          <a:ext cx="708059" cy="283223"/>
        </a:xfrm>
        <a:prstGeom prst="chevron">
          <a:avLst/>
        </a:prstGeom>
        <a:solidFill>
          <a:schemeClr val="accent3">
            <a:hueOff val="1355300"/>
            <a:satOff val="50000"/>
            <a:lumOff val="-735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Infecție</a:t>
          </a:r>
          <a:endParaRPr lang="en-US" sz="700" kern="1200" dirty="0"/>
        </a:p>
      </dsp:txBody>
      <dsp:txXfrm>
        <a:off x="779446" y="686007"/>
        <a:ext cx="424836" cy="283223"/>
      </dsp:txXfrm>
    </dsp:sp>
    <dsp:sp modelId="{01D50314-285D-4208-9948-3FFC20BB7C4E}">
      <dsp:nvSpPr>
        <dsp:cNvPr id="0" name=""/>
        <dsp:cNvSpPr/>
      </dsp:nvSpPr>
      <dsp:spPr>
        <a:xfrm>
          <a:off x="1275087" y="686007"/>
          <a:ext cx="708059" cy="283223"/>
        </a:xfrm>
        <a:prstGeom prst="chevron">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Tromboză</a:t>
          </a:r>
          <a:endParaRPr lang="en-US" sz="700" kern="1200" dirty="0"/>
        </a:p>
      </dsp:txBody>
      <dsp:txXfrm>
        <a:off x="1416699" y="686007"/>
        <a:ext cx="424836" cy="2832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581" y="686007"/>
          <a:ext cx="708059" cy="283223"/>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Inflamație</a:t>
          </a:r>
          <a:endParaRPr lang="en-US" sz="700" kern="1200" dirty="0"/>
        </a:p>
      </dsp:txBody>
      <dsp:txXfrm>
        <a:off x="142193" y="686007"/>
        <a:ext cx="424836" cy="283223"/>
      </dsp:txXfrm>
    </dsp:sp>
    <dsp:sp modelId="{E6A51441-EE56-4C75-8FF7-355622CE1BDC}">
      <dsp:nvSpPr>
        <dsp:cNvPr id="0" name=""/>
        <dsp:cNvSpPr/>
      </dsp:nvSpPr>
      <dsp:spPr>
        <a:xfrm>
          <a:off x="637834" y="686007"/>
          <a:ext cx="708059" cy="283223"/>
        </a:xfrm>
        <a:prstGeom prst="chevron">
          <a:avLst/>
        </a:prstGeom>
        <a:solidFill>
          <a:schemeClr val="accent3">
            <a:hueOff val="1355300"/>
            <a:satOff val="50000"/>
            <a:lumOff val="-735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Infecție</a:t>
          </a:r>
          <a:endParaRPr lang="en-US" sz="700" kern="1200" dirty="0"/>
        </a:p>
      </dsp:txBody>
      <dsp:txXfrm>
        <a:off x="779446" y="686007"/>
        <a:ext cx="424836" cy="283223"/>
      </dsp:txXfrm>
    </dsp:sp>
    <dsp:sp modelId="{01D50314-285D-4208-9948-3FFC20BB7C4E}">
      <dsp:nvSpPr>
        <dsp:cNvPr id="0" name=""/>
        <dsp:cNvSpPr/>
      </dsp:nvSpPr>
      <dsp:spPr>
        <a:xfrm>
          <a:off x="1275087" y="686007"/>
          <a:ext cx="708059" cy="283223"/>
        </a:xfrm>
        <a:prstGeom prst="chevron">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8004" tIns="9335" rIns="9335" bIns="9335" numCol="1" spcCol="1270" anchor="ctr" anchorCtr="0">
          <a:noAutofit/>
        </a:bodyPr>
        <a:lstStyle/>
        <a:p>
          <a:pPr marL="0" lvl="0" indent="0" algn="ctr" defTabSz="311150">
            <a:lnSpc>
              <a:spcPct val="90000"/>
            </a:lnSpc>
            <a:spcBef>
              <a:spcPct val="0"/>
            </a:spcBef>
            <a:spcAft>
              <a:spcPct val="35000"/>
            </a:spcAft>
            <a:buNone/>
          </a:pPr>
          <a:r>
            <a:rPr lang="ro-RO" sz="700" kern="1200" dirty="0"/>
            <a:t>Tromboză</a:t>
          </a:r>
          <a:endParaRPr lang="en-US" sz="700" kern="1200" dirty="0"/>
        </a:p>
      </dsp:txBody>
      <dsp:txXfrm>
        <a:off x="1416699" y="686007"/>
        <a:ext cx="424836" cy="28322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772E6-754E-45AC-B6E7-B08772ACFCCF}">
      <dsp:nvSpPr>
        <dsp:cNvPr id="0" name=""/>
        <dsp:cNvSpPr/>
      </dsp:nvSpPr>
      <dsp:spPr>
        <a:xfrm rot="5400000">
          <a:off x="-303096" y="379309"/>
          <a:ext cx="2020646" cy="1414452"/>
        </a:xfrm>
        <a:prstGeom prst="chevron">
          <a:avLst/>
        </a:prstGeom>
        <a:solidFill>
          <a:srgbClr val="FFC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dirty="0"/>
        </a:p>
      </dsp:txBody>
      <dsp:txXfrm rot="-5400000">
        <a:off x="1" y="783438"/>
        <a:ext cx="1414452" cy="606194"/>
      </dsp:txXfrm>
    </dsp:sp>
    <dsp:sp modelId="{A43B4251-0718-4FF3-8982-1EF2FD70CEED}">
      <dsp:nvSpPr>
        <dsp:cNvPr id="0" name=""/>
        <dsp:cNvSpPr/>
      </dsp:nvSpPr>
      <dsp:spPr>
        <a:xfrm rot="5400000">
          <a:off x="4408886" y="-2988088"/>
          <a:ext cx="1453154" cy="7442023"/>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it-IT" sz="2000" b="1" kern="1200" dirty="0">
              <a:latin typeface="UT Sans"/>
            </a:rPr>
            <a:t>Medicina integrativă realizează interconexiunea dintre medicina</a:t>
          </a:r>
          <a:r>
            <a:rPr lang="ro-RO" sz="2000" b="1" kern="1200" dirty="0">
              <a:latin typeface="UT Sans"/>
            </a:rPr>
            <a:t> </a:t>
          </a:r>
          <a:r>
            <a:rPr lang="it-IT" sz="2000" b="1" kern="1200" dirty="0">
              <a:latin typeface="UT Sans"/>
            </a:rPr>
            <a:t>convențională, medicina complementară și medicina alternativă</a:t>
          </a:r>
          <a:endParaRPr lang="en-US" sz="2000" b="1" kern="1200" dirty="0">
            <a:latin typeface="UT Sans"/>
          </a:endParaRPr>
        </a:p>
      </dsp:txBody>
      <dsp:txXfrm rot="-5400000">
        <a:off x="1414452" y="77283"/>
        <a:ext cx="7371086" cy="1311280"/>
      </dsp:txXfrm>
    </dsp:sp>
    <dsp:sp modelId="{9A4BE491-68D0-4934-B760-139CC1CF00F8}">
      <dsp:nvSpPr>
        <dsp:cNvPr id="0" name=""/>
        <dsp:cNvSpPr/>
      </dsp:nvSpPr>
      <dsp:spPr>
        <a:xfrm rot="5400000">
          <a:off x="-303096" y="2212337"/>
          <a:ext cx="2020646" cy="1414452"/>
        </a:xfrm>
        <a:prstGeom prst="chevron">
          <a:avLst/>
        </a:prstGeom>
        <a:solidFill>
          <a:schemeClr val="accent3">
            <a:hueOff val="1355300"/>
            <a:satOff val="50000"/>
            <a:lumOff val="-7353"/>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2616466"/>
        <a:ext cx="1414452" cy="606194"/>
      </dsp:txXfrm>
    </dsp:sp>
    <dsp:sp modelId="{A7280D9C-EF68-4606-9483-AC68574CBF17}">
      <dsp:nvSpPr>
        <dsp:cNvPr id="0" name=""/>
        <dsp:cNvSpPr/>
      </dsp:nvSpPr>
      <dsp:spPr>
        <a:xfrm rot="5400000">
          <a:off x="4478754" y="-1155061"/>
          <a:ext cx="1313420" cy="7442023"/>
        </a:xfrm>
        <a:prstGeom prst="round2SameRect">
          <a:avLst/>
        </a:prstGeom>
        <a:solidFill>
          <a:schemeClr val="lt1">
            <a:alpha val="90000"/>
            <a:hueOff val="0"/>
            <a:satOff val="0"/>
            <a:lumOff val="0"/>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r>
            <a:rPr lang="en-US" sz="2000" b="1" kern="1200" dirty="0"/>
            <a:t>Compușii naturali joacă un rol important în medicina integrativă </a:t>
          </a:r>
          <a:r>
            <a:rPr lang="en-US" sz="2000" b="1" kern="1200" dirty="0" err="1"/>
            <a:t>fiind</a:t>
          </a:r>
          <a:r>
            <a:rPr lang="en-US" sz="2000" b="1" kern="1200" dirty="0"/>
            <a:t> </a:t>
          </a:r>
          <a:r>
            <a:rPr lang="en-US" sz="2000" b="1" kern="1200" dirty="0" err="1"/>
            <a:t>primii</a:t>
          </a:r>
          <a:r>
            <a:rPr lang="ro-RO" sz="2000" b="1" kern="1200" dirty="0"/>
            <a:t> </a:t>
          </a:r>
          <a:r>
            <a:rPr lang="en-US" sz="2000" b="1" kern="1200" dirty="0" err="1"/>
            <a:t>agenți</a:t>
          </a:r>
          <a:r>
            <a:rPr lang="en-US" sz="2000" b="1" kern="1200" dirty="0"/>
            <a:t> </a:t>
          </a:r>
          <a:r>
            <a:rPr lang="en-US" sz="2000" b="1" kern="1200" dirty="0" err="1"/>
            <a:t>terapeutici</a:t>
          </a:r>
          <a:r>
            <a:rPr lang="en-US" sz="2000" b="1" kern="1200" dirty="0"/>
            <a:t> </a:t>
          </a:r>
          <a:r>
            <a:rPr lang="en-US" sz="2000" b="1" kern="1200" dirty="0" err="1"/>
            <a:t>utilizați</a:t>
          </a:r>
          <a:r>
            <a:rPr lang="en-US" sz="2000" b="1" kern="1200" dirty="0"/>
            <a:t>.</a:t>
          </a:r>
        </a:p>
        <a:p>
          <a:pPr marL="114300" lvl="1" indent="-114300" algn="l" defTabSz="666750">
            <a:lnSpc>
              <a:spcPct val="90000"/>
            </a:lnSpc>
            <a:spcBef>
              <a:spcPct val="0"/>
            </a:spcBef>
            <a:spcAft>
              <a:spcPct val="15000"/>
            </a:spcAft>
            <a:buChar char="•"/>
          </a:pPr>
          <a:endParaRPr lang="en-US" sz="1500" b="0" kern="1200" cap="none" spc="0" dirty="0" err="1">
            <a:ln w="0"/>
            <a:effectLst>
              <a:outerShdw blurRad="38100" dist="25400" dir="5400000" algn="ctr" rotWithShape="0">
                <a:srgbClr val="6E747A">
                  <a:alpha val="43000"/>
                </a:srgbClr>
              </a:outerShdw>
            </a:effectLst>
          </a:endParaRPr>
        </a:p>
      </dsp:txBody>
      <dsp:txXfrm rot="-5400000">
        <a:off x="1414453" y="1973356"/>
        <a:ext cx="7377907" cy="1185188"/>
      </dsp:txXfrm>
    </dsp:sp>
    <dsp:sp modelId="{339DDECB-C93E-4C81-9E9B-ABB7636FFE70}">
      <dsp:nvSpPr>
        <dsp:cNvPr id="0" name=""/>
        <dsp:cNvSpPr/>
      </dsp:nvSpPr>
      <dsp:spPr>
        <a:xfrm rot="5400000">
          <a:off x="-303096" y="4045365"/>
          <a:ext cx="2020646" cy="1414452"/>
        </a:xfrm>
        <a:prstGeom prst="chevron">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4449494"/>
        <a:ext cx="1414452" cy="606194"/>
      </dsp:txXfrm>
    </dsp:sp>
    <dsp:sp modelId="{2F23A066-D05F-4A4A-A9CC-B20A7B448173}">
      <dsp:nvSpPr>
        <dsp:cNvPr id="0" name=""/>
        <dsp:cNvSpPr/>
      </dsp:nvSpPr>
      <dsp:spPr>
        <a:xfrm rot="5400000">
          <a:off x="4478754" y="677966"/>
          <a:ext cx="1313420" cy="7442023"/>
        </a:xfrm>
        <a:prstGeom prst="round2Same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r>
            <a:rPr lang="en-US" sz="2000" b="1" kern="1200" dirty="0"/>
            <a:t>În ultimii ani, am participat alături de cercetători din țară și </a:t>
          </a:r>
          <a:r>
            <a:rPr lang="en-US" sz="2000" b="1" kern="1200" dirty="0" err="1"/>
            <a:t>străinătate</a:t>
          </a:r>
          <a:r>
            <a:rPr lang="en-US" sz="2000" b="1" kern="1200" dirty="0"/>
            <a:t> la</a:t>
          </a:r>
          <a:r>
            <a:rPr lang="ro-RO" sz="2000" b="1" kern="1200" dirty="0"/>
            <a:t> </a:t>
          </a:r>
          <a:r>
            <a:rPr lang="en-US" sz="2000" b="1" kern="1200" dirty="0" err="1"/>
            <a:t>studii</a:t>
          </a:r>
          <a:r>
            <a:rPr lang="en-US" sz="2000" b="1" kern="1200" dirty="0"/>
            <a:t> din </a:t>
          </a:r>
          <a:r>
            <a:rPr lang="en-US" sz="2000" b="1" kern="1200" dirty="0" err="1"/>
            <a:t>domeniul</a:t>
          </a:r>
          <a:r>
            <a:rPr lang="en-US" sz="2000" b="1" kern="1200" dirty="0"/>
            <a:t> </a:t>
          </a:r>
          <a:r>
            <a:rPr lang="en-US" sz="2000" b="1" kern="1200" dirty="0" err="1"/>
            <a:t>medicinei</a:t>
          </a:r>
          <a:r>
            <a:rPr lang="en-US" sz="2000" b="1" kern="1200" dirty="0"/>
            <a:t> integrative </a:t>
          </a:r>
          <a:r>
            <a:rPr lang="en-US" sz="2000" b="1" kern="1200" dirty="0" err="1"/>
            <a:t>în</a:t>
          </a:r>
          <a:r>
            <a:rPr lang="en-US" sz="2000" b="1" kern="1200" dirty="0"/>
            <a:t> </a:t>
          </a:r>
          <a:r>
            <a:rPr lang="en-US" sz="2000" b="1" kern="1200" dirty="0" err="1"/>
            <a:t>strânsă</a:t>
          </a:r>
          <a:r>
            <a:rPr lang="en-US" sz="2000" b="1" kern="1200" dirty="0"/>
            <a:t> </a:t>
          </a:r>
          <a:r>
            <a:rPr lang="en-US" sz="2000" b="1" kern="1200" dirty="0" err="1"/>
            <a:t>corelație</a:t>
          </a:r>
          <a:r>
            <a:rPr lang="en-US" sz="2000" b="1" kern="1200" dirty="0"/>
            <a:t> cu </a:t>
          </a:r>
          <a:r>
            <a:rPr lang="en-US" sz="2000" b="1" kern="1200" dirty="0" err="1"/>
            <a:t>cercetarea</a:t>
          </a:r>
          <a:r>
            <a:rPr lang="ro-RO" sz="2000" b="1" kern="1200" dirty="0"/>
            <a:t> </a:t>
          </a:r>
          <a:r>
            <a:rPr lang="en-US" sz="2000" b="1" kern="1200" dirty="0" err="1"/>
            <a:t>stresului</a:t>
          </a:r>
          <a:r>
            <a:rPr lang="en-US" sz="2000" b="1" kern="1200" dirty="0"/>
            <a:t> </a:t>
          </a:r>
          <a:r>
            <a:rPr lang="en-US" sz="2000" b="1" kern="1200" dirty="0" err="1"/>
            <a:t>oxidativ</a:t>
          </a:r>
          <a:r>
            <a:rPr lang="en-US" sz="2000" b="1" kern="1200" dirty="0"/>
            <a:t> </a:t>
          </a:r>
          <a:r>
            <a:rPr lang="en-US" sz="2000" b="1" kern="1200" dirty="0" err="1"/>
            <a:t>și</a:t>
          </a:r>
          <a:r>
            <a:rPr lang="en-US" sz="2000" b="1" kern="1200" dirty="0"/>
            <a:t> a </a:t>
          </a:r>
          <a:r>
            <a:rPr lang="en-US" sz="2000" b="1" kern="1200" dirty="0" err="1"/>
            <a:t>capacității</a:t>
          </a:r>
          <a:r>
            <a:rPr lang="en-US" sz="2000" b="1" kern="1200" dirty="0"/>
            <a:t> </a:t>
          </a:r>
          <a:r>
            <a:rPr lang="en-US" sz="2000" b="1" kern="1200" dirty="0" err="1"/>
            <a:t>antioxidante</a:t>
          </a:r>
          <a:r>
            <a:rPr lang="en-US" sz="2000" b="1" kern="1200" dirty="0"/>
            <a:t> a </a:t>
          </a:r>
          <a:r>
            <a:rPr lang="en-US" sz="2000" b="1" kern="1200" dirty="0" err="1"/>
            <a:t>unor</a:t>
          </a:r>
          <a:r>
            <a:rPr lang="en-US" sz="2000" b="1" kern="1200" dirty="0"/>
            <a:t> </a:t>
          </a:r>
          <a:r>
            <a:rPr lang="en-US" sz="2000" b="1" kern="1200" dirty="0" err="1"/>
            <a:t>compuși</a:t>
          </a:r>
          <a:r>
            <a:rPr lang="en-US" sz="2000" b="1" kern="1200" dirty="0"/>
            <a:t> </a:t>
          </a:r>
          <a:r>
            <a:rPr lang="en-US" sz="2000" b="1" kern="1200" dirty="0" err="1"/>
            <a:t>naturali</a:t>
          </a:r>
          <a:r>
            <a:rPr lang="en-US" sz="2000" b="1" kern="1200" dirty="0"/>
            <a:t>.</a:t>
          </a:r>
        </a:p>
        <a:p>
          <a:pPr marL="114300" lvl="1" indent="-114300" algn="l" defTabSz="666750">
            <a:lnSpc>
              <a:spcPct val="90000"/>
            </a:lnSpc>
            <a:spcBef>
              <a:spcPct val="0"/>
            </a:spcBef>
            <a:spcAft>
              <a:spcPct val="15000"/>
            </a:spcAft>
            <a:buChar char="•"/>
          </a:pPr>
          <a:endParaRPr lang="en-US" sz="1500" kern="1200" dirty="0"/>
        </a:p>
      </dsp:txBody>
      <dsp:txXfrm rot="-5400000">
        <a:off x="1414453" y="3806383"/>
        <a:ext cx="7377907" cy="118518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1241" y="1073636"/>
          <a:ext cx="1512017" cy="604807"/>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Inflamație</a:t>
          </a:r>
          <a:endParaRPr lang="en-US" sz="1500" kern="1200" dirty="0"/>
        </a:p>
      </dsp:txBody>
      <dsp:txXfrm>
        <a:off x="303645" y="1073636"/>
        <a:ext cx="907210" cy="604807"/>
      </dsp:txXfrm>
    </dsp:sp>
    <dsp:sp modelId="{E6A51441-EE56-4C75-8FF7-355622CE1BDC}">
      <dsp:nvSpPr>
        <dsp:cNvPr id="0" name=""/>
        <dsp:cNvSpPr/>
      </dsp:nvSpPr>
      <dsp:spPr>
        <a:xfrm>
          <a:off x="1362057" y="1073636"/>
          <a:ext cx="1512017" cy="604807"/>
        </a:xfrm>
        <a:prstGeom prst="chevron">
          <a:avLst/>
        </a:prstGeom>
        <a:solidFill>
          <a:schemeClr val="accent3">
            <a:hueOff val="5625132"/>
            <a:satOff val="-8440"/>
            <a:lumOff val="-137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Infecție</a:t>
          </a:r>
          <a:endParaRPr lang="en-US" sz="1500" kern="1200" dirty="0"/>
        </a:p>
      </dsp:txBody>
      <dsp:txXfrm>
        <a:off x="1664461" y="1073636"/>
        <a:ext cx="907210" cy="604807"/>
      </dsp:txXfrm>
    </dsp:sp>
    <dsp:sp modelId="{01D50314-285D-4208-9948-3FFC20BB7C4E}">
      <dsp:nvSpPr>
        <dsp:cNvPr id="0" name=""/>
        <dsp:cNvSpPr/>
      </dsp:nvSpPr>
      <dsp:spPr>
        <a:xfrm>
          <a:off x="2722873" y="1073636"/>
          <a:ext cx="1512017" cy="604807"/>
        </a:xfrm>
        <a:prstGeom prst="chevron">
          <a:avLst/>
        </a:prstGeom>
        <a:solidFill>
          <a:srgbClr val="E71E26">
            <a:alpha val="0"/>
          </a:srgb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Tromboză</a:t>
          </a:r>
          <a:endParaRPr lang="en-US" sz="1500" kern="1200" dirty="0"/>
        </a:p>
      </dsp:txBody>
      <dsp:txXfrm>
        <a:off x="3025277" y="1073636"/>
        <a:ext cx="907210" cy="60480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1241" y="1073636"/>
          <a:ext cx="1512017" cy="604807"/>
        </a:xfrm>
        <a:prstGeom prst="chevron">
          <a:avLst/>
        </a:prstGeom>
        <a:solidFill>
          <a:schemeClr val="accent2">
            <a:shade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Genetică</a:t>
          </a:r>
          <a:endParaRPr lang="en-US" sz="1400" kern="1200" dirty="0"/>
        </a:p>
      </dsp:txBody>
      <dsp:txXfrm>
        <a:off x="303645" y="1073636"/>
        <a:ext cx="907210" cy="604807"/>
      </dsp:txXfrm>
    </dsp:sp>
    <dsp:sp modelId="{E6A51441-EE56-4C75-8FF7-355622CE1BDC}">
      <dsp:nvSpPr>
        <dsp:cNvPr id="0" name=""/>
        <dsp:cNvSpPr/>
      </dsp:nvSpPr>
      <dsp:spPr>
        <a:xfrm>
          <a:off x="1362057" y="1073636"/>
          <a:ext cx="1512017" cy="604807"/>
        </a:xfrm>
        <a:prstGeom prst="chevron">
          <a:avLst/>
        </a:prstGeom>
        <a:solidFill>
          <a:schemeClr val="accent2">
            <a:shade val="50000"/>
            <a:hueOff val="-27656"/>
            <a:satOff val="-5606"/>
            <a:lumOff val="3083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Epigenetică</a:t>
          </a:r>
          <a:endParaRPr lang="en-US" sz="1400" kern="1200" dirty="0"/>
        </a:p>
      </dsp:txBody>
      <dsp:txXfrm>
        <a:off x="1664461" y="1073636"/>
        <a:ext cx="907210" cy="604807"/>
      </dsp:txXfrm>
    </dsp:sp>
    <dsp:sp modelId="{01D50314-285D-4208-9948-3FFC20BB7C4E}">
      <dsp:nvSpPr>
        <dsp:cNvPr id="0" name=""/>
        <dsp:cNvSpPr/>
      </dsp:nvSpPr>
      <dsp:spPr>
        <a:xfrm>
          <a:off x="2722873" y="1073636"/>
          <a:ext cx="1512017" cy="604807"/>
        </a:xfrm>
        <a:prstGeom prst="chevron">
          <a:avLst/>
        </a:prstGeom>
        <a:solidFill>
          <a:schemeClr val="accent2">
            <a:shade val="50000"/>
            <a:hueOff val="-27656"/>
            <a:satOff val="-5606"/>
            <a:lumOff val="3083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Cluster Ierarhic</a:t>
          </a:r>
          <a:endParaRPr lang="en-US" sz="1400" kern="1200" dirty="0"/>
        </a:p>
      </dsp:txBody>
      <dsp:txXfrm>
        <a:off x="3025277" y="1073636"/>
        <a:ext cx="907210" cy="60480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772E6-754E-45AC-B6E7-B08772ACFCCF}">
      <dsp:nvSpPr>
        <dsp:cNvPr id="0" name=""/>
        <dsp:cNvSpPr/>
      </dsp:nvSpPr>
      <dsp:spPr>
        <a:xfrm rot="5400000">
          <a:off x="-303096" y="379309"/>
          <a:ext cx="2020646" cy="1414452"/>
        </a:xfrm>
        <a:prstGeom prst="chevron">
          <a:avLst/>
        </a:prstGeom>
        <a:solidFill>
          <a:srgbClr val="FFC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dirty="0"/>
        </a:p>
      </dsp:txBody>
      <dsp:txXfrm rot="-5400000">
        <a:off x="1" y="783438"/>
        <a:ext cx="1414452" cy="606194"/>
      </dsp:txXfrm>
    </dsp:sp>
    <dsp:sp modelId="{A43B4251-0718-4FF3-8982-1EF2FD70CEED}">
      <dsp:nvSpPr>
        <dsp:cNvPr id="0" name=""/>
        <dsp:cNvSpPr/>
      </dsp:nvSpPr>
      <dsp:spPr>
        <a:xfrm rot="5400000">
          <a:off x="4408886" y="-2988088"/>
          <a:ext cx="1453154" cy="7442023"/>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endParaRPr lang="en-US" sz="2000" b="1" kern="1200" dirty="0">
            <a:latin typeface="UT Sans"/>
          </a:endParaRPr>
        </a:p>
        <a:p>
          <a:pPr marL="228600" lvl="1" indent="-228600" algn="l" defTabSz="889000">
            <a:lnSpc>
              <a:spcPct val="90000"/>
            </a:lnSpc>
            <a:spcBef>
              <a:spcPct val="0"/>
            </a:spcBef>
            <a:spcAft>
              <a:spcPct val="15000"/>
            </a:spcAft>
            <a:buChar char="•"/>
          </a:pPr>
          <a:r>
            <a:rPr lang="en-US" sz="2000" b="1" kern="1200" dirty="0">
              <a:latin typeface="UT Sans"/>
            </a:rPr>
            <a:t>Definirea biomarkerilor avansați și profilurilor multimarker (subtipuri de anticorpi antifosfolipidici : evaluarea specifică a anticorpilor IgA sau a anticorpilor împotriva domeniului 1 a beta-2-glicoproteinei I, evaluarea semnificatiei biomarkerilor de diagnostic </a:t>
          </a:r>
          <a:r>
            <a:rPr lang="en-US" sz="2000" b="1" kern="1200" dirty="0" err="1">
              <a:latin typeface="UT Sans"/>
            </a:rPr>
            <a:t>seronegativ</a:t>
          </a:r>
          <a:r>
            <a:rPr lang="en-US" sz="2000" b="1" kern="1200" dirty="0">
              <a:latin typeface="UT Sans"/>
            </a:rPr>
            <a:t>)</a:t>
          </a:r>
          <a:r>
            <a:rPr lang="ro-RO" sz="2000" b="1" kern="1200" dirty="0">
              <a:latin typeface="UT Sans"/>
            </a:rPr>
            <a:t>.</a:t>
          </a:r>
          <a:endParaRPr lang="en-US" sz="2000" b="1" kern="1200" dirty="0">
            <a:latin typeface="UT Sans"/>
          </a:endParaRPr>
        </a:p>
        <a:p>
          <a:pPr marL="228600" lvl="1" indent="-228600" algn="l" defTabSz="889000">
            <a:lnSpc>
              <a:spcPct val="90000"/>
            </a:lnSpc>
            <a:spcBef>
              <a:spcPct val="0"/>
            </a:spcBef>
            <a:spcAft>
              <a:spcPct val="15000"/>
            </a:spcAft>
            <a:buChar char="•"/>
          </a:pPr>
          <a:endParaRPr lang="en-US" sz="2000" b="1" kern="1200" dirty="0">
            <a:latin typeface="UT Sans"/>
          </a:endParaRPr>
        </a:p>
      </dsp:txBody>
      <dsp:txXfrm rot="-5400000">
        <a:off x="1414452" y="77283"/>
        <a:ext cx="7371086" cy="1311280"/>
      </dsp:txXfrm>
    </dsp:sp>
    <dsp:sp modelId="{9A4BE491-68D0-4934-B760-139CC1CF00F8}">
      <dsp:nvSpPr>
        <dsp:cNvPr id="0" name=""/>
        <dsp:cNvSpPr/>
      </dsp:nvSpPr>
      <dsp:spPr>
        <a:xfrm rot="5400000">
          <a:off x="-303096" y="2212337"/>
          <a:ext cx="2020646" cy="1414452"/>
        </a:xfrm>
        <a:prstGeom prst="chevron">
          <a:avLst/>
        </a:prstGeom>
        <a:solidFill>
          <a:schemeClr val="accent3">
            <a:hueOff val="1355300"/>
            <a:satOff val="50000"/>
            <a:lumOff val="-7353"/>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2616466"/>
        <a:ext cx="1414452" cy="606194"/>
      </dsp:txXfrm>
    </dsp:sp>
    <dsp:sp modelId="{A7280D9C-EF68-4606-9483-AC68574CBF17}">
      <dsp:nvSpPr>
        <dsp:cNvPr id="0" name=""/>
        <dsp:cNvSpPr/>
      </dsp:nvSpPr>
      <dsp:spPr>
        <a:xfrm rot="5400000">
          <a:off x="4478754" y="-1155061"/>
          <a:ext cx="1313420" cy="7442023"/>
        </a:xfrm>
        <a:prstGeom prst="round2SameRect">
          <a:avLst/>
        </a:prstGeom>
        <a:solidFill>
          <a:schemeClr val="lt1">
            <a:alpha val="90000"/>
            <a:hueOff val="0"/>
            <a:satOff val="0"/>
            <a:lumOff val="0"/>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r>
            <a:rPr lang="en-US" sz="2000" b="1" kern="1200" dirty="0" err="1"/>
            <a:t>Evaluarea</a:t>
          </a:r>
          <a:r>
            <a:rPr lang="en-US" sz="2000" b="1" kern="1200" dirty="0"/>
            <a:t> </a:t>
          </a:r>
          <a:r>
            <a:rPr lang="en-US" sz="2000" b="1" kern="1200" dirty="0" err="1"/>
            <a:t>biomarkerilor</a:t>
          </a:r>
          <a:r>
            <a:rPr lang="en-US" sz="2000" b="1" kern="1200" dirty="0"/>
            <a:t> </a:t>
          </a:r>
          <a:r>
            <a:rPr lang="en-US" sz="2000" b="1" kern="1200" dirty="0" err="1"/>
            <a:t>inflamatori</a:t>
          </a:r>
          <a:r>
            <a:rPr lang="en-US" sz="2000" b="1" kern="1200" dirty="0"/>
            <a:t> </a:t>
          </a:r>
          <a:r>
            <a:rPr lang="en-US" sz="2000" b="1" kern="1200" dirty="0" err="1"/>
            <a:t>și</a:t>
          </a:r>
          <a:r>
            <a:rPr lang="en-US" sz="2000" b="1" kern="1200" dirty="0"/>
            <a:t> </a:t>
          </a:r>
          <a:r>
            <a:rPr lang="en-US" sz="2000" b="1" kern="1200" dirty="0" err="1"/>
            <a:t>procoagulanți</a:t>
          </a:r>
          <a:r>
            <a:rPr lang="en-US" sz="2000" b="1" kern="1200" dirty="0"/>
            <a:t> precum </a:t>
          </a:r>
          <a:r>
            <a:rPr lang="en-US" sz="2000" b="1" kern="1200" dirty="0" err="1"/>
            <a:t>trombomodulina</a:t>
          </a:r>
          <a:r>
            <a:rPr lang="en-US" sz="2000" b="1" kern="1200" dirty="0"/>
            <a:t>, </a:t>
          </a:r>
          <a:r>
            <a:rPr lang="en-US" sz="2000" b="1" kern="1200" dirty="0" err="1"/>
            <a:t>factorul</a:t>
          </a:r>
          <a:r>
            <a:rPr lang="en-US" sz="2000" b="1" kern="1200" dirty="0"/>
            <a:t> </a:t>
          </a:r>
          <a:r>
            <a:rPr lang="en-US" sz="2000" b="1" kern="1200" dirty="0" err="1"/>
            <a:t>tisular</a:t>
          </a:r>
          <a:r>
            <a:rPr lang="en-US" sz="2000" b="1" kern="1200" dirty="0"/>
            <a:t>, </a:t>
          </a:r>
          <a:r>
            <a:rPr lang="en-US" sz="2000" b="1" kern="1200" dirty="0" err="1"/>
            <a:t>neutrofilele</a:t>
          </a:r>
          <a:r>
            <a:rPr lang="en-US" sz="2000" b="1" kern="1200" dirty="0"/>
            <a:t> </a:t>
          </a:r>
          <a:r>
            <a:rPr lang="en-US" sz="2000" b="1" kern="1200" dirty="0" err="1"/>
            <a:t>și</a:t>
          </a:r>
          <a:r>
            <a:rPr lang="en-US" sz="2000" b="1" kern="1200" dirty="0"/>
            <a:t> </a:t>
          </a:r>
          <a:r>
            <a:rPr lang="en-US" sz="2000" b="1" kern="1200" dirty="0" err="1"/>
            <a:t>capcanele</a:t>
          </a:r>
          <a:r>
            <a:rPr lang="en-US" sz="2000" b="1" kern="1200" dirty="0"/>
            <a:t> </a:t>
          </a:r>
          <a:r>
            <a:rPr lang="en-US" sz="2000" b="1" kern="1200" dirty="0" err="1"/>
            <a:t>extracelulare</a:t>
          </a:r>
          <a:r>
            <a:rPr lang="en-US" sz="2000" b="1" kern="1200" dirty="0"/>
            <a:t> (NETs) </a:t>
          </a:r>
          <a:r>
            <a:rPr lang="en-US" sz="2000" b="1" kern="1200" dirty="0" err="1"/>
            <a:t>în</a:t>
          </a:r>
          <a:r>
            <a:rPr lang="en-US" sz="2000" b="1" kern="1200" dirty="0"/>
            <a:t> </a:t>
          </a:r>
          <a:r>
            <a:rPr lang="en-US" sz="2000" b="1" kern="1200" dirty="0" err="1"/>
            <a:t>asociere</a:t>
          </a:r>
          <a:r>
            <a:rPr lang="en-US" sz="2000" b="1" kern="1200" dirty="0"/>
            <a:t> cu </a:t>
          </a:r>
          <a:r>
            <a:rPr lang="en-US" sz="2000" b="1" kern="1200" dirty="0" err="1"/>
            <a:t>aPL</a:t>
          </a:r>
          <a:r>
            <a:rPr lang="en-US" sz="2000" b="1" kern="1200" dirty="0"/>
            <a:t>.</a:t>
          </a:r>
        </a:p>
        <a:p>
          <a:pPr marL="114300" lvl="1" indent="-114300" algn="l" defTabSz="666750">
            <a:lnSpc>
              <a:spcPct val="90000"/>
            </a:lnSpc>
            <a:spcBef>
              <a:spcPct val="0"/>
            </a:spcBef>
            <a:spcAft>
              <a:spcPct val="15000"/>
            </a:spcAft>
            <a:buChar char="•"/>
          </a:pPr>
          <a:endParaRPr lang="en-US" sz="1500" b="0" kern="1200" cap="none" spc="0" dirty="0" err="1">
            <a:ln w="0"/>
            <a:effectLst>
              <a:outerShdw blurRad="38100" dist="25400" dir="5400000" algn="ctr" rotWithShape="0">
                <a:srgbClr val="6E747A">
                  <a:alpha val="43000"/>
                </a:srgbClr>
              </a:outerShdw>
            </a:effectLst>
          </a:endParaRPr>
        </a:p>
      </dsp:txBody>
      <dsp:txXfrm rot="-5400000">
        <a:off x="1414453" y="1973356"/>
        <a:ext cx="7377907" cy="1185188"/>
      </dsp:txXfrm>
    </dsp:sp>
    <dsp:sp modelId="{339DDECB-C93E-4C81-9E9B-ABB7636FFE70}">
      <dsp:nvSpPr>
        <dsp:cNvPr id="0" name=""/>
        <dsp:cNvSpPr/>
      </dsp:nvSpPr>
      <dsp:spPr>
        <a:xfrm rot="5400000">
          <a:off x="-303096" y="4045365"/>
          <a:ext cx="2020646" cy="1414452"/>
        </a:xfrm>
        <a:prstGeom prst="chevron">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4449494"/>
        <a:ext cx="1414452" cy="606194"/>
      </dsp:txXfrm>
    </dsp:sp>
    <dsp:sp modelId="{2F23A066-D05F-4A4A-A9CC-B20A7B448173}">
      <dsp:nvSpPr>
        <dsp:cNvPr id="0" name=""/>
        <dsp:cNvSpPr/>
      </dsp:nvSpPr>
      <dsp:spPr>
        <a:xfrm rot="5400000">
          <a:off x="4478754" y="677966"/>
          <a:ext cx="1313420" cy="7442023"/>
        </a:xfrm>
        <a:prstGeom prst="round2Same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r>
            <a:rPr lang="en-US" sz="2000" b="1" kern="1200" dirty="0">
              <a:solidFill>
                <a:prstClr val="black">
                  <a:hueOff val="0"/>
                  <a:satOff val="0"/>
                  <a:lumOff val="0"/>
                  <a:alphaOff val="0"/>
                </a:prstClr>
              </a:solidFill>
              <a:latin typeface="Calibri"/>
              <a:ea typeface="+mn-ea"/>
              <a:cs typeface="+mn-cs"/>
            </a:rPr>
            <a:t>Metabolomică: Identificarea profilurilor metabolice asociate hipercoagulabilității la pacienții cu SAF.</a:t>
          </a:r>
        </a:p>
        <a:p>
          <a:pPr marL="228600" lvl="1" indent="-228600" algn="l" defTabSz="889000">
            <a:lnSpc>
              <a:spcPct val="90000"/>
            </a:lnSpc>
            <a:spcBef>
              <a:spcPct val="0"/>
            </a:spcBef>
            <a:spcAft>
              <a:spcPct val="15000"/>
            </a:spcAft>
            <a:buChar char="•"/>
          </a:pP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endParaRPr lang="en-US" sz="2000" b="1" kern="1200" dirty="0"/>
        </a:p>
        <a:p>
          <a:pPr marL="114300" lvl="1" indent="-114300" algn="l" defTabSz="666750">
            <a:lnSpc>
              <a:spcPct val="90000"/>
            </a:lnSpc>
            <a:spcBef>
              <a:spcPct val="0"/>
            </a:spcBef>
            <a:spcAft>
              <a:spcPct val="15000"/>
            </a:spcAft>
            <a:buChar char="•"/>
          </a:pPr>
          <a:endParaRPr lang="en-US" sz="1500" kern="1200" dirty="0"/>
        </a:p>
      </dsp:txBody>
      <dsp:txXfrm rot="-5400000">
        <a:off x="1414453" y="3806383"/>
        <a:ext cx="7377907" cy="118518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772E6-754E-45AC-B6E7-B08772ACFCCF}">
      <dsp:nvSpPr>
        <dsp:cNvPr id="0" name=""/>
        <dsp:cNvSpPr/>
      </dsp:nvSpPr>
      <dsp:spPr>
        <a:xfrm rot="5400000">
          <a:off x="-303096" y="379309"/>
          <a:ext cx="2020646" cy="1414452"/>
        </a:xfrm>
        <a:prstGeom prst="chevron">
          <a:avLst/>
        </a:prstGeom>
        <a:solidFill>
          <a:srgbClr val="FFC000"/>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dirty="0"/>
        </a:p>
      </dsp:txBody>
      <dsp:txXfrm rot="-5400000">
        <a:off x="1" y="783438"/>
        <a:ext cx="1414452" cy="606194"/>
      </dsp:txXfrm>
    </dsp:sp>
    <dsp:sp modelId="{A43B4251-0718-4FF3-8982-1EF2FD70CEED}">
      <dsp:nvSpPr>
        <dsp:cNvPr id="0" name=""/>
        <dsp:cNvSpPr/>
      </dsp:nvSpPr>
      <dsp:spPr>
        <a:xfrm rot="5400000">
          <a:off x="4408886" y="-2988088"/>
          <a:ext cx="1453154" cy="7442023"/>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endParaRPr lang="en-US" sz="2000" b="1" kern="1200" dirty="0">
            <a:latin typeface="UT Sans"/>
          </a:endParaRPr>
        </a:p>
        <a:p>
          <a:pPr marL="228600" lvl="1" indent="-228600" algn="l" defTabSz="889000">
            <a:lnSpc>
              <a:spcPct val="90000"/>
            </a:lnSpc>
            <a:spcBef>
              <a:spcPct val="0"/>
            </a:spcBef>
            <a:spcAft>
              <a:spcPct val="15000"/>
            </a:spcAft>
            <a:buChar char="•"/>
          </a:pPr>
          <a:r>
            <a:rPr lang="en-US" sz="2000" b="1" kern="1200" dirty="0">
              <a:latin typeface="UT Sans"/>
            </a:rPr>
            <a:t>Studierea variantelor genetice asociate coagulării (de exemplu, factorul V Leiden, protrombina) sau răspunsului inflamator</a:t>
          </a:r>
        </a:p>
      </dsp:txBody>
      <dsp:txXfrm rot="-5400000">
        <a:off x="1414452" y="77283"/>
        <a:ext cx="7371086" cy="1311280"/>
      </dsp:txXfrm>
    </dsp:sp>
    <dsp:sp modelId="{9A4BE491-68D0-4934-B760-139CC1CF00F8}">
      <dsp:nvSpPr>
        <dsp:cNvPr id="0" name=""/>
        <dsp:cNvSpPr/>
      </dsp:nvSpPr>
      <dsp:spPr>
        <a:xfrm rot="5400000">
          <a:off x="-303096" y="2212337"/>
          <a:ext cx="2020646" cy="1414452"/>
        </a:xfrm>
        <a:prstGeom prst="chevron">
          <a:avLst/>
        </a:prstGeom>
        <a:solidFill>
          <a:schemeClr val="accent3">
            <a:hueOff val="1355300"/>
            <a:satOff val="50000"/>
            <a:lumOff val="-7353"/>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2616466"/>
        <a:ext cx="1414452" cy="606194"/>
      </dsp:txXfrm>
    </dsp:sp>
    <dsp:sp modelId="{A7280D9C-EF68-4606-9483-AC68574CBF17}">
      <dsp:nvSpPr>
        <dsp:cNvPr id="0" name=""/>
        <dsp:cNvSpPr/>
      </dsp:nvSpPr>
      <dsp:spPr>
        <a:xfrm rot="5400000">
          <a:off x="4478754" y="-1155061"/>
          <a:ext cx="1313420" cy="7442023"/>
        </a:xfrm>
        <a:prstGeom prst="round2SameRect">
          <a:avLst/>
        </a:prstGeom>
        <a:solidFill>
          <a:schemeClr val="lt1">
            <a:alpha val="90000"/>
            <a:hueOff val="0"/>
            <a:satOff val="0"/>
            <a:lumOff val="0"/>
            <a:alphaOff val="0"/>
          </a:schemeClr>
        </a:solidFill>
        <a:ln w="12700" cap="flat" cmpd="sng" algn="ctr">
          <a:solidFill>
            <a:schemeClr val="accent3">
              <a:hueOff val="1355300"/>
              <a:satOff val="50000"/>
              <a:lumOff val="-73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r>
            <a:rPr lang="en-US" sz="2000" b="1" kern="1200" dirty="0">
              <a:solidFill>
                <a:prstClr val="black">
                  <a:hueOff val="0"/>
                  <a:satOff val="0"/>
                  <a:lumOff val="0"/>
                  <a:alphaOff val="0"/>
                </a:prstClr>
              </a:solidFill>
              <a:latin typeface="UT Sans"/>
              <a:ea typeface="+mn-ea"/>
              <a:cs typeface="+mn-cs"/>
            </a:rPr>
            <a:t>Integrarea riscului trombotic în contextul altor boli autoimune (de exemplu, lupus eritematos sistemic) sau al asocierii factorilor de risc cardiovascular.</a:t>
          </a:r>
        </a:p>
        <a:p>
          <a:pPr marL="114300" lvl="1" indent="-114300" algn="l" defTabSz="666750">
            <a:lnSpc>
              <a:spcPct val="90000"/>
            </a:lnSpc>
            <a:spcBef>
              <a:spcPct val="0"/>
            </a:spcBef>
            <a:spcAft>
              <a:spcPct val="15000"/>
            </a:spcAft>
            <a:buChar char="•"/>
          </a:pPr>
          <a:endParaRPr lang="en-US" sz="1500" b="0" kern="1200" cap="none" spc="0" dirty="0" err="1">
            <a:ln w="0"/>
            <a:effectLst>
              <a:outerShdw blurRad="38100" dist="25400" dir="5400000" algn="ctr" rotWithShape="0">
                <a:srgbClr val="6E747A">
                  <a:alpha val="43000"/>
                </a:srgbClr>
              </a:outerShdw>
            </a:effectLst>
          </a:endParaRPr>
        </a:p>
      </dsp:txBody>
      <dsp:txXfrm rot="-5400000">
        <a:off x="1414453" y="1973356"/>
        <a:ext cx="7377907" cy="1185188"/>
      </dsp:txXfrm>
    </dsp:sp>
    <dsp:sp modelId="{339DDECB-C93E-4C81-9E9B-ABB7636FFE70}">
      <dsp:nvSpPr>
        <dsp:cNvPr id="0" name=""/>
        <dsp:cNvSpPr/>
      </dsp:nvSpPr>
      <dsp:spPr>
        <a:xfrm rot="5400000">
          <a:off x="-303096" y="4045365"/>
          <a:ext cx="2020646" cy="1414452"/>
        </a:xfrm>
        <a:prstGeom prst="chevron">
          <a:avLst/>
        </a:prstGeom>
        <a:solidFill>
          <a:schemeClr val="accent3">
            <a:hueOff val="2710599"/>
            <a:satOff val="100000"/>
            <a:lumOff val="-14706"/>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endParaRPr lang="en-US" sz="3900" kern="1200"/>
        </a:p>
      </dsp:txBody>
      <dsp:txXfrm rot="-5400000">
        <a:off x="1" y="4449494"/>
        <a:ext cx="1414452" cy="606194"/>
      </dsp:txXfrm>
    </dsp:sp>
    <dsp:sp modelId="{2F23A066-D05F-4A4A-A9CC-B20A7B448173}">
      <dsp:nvSpPr>
        <dsp:cNvPr id="0" name=""/>
        <dsp:cNvSpPr/>
      </dsp:nvSpPr>
      <dsp:spPr>
        <a:xfrm rot="5400000">
          <a:off x="4478754" y="677966"/>
          <a:ext cx="1313420" cy="7442023"/>
        </a:xfrm>
        <a:prstGeom prst="round2Same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114300" lvl="1" indent="-114300" algn="l" defTabSz="666750">
            <a:lnSpc>
              <a:spcPct val="90000"/>
            </a:lnSpc>
            <a:spcBef>
              <a:spcPct val="0"/>
            </a:spcBef>
            <a:spcAft>
              <a:spcPct val="15000"/>
            </a:spcAft>
            <a:buChar char="•"/>
          </a:pPr>
          <a:endParaRPr lang="en-US" sz="1500" b="1" kern="1200" dirty="0"/>
        </a:p>
        <a:p>
          <a:pPr marL="228600" lvl="1" indent="-228600" algn="l" defTabSz="889000">
            <a:lnSpc>
              <a:spcPct val="90000"/>
            </a:lnSpc>
            <a:spcBef>
              <a:spcPct val="0"/>
            </a:spcBef>
            <a:spcAft>
              <a:spcPct val="15000"/>
            </a:spcAft>
            <a:buChar char="•"/>
          </a:pP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r>
            <a:rPr lang="pt-BR" sz="2000" b="1" kern="1200" dirty="0">
              <a:solidFill>
                <a:prstClr val="black">
                  <a:hueOff val="0"/>
                  <a:satOff val="0"/>
                  <a:lumOff val="0"/>
                  <a:alphaOff val="0"/>
                </a:prstClr>
              </a:solidFill>
              <a:latin typeface="Calibri"/>
              <a:ea typeface="+mn-ea"/>
              <a:cs typeface="+mn-cs"/>
            </a:rPr>
            <a:t>Identificarea factorilor infecțioși sau de mediu care pot declanșa evenimente trombotice</a:t>
          </a: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endParaRPr lang="en-US" sz="2000" b="1" kern="1200" dirty="0">
            <a:solidFill>
              <a:prstClr val="black">
                <a:hueOff val="0"/>
                <a:satOff val="0"/>
                <a:lumOff val="0"/>
                <a:alphaOff val="0"/>
              </a:prstClr>
            </a:solidFill>
            <a:latin typeface="Calibri"/>
            <a:ea typeface="+mn-ea"/>
            <a:cs typeface="+mn-cs"/>
          </a:endParaRPr>
        </a:p>
        <a:p>
          <a:pPr marL="228600" lvl="1" indent="-228600" algn="l" defTabSz="889000">
            <a:lnSpc>
              <a:spcPct val="90000"/>
            </a:lnSpc>
            <a:spcBef>
              <a:spcPct val="0"/>
            </a:spcBef>
            <a:spcAft>
              <a:spcPct val="15000"/>
            </a:spcAft>
            <a:buChar char="•"/>
          </a:pPr>
          <a:endParaRPr lang="en-US" sz="2000" b="1" kern="1200" dirty="0"/>
        </a:p>
        <a:p>
          <a:pPr marL="114300" lvl="1" indent="-114300" algn="l" defTabSz="666750">
            <a:lnSpc>
              <a:spcPct val="90000"/>
            </a:lnSpc>
            <a:spcBef>
              <a:spcPct val="0"/>
            </a:spcBef>
            <a:spcAft>
              <a:spcPct val="15000"/>
            </a:spcAft>
            <a:buChar char="•"/>
          </a:pPr>
          <a:endParaRPr lang="en-US" sz="1500" kern="1200" dirty="0"/>
        </a:p>
      </dsp:txBody>
      <dsp:txXfrm rot="-5400000">
        <a:off x="1414453" y="3806383"/>
        <a:ext cx="7377907" cy="11851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5FE6D5-31B9-4F78-AF56-68320A81C727}">
      <dsp:nvSpPr>
        <dsp:cNvPr id="0" name=""/>
        <dsp:cNvSpPr/>
      </dsp:nvSpPr>
      <dsp:spPr>
        <a:xfrm>
          <a:off x="1404620" y="165099"/>
          <a:ext cx="3276600" cy="1137920"/>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3E2130-37C1-4E10-A1B0-A14EAD9FEA3B}">
      <dsp:nvSpPr>
        <dsp:cNvPr id="0" name=""/>
        <dsp:cNvSpPr/>
      </dsp:nvSpPr>
      <dsp:spPr>
        <a:xfrm>
          <a:off x="2730500" y="2951479"/>
          <a:ext cx="635000" cy="406400"/>
        </a:xfrm>
        <a:prstGeom prst="downArrow">
          <a:avLst/>
        </a:prstGeom>
        <a:solidFill>
          <a:srgbClr val="FF99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dsp:style>
    </dsp:sp>
    <dsp:sp modelId="{A041F0CB-5581-4D2C-A692-4B784F42F219}">
      <dsp:nvSpPr>
        <dsp:cNvPr id="0" name=""/>
        <dsp:cNvSpPr/>
      </dsp:nvSpPr>
      <dsp:spPr>
        <a:xfrm>
          <a:off x="1524000" y="3276600"/>
          <a:ext cx="3048000" cy="76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b="1" kern="1200" dirty="0">
              <a:solidFill>
                <a:srgbClr val="FF0000"/>
              </a:solidFill>
            </a:rPr>
            <a:t>RISC TROMBOTIC</a:t>
          </a:r>
        </a:p>
      </dsp:txBody>
      <dsp:txXfrm>
        <a:off x="1524000" y="3276600"/>
        <a:ext cx="3048000" cy="762000"/>
      </dsp:txXfrm>
    </dsp:sp>
    <dsp:sp modelId="{6D8D97BC-97C1-4B8A-A842-B398A9A9F1FB}">
      <dsp:nvSpPr>
        <dsp:cNvPr id="0" name=""/>
        <dsp:cNvSpPr/>
      </dsp:nvSpPr>
      <dsp:spPr>
        <a:xfrm>
          <a:off x="2595880" y="1390904"/>
          <a:ext cx="1143000" cy="114300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beta2GPI</a:t>
          </a:r>
        </a:p>
      </dsp:txBody>
      <dsp:txXfrm>
        <a:off x="2763268" y="1558292"/>
        <a:ext cx="808224" cy="808224"/>
      </dsp:txXfrm>
    </dsp:sp>
    <dsp:sp modelId="{3700EFDE-BD1C-450D-91DB-A5CCD0BFB214}">
      <dsp:nvSpPr>
        <dsp:cNvPr id="0" name=""/>
        <dsp:cNvSpPr/>
      </dsp:nvSpPr>
      <dsp:spPr>
        <a:xfrm>
          <a:off x="1778000" y="533399"/>
          <a:ext cx="1143000" cy="1143000"/>
        </a:xfrm>
        <a:prstGeom prst="ellipse">
          <a:avLst/>
        </a:prstGeom>
        <a:solidFill>
          <a:srgbClr val="FF99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err="1">
              <a:solidFill>
                <a:schemeClr val="bg1"/>
              </a:solidFill>
            </a:rPr>
            <a:t>aCL</a:t>
          </a:r>
          <a:endParaRPr lang="en-US" sz="1600" b="1" kern="1200" dirty="0">
            <a:solidFill>
              <a:schemeClr val="bg1"/>
            </a:solidFill>
          </a:endParaRPr>
        </a:p>
      </dsp:txBody>
      <dsp:txXfrm>
        <a:off x="1945388" y="700787"/>
        <a:ext cx="808224" cy="808224"/>
      </dsp:txXfrm>
    </dsp:sp>
    <dsp:sp modelId="{A937FAF2-0595-4C54-8FE7-79427690BBD1}">
      <dsp:nvSpPr>
        <dsp:cNvPr id="0" name=""/>
        <dsp:cNvSpPr/>
      </dsp:nvSpPr>
      <dsp:spPr>
        <a:xfrm>
          <a:off x="2946400" y="231799"/>
          <a:ext cx="1143000" cy="1143000"/>
        </a:xfrm>
        <a:prstGeom prst="ellipse">
          <a:avLst/>
        </a:prstGeom>
        <a:solidFill>
          <a:srgbClr val="FFC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LA</a:t>
          </a:r>
        </a:p>
      </dsp:txBody>
      <dsp:txXfrm>
        <a:off x="3113788" y="399187"/>
        <a:ext cx="808224" cy="808224"/>
      </dsp:txXfrm>
    </dsp:sp>
    <dsp:sp modelId="{6628E790-8B2E-40B1-B28E-65E688240B42}">
      <dsp:nvSpPr>
        <dsp:cNvPr id="0" name=""/>
        <dsp:cNvSpPr/>
      </dsp:nvSpPr>
      <dsp:spPr>
        <a:xfrm>
          <a:off x="1368145" y="0"/>
          <a:ext cx="3556000" cy="2844800"/>
        </a:xfrm>
        <a:prstGeom prst="funnel">
          <a:avLst/>
        </a:prstGeom>
        <a:solidFill>
          <a:schemeClr val="bg1">
            <a:lumMod val="95000"/>
            <a:alpha val="4000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24DDB-CEE4-4C7E-8652-4AE7487186DE}">
      <dsp:nvSpPr>
        <dsp:cNvPr id="0" name=""/>
        <dsp:cNvSpPr/>
      </dsp:nvSpPr>
      <dsp:spPr>
        <a:xfrm rot="4396374">
          <a:off x="569064" y="633616"/>
          <a:ext cx="2748728" cy="1916895"/>
        </a:xfrm>
        <a:prstGeom prst="swooshArrow">
          <a:avLst>
            <a:gd name="adj1" fmla="val 16310"/>
            <a:gd name="adj2" fmla="val 3137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117CDC7-F20E-4152-9080-B09EF8B54146}">
      <dsp:nvSpPr>
        <dsp:cNvPr id="0" name=""/>
        <dsp:cNvSpPr/>
      </dsp:nvSpPr>
      <dsp:spPr>
        <a:xfrm>
          <a:off x="1584176" y="692697"/>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EB5BDA95-F1F1-46AE-81BD-1A3D208ACBC0}">
      <dsp:nvSpPr>
        <dsp:cNvPr id="0" name=""/>
        <dsp:cNvSpPr/>
      </dsp:nvSpPr>
      <dsp:spPr>
        <a:xfrm>
          <a:off x="2074041" y="1267282"/>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46332DC6-069F-4EF2-B16C-F838963D9591}">
      <dsp:nvSpPr>
        <dsp:cNvPr id="0" name=""/>
        <dsp:cNvSpPr/>
      </dsp:nvSpPr>
      <dsp:spPr>
        <a:xfrm>
          <a:off x="2430249" y="1715608"/>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65C260F4-D8C0-4675-9795-2BA1F31E1B20}">
      <dsp:nvSpPr>
        <dsp:cNvPr id="0" name=""/>
        <dsp:cNvSpPr/>
      </dsp:nvSpPr>
      <dsp:spPr>
        <a:xfrm>
          <a:off x="384797" y="0"/>
          <a:ext cx="1295940"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b" anchorCtr="0">
          <a:noAutofit/>
        </a:bodyPr>
        <a:lstStyle/>
        <a:p>
          <a:pPr marL="0" lvl="0" indent="0" algn="ctr" defTabSz="1200150">
            <a:lnSpc>
              <a:spcPct val="90000"/>
            </a:lnSpc>
            <a:spcBef>
              <a:spcPct val="0"/>
            </a:spcBef>
            <a:spcAft>
              <a:spcPct val="35000"/>
            </a:spcAft>
            <a:buNone/>
          </a:pPr>
          <a:r>
            <a:rPr lang="en-US" sz="2700" b="1" kern="1200" dirty="0" err="1"/>
            <a:t>Genetici</a:t>
          </a:r>
          <a:endParaRPr lang="en-US" sz="2700" b="1" kern="1200" dirty="0"/>
        </a:p>
      </dsp:txBody>
      <dsp:txXfrm>
        <a:off x="384797" y="0"/>
        <a:ext cx="1295940" cy="509460"/>
      </dsp:txXfrm>
    </dsp:sp>
    <dsp:sp modelId="{DAA3C5C0-F990-4995-A1B5-66B33EE95EF4}">
      <dsp:nvSpPr>
        <dsp:cNvPr id="0" name=""/>
        <dsp:cNvSpPr/>
      </dsp:nvSpPr>
      <dsp:spPr>
        <a:xfrm>
          <a:off x="1995966" y="663890"/>
          <a:ext cx="1891372"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l" defTabSz="1200150">
            <a:lnSpc>
              <a:spcPct val="90000"/>
            </a:lnSpc>
            <a:spcBef>
              <a:spcPct val="0"/>
            </a:spcBef>
            <a:spcAft>
              <a:spcPct val="35000"/>
            </a:spcAft>
            <a:buNone/>
          </a:pPr>
          <a:endParaRPr lang="en-US" sz="2700" b="1" kern="1200" dirty="0"/>
        </a:p>
      </dsp:txBody>
      <dsp:txXfrm>
        <a:off x="1995966" y="663890"/>
        <a:ext cx="1891372" cy="509460"/>
      </dsp:txXfrm>
    </dsp:sp>
    <dsp:sp modelId="{DFACC5DD-8DC2-4A67-AECA-F9292F20BDB8}">
      <dsp:nvSpPr>
        <dsp:cNvPr id="0" name=""/>
        <dsp:cNvSpPr/>
      </dsp:nvSpPr>
      <dsp:spPr>
        <a:xfrm>
          <a:off x="384797" y="1047259"/>
          <a:ext cx="1506092"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r" defTabSz="1200150">
            <a:lnSpc>
              <a:spcPct val="90000"/>
            </a:lnSpc>
            <a:spcBef>
              <a:spcPct val="0"/>
            </a:spcBef>
            <a:spcAft>
              <a:spcPct val="35000"/>
            </a:spcAft>
            <a:buNone/>
          </a:pPr>
          <a:endParaRPr lang="en-US" sz="2700" b="1" kern="1200" dirty="0"/>
        </a:p>
      </dsp:txBody>
      <dsp:txXfrm>
        <a:off x="384797" y="1047259"/>
        <a:ext cx="1506092" cy="509460"/>
      </dsp:txXfrm>
    </dsp:sp>
    <dsp:sp modelId="{93F565F0-4645-477B-83D3-27B19CCC92BA}">
      <dsp:nvSpPr>
        <dsp:cNvPr id="0" name=""/>
        <dsp:cNvSpPr/>
      </dsp:nvSpPr>
      <dsp:spPr>
        <a:xfrm>
          <a:off x="2731499" y="1495584"/>
          <a:ext cx="1155838"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l" defTabSz="1200150">
            <a:lnSpc>
              <a:spcPct val="90000"/>
            </a:lnSpc>
            <a:spcBef>
              <a:spcPct val="0"/>
            </a:spcBef>
            <a:spcAft>
              <a:spcPct val="35000"/>
            </a:spcAft>
            <a:buNone/>
          </a:pPr>
          <a:r>
            <a:rPr lang="en-US" sz="2700" b="1" kern="1200" dirty="0"/>
            <a:t> </a:t>
          </a:r>
        </a:p>
      </dsp:txBody>
      <dsp:txXfrm>
        <a:off x="2731499" y="1495584"/>
        <a:ext cx="1155838" cy="509460"/>
      </dsp:txXfrm>
    </dsp:sp>
    <dsp:sp modelId="{312AEE71-9F9D-48CB-A3ED-909BCB152874}">
      <dsp:nvSpPr>
        <dsp:cNvPr id="0" name=""/>
        <dsp:cNvSpPr/>
      </dsp:nvSpPr>
      <dsp:spPr>
        <a:xfrm>
          <a:off x="2136068" y="2674667"/>
          <a:ext cx="1751270"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ctr" defTabSz="1200150">
            <a:lnSpc>
              <a:spcPct val="90000"/>
            </a:lnSpc>
            <a:spcBef>
              <a:spcPct val="0"/>
            </a:spcBef>
            <a:spcAft>
              <a:spcPct val="35000"/>
            </a:spcAft>
            <a:buNone/>
          </a:pPr>
          <a:endParaRPr lang="en-US" sz="2700" b="1" kern="1200" dirty="0"/>
        </a:p>
      </dsp:txBody>
      <dsp:txXfrm>
        <a:off x="2136068" y="2674667"/>
        <a:ext cx="1751270" cy="50946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224DDB-CEE4-4C7E-8652-4AE7487186DE}">
      <dsp:nvSpPr>
        <dsp:cNvPr id="0" name=""/>
        <dsp:cNvSpPr/>
      </dsp:nvSpPr>
      <dsp:spPr>
        <a:xfrm rot="8961649">
          <a:off x="638802" y="633616"/>
          <a:ext cx="2748728" cy="1916895"/>
        </a:xfrm>
        <a:prstGeom prst="swooshArrow">
          <a:avLst>
            <a:gd name="adj1" fmla="val 16310"/>
            <a:gd name="adj2" fmla="val 31370"/>
          </a:avLst>
        </a:prstGeom>
        <a:solidFill>
          <a:srgbClr val="C00000"/>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9117CDC7-F20E-4152-9080-B09EF8B54146}">
      <dsp:nvSpPr>
        <dsp:cNvPr id="0" name=""/>
        <dsp:cNvSpPr/>
      </dsp:nvSpPr>
      <dsp:spPr>
        <a:xfrm>
          <a:off x="1668485" y="883913"/>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EB5BDA95-F1F1-46AE-81BD-1A3D208ACBC0}">
      <dsp:nvSpPr>
        <dsp:cNvPr id="0" name=""/>
        <dsp:cNvSpPr/>
      </dsp:nvSpPr>
      <dsp:spPr>
        <a:xfrm>
          <a:off x="2143779" y="1267282"/>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46332DC6-069F-4EF2-B16C-F838963D9591}">
      <dsp:nvSpPr>
        <dsp:cNvPr id="0" name=""/>
        <dsp:cNvSpPr/>
      </dsp:nvSpPr>
      <dsp:spPr>
        <a:xfrm>
          <a:off x="2499988" y="1715608"/>
          <a:ext cx="69413" cy="69413"/>
        </a:xfrm>
        <a:prstGeom prst="ellipse">
          <a:avLst/>
        </a:prstGeom>
        <a:solidFill>
          <a:schemeClr val="accent1">
            <a:tint val="6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65C260F4-D8C0-4675-9795-2BA1F31E1B20}">
      <dsp:nvSpPr>
        <dsp:cNvPr id="0" name=""/>
        <dsp:cNvSpPr/>
      </dsp:nvSpPr>
      <dsp:spPr>
        <a:xfrm>
          <a:off x="454536" y="0"/>
          <a:ext cx="1295940"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ctr" defTabSz="1422400">
            <a:lnSpc>
              <a:spcPct val="90000"/>
            </a:lnSpc>
            <a:spcBef>
              <a:spcPct val="0"/>
            </a:spcBef>
            <a:spcAft>
              <a:spcPct val="35000"/>
            </a:spcAft>
            <a:buNone/>
          </a:pPr>
          <a:endParaRPr lang="en-US" sz="3200" b="1" kern="1200" dirty="0"/>
        </a:p>
      </dsp:txBody>
      <dsp:txXfrm>
        <a:off x="454536" y="0"/>
        <a:ext cx="1295940" cy="509460"/>
      </dsp:txXfrm>
    </dsp:sp>
    <dsp:sp modelId="{DAA3C5C0-F990-4995-A1B5-66B33EE95EF4}">
      <dsp:nvSpPr>
        <dsp:cNvPr id="0" name=""/>
        <dsp:cNvSpPr/>
      </dsp:nvSpPr>
      <dsp:spPr>
        <a:xfrm>
          <a:off x="2065705" y="663890"/>
          <a:ext cx="1891372"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1422400">
            <a:lnSpc>
              <a:spcPct val="90000"/>
            </a:lnSpc>
            <a:spcBef>
              <a:spcPct val="0"/>
            </a:spcBef>
            <a:spcAft>
              <a:spcPct val="35000"/>
            </a:spcAft>
            <a:buNone/>
          </a:pPr>
          <a:endParaRPr lang="en-US" sz="3200" b="1" kern="1200" dirty="0"/>
        </a:p>
      </dsp:txBody>
      <dsp:txXfrm>
        <a:off x="2065705" y="663890"/>
        <a:ext cx="1891372" cy="509460"/>
      </dsp:txXfrm>
    </dsp:sp>
    <dsp:sp modelId="{DFACC5DD-8DC2-4A67-AECA-F9292F20BDB8}">
      <dsp:nvSpPr>
        <dsp:cNvPr id="0" name=""/>
        <dsp:cNvSpPr/>
      </dsp:nvSpPr>
      <dsp:spPr>
        <a:xfrm>
          <a:off x="-102846" y="1047259"/>
          <a:ext cx="2620857"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r" defTabSz="1244600">
            <a:lnSpc>
              <a:spcPct val="90000"/>
            </a:lnSpc>
            <a:spcBef>
              <a:spcPct val="0"/>
            </a:spcBef>
            <a:spcAft>
              <a:spcPct val="35000"/>
            </a:spcAft>
            <a:buNone/>
          </a:pPr>
          <a:r>
            <a:rPr lang="en-US" sz="2800" b="1" kern="1200" dirty="0"/>
            <a:t>De </a:t>
          </a:r>
          <a:r>
            <a:rPr lang="en-US" sz="2800" b="1" kern="1200" dirty="0" err="1"/>
            <a:t>mediu</a:t>
          </a:r>
          <a:endParaRPr lang="en-US" sz="2800" b="1" kern="1200" dirty="0"/>
        </a:p>
      </dsp:txBody>
      <dsp:txXfrm>
        <a:off x="-102846" y="1047259"/>
        <a:ext cx="2620857" cy="509460"/>
      </dsp:txXfrm>
    </dsp:sp>
    <dsp:sp modelId="{93F565F0-4645-477B-83D3-27B19CCC92BA}">
      <dsp:nvSpPr>
        <dsp:cNvPr id="0" name=""/>
        <dsp:cNvSpPr/>
      </dsp:nvSpPr>
      <dsp:spPr>
        <a:xfrm>
          <a:off x="2383333" y="1495584"/>
          <a:ext cx="1991648"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l" defTabSz="1244600">
            <a:lnSpc>
              <a:spcPct val="90000"/>
            </a:lnSpc>
            <a:spcBef>
              <a:spcPct val="0"/>
            </a:spcBef>
            <a:spcAft>
              <a:spcPct val="35000"/>
            </a:spcAft>
            <a:buNone/>
          </a:pPr>
          <a:r>
            <a:rPr lang="en-US" sz="2800" b="1" kern="1200" dirty="0" err="1"/>
            <a:t>Hormonali</a:t>
          </a:r>
          <a:r>
            <a:rPr lang="en-US" sz="2800" b="1" kern="1200" dirty="0"/>
            <a:t> </a:t>
          </a:r>
        </a:p>
      </dsp:txBody>
      <dsp:txXfrm>
        <a:off x="2383333" y="1495584"/>
        <a:ext cx="1991648" cy="509460"/>
      </dsp:txXfrm>
    </dsp:sp>
    <dsp:sp modelId="{312AEE71-9F9D-48CB-A3ED-909BCB152874}">
      <dsp:nvSpPr>
        <dsp:cNvPr id="0" name=""/>
        <dsp:cNvSpPr/>
      </dsp:nvSpPr>
      <dsp:spPr>
        <a:xfrm>
          <a:off x="2205806" y="2674667"/>
          <a:ext cx="1751270" cy="5094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ctr" defTabSz="1422400">
            <a:lnSpc>
              <a:spcPct val="90000"/>
            </a:lnSpc>
            <a:spcBef>
              <a:spcPct val="0"/>
            </a:spcBef>
            <a:spcAft>
              <a:spcPct val="35000"/>
            </a:spcAft>
            <a:buNone/>
          </a:pPr>
          <a:endParaRPr lang="en-US" sz="3200" b="1" kern="1200" dirty="0"/>
        </a:p>
      </dsp:txBody>
      <dsp:txXfrm>
        <a:off x="2205806" y="2674667"/>
        <a:ext cx="1751270" cy="50946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25AC67-4E0F-498B-9526-C780F216488E}">
      <dsp:nvSpPr>
        <dsp:cNvPr id="0" name=""/>
        <dsp:cNvSpPr/>
      </dsp:nvSpPr>
      <dsp:spPr>
        <a:xfrm rot="16200000">
          <a:off x="58" y="689646"/>
          <a:ext cx="668482" cy="668482"/>
        </a:xfrm>
        <a:prstGeom prst="upArrow">
          <a:avLst>
            <a:gd name="adj1" fmla="val 50000"/>
            <a:gd name="adj2" fmla="val 35000"/>
          </a:avLst>
        </a:prstGeom>
        <a:solidFill>
          <a:srgbClr val="A5A5A5">
            <a:hueOff val="0"/>
            <a:satOff val="0"/>
            <a:lumOff val="0"/>
            <a:alphaOff val="0"/>
          </a:srgb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ro-RO" sz="800" b="1" kern="1200">
              <a:solidFill>
                <a:sysClr val="window" lastClr="FFFFFF"/>
              </a:solidFill>
              <a:latin typeface="Calibri" panose="020F0502020204030204"/>
              <a:ea typeface="+mn-ea"/>
              <a:cs typeface="+mn-cs"/>
            </a:rPr>
            <a:t>Inflamație</a:t>
          </a:r>
          <a:endParaRPr lang="en-US" sz="800" b="1" kern="1200" dirty="0">
            <a:solidFill>
              <a:sysClr val="window" lastClr="FFFFFF"/>
            </a:solidFill>
            <a:latin typeface="Calibri" panose="020F0502020204030204"/>
            <a:ea typeface="+mn-ea"/>
            <a:cs typeface="+mn-cs"/>
          </a:endParaRPr>
        </a:p>
      </dsp:txBody>
      <dsp:txXfrm rot="5400000">
        <a:off x="117043" y="856766"/>
        <a:ext cx="551498" cy="334241"/>
      </dsp:txXfrm>
    </dsp:sp>
    <dsp:sp modelId="{3F13007A-BE92-4257-BC20-3AE1462B377F}">
      <dsp:nvSpPr>
        <dsp:cNvPr id="0" name=""/>
        <dsp:cNvSpPr/>
      </dsp:nvSpPr>
      <dsp:spPr>
        <a:xfrm rot="5400000">
          <a:off x="735615" y="689646"/>
          <a:ext cx="668482" cy="668482"/>
        </a:xfrm>
        <a:prstGeom prst="upArrow">
          <a:avLst>
            <a:gd name="adj1" fmla="val 50000"/>
            <a:gd name="adj2" fmla="val 35000"/>
          </a:avLst>
        </a:prstGeom>
        <a:solidFill>
          <a:srgbClr val="A5A5A5">
            <a:hueOff val="2710599"/>
            <a:satOff val="100000"/>
            <a:lumOff val="-14706"/>
            <a:alphaOff val="0"/>
          </a:srgbClr>
        </a:solidFill>
        <a:ln>
          <a:noFill/>
        </a:ln>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b="1" kern="1200">
              <a:solidFill>
                <a:sysClr val="window" lastClr="FFFFFF"/>
              </a:solidFill>
              <a:latin typeface="Calibri" panose="020F0502020204030204"/>
              <a:ea typeface="+mn-ea"/>
              <a:cs typeface="+mn-cs"/>
            </a:rPr>
            <a:t>T</a:t>
          </a:r>
          <a:r>
            <a:rPr lang="ro-RO" sz="800" b="1" kern="1200">
              <a:solidFill>
                <a:sysClr val="window" lastClr="FFFFFF"/>
              </a:solidFill>
              <a:latin typeface="Calibri" panose="020F0502020204030204"/>
              <a:ea typeface="+mn-ea"/>
              <a:cs typeface="+mn-cs"/>
            </a:rPr>
            <a:t>romboză</a:t>
          </a:r>
          <a:endParaRPr lang="en-US" sz="800" b="1" kern="1200" dirty="0">
            <a:solidFill>
              <a:sysClr val="window" lastClr="FFFFFF"/>
            </a:solidFill>
            <a:latin typeface="Calibri" panose="020F0502020204030204"/>
            <a:ea typeface="+mn-ea"/>
            <a:cs typeface="+mn-cs"/>
          </a:endParaRPr>
        </a:p>
      </dsp:txBody>
      <dsp:txXfrm rot="-5400000">
        <a:off x="735616" y="856767"/>
        <a:ext cx="551498" cy="3342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25AC67-4E0F-498B-9526-C780F216488E}">
      <dsp:nvSpPr>
        <dsp:cNvPr id="0" name=""/>
        <dsp:cNvSpPr/>
      </dsp:nvSpPr>
      <dsp:spPr>
        <a:xfrm rot="16200000">
          <a:off x="58" y="689646"/>
          <a:ext cx="668482" cy="668482"/>
        </a:xfrm>
        <a:prstGeom prst="upArrow">
          <a:avLst>
            <a:gd name="adj1" fmla="val 50000"/>
            <a:gd name="adj2" fmla="val 3500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ro-RO" sz="800" b="1" kern="1200" dirty="0"/>
            <a:t>Inflamație</a:t>
          </a:r>
          <a:endParaRPr lang="en-US" sz="800" b="1" kern="1200" dirty="0"/>
        </a:p>
      </dsp:txBody>
      <dsp:txXfrm rot="5400000">
        <a:off x="117043" y="856766"/>
        <a:ext cx="551498" cy="334241"/>
      </dsp:txXfrm>
    </dsp:sp>
    <dsp:sp modelId="{3F13007A-BE92-4257-BC20-3AE1462B377F}">
      <dsp:nvSpPr>
        <dsp:cNvPr id="0" name=""/>
        <dsp:cNvSpPr/>
      </dsp:nvSpPr>
      <dsp:spPr>
        <a:xfrm rot="5400000">
          <a:off x="735615" y="689646"/>
          <a:ext cx="668482" cy="668482"/>
        </a:xfrm>
        <a:prstGeom prst="upArrow">
          <a:avLst>
            <a:gd name="adj1" fmla="val 50000"/>
            <a:gd name="adj2" fmla="val 35000"/>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896" tIns="56896" rIns="56896" bIns="56896" numCol="1" spcCol="1270" anchor="ctr" anchorCtr="0">
          <a:noAutofit/>
        </a:bodyPr>
        <a:lstStyle/>
        <a:p>
          <a:pPr marL="0" lvl="0" indent="0" algn="ctr" defTabSz="355600">
            <a:lnSpc>
              <a:spcPct val="90000"/>
            </a:lnSpc>
            <a:spcBef>
              <a:spcPct val="0"/>
            </a:spcBef>
            <a:spcAft>
              <a:spcPct val="35000"/>
            </a:spcAft>
            <a:buNone/>
          </a:pPr>
          <a:r>
            <a:rPr lang="en-US" sz="800" b="1" kern="1200" dirty="0"/>
            <a:t>T</a:t>
          </a:r>
          <a:r>
            <a:rPr lang="ro-RO" sz="800" b="1" kern="1200" dirty="0" err="1"/>
            <a:t>romboză</a:t>
          </a:r>
          <a:endParaRPr lang="en-US" sz="800" b="1" kern="1200" dirty="0"/>
        </a:p>
      </dsp:txBody>
      <dsp:txXfrm rot="-5400000">
        <a:off x="735616" y="856767"/>
        <a:ext cx="551498" cy="3342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34AD3C-44E0-4DFA-8C9F-CC789107DC44}">
      <dsp:nvSpPr>
        <dsp:cNvPr id="0" name=""/>
        <dsp:cNvSpPr/>
      </dsp:nvSpPr>
      <dsp:spPr>
        <a:xfrm>
          <a:off x="2130" y="1213320"/>
          <a:ext cx="2595909" cy="1038363"/>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ro-RO" sz="2700" kern="1200" dirty="0"/>
            <a:t>Inflamație</a:t>
          </a:r>
          <a:endParaRPr lang="en-US" sz="2700" kern="1200" dirty="0"/>
        </a:p>
      </dsp:txBody>
      <dsp:txXfrm>
        <a:off x="521312" y="1213320"/>
        <a:ext cx="1557546" cy="1038363"/>
      </dsp:txXfrm>
    </dsp:sp>
    <dsp:sp modelId="{C85B5A3B-6B04-4C85-AE42-5C972A4FDADF}">
      <dsp:nvSpPr>
        <dsp:cNvPr id="0" name=""/>
        <dsp:cNvSpPr/>
      </dsp:nvSpPr>
      <dsp:spPr>
        <a:xfrm>
          <a:off x="2338449" y="1213320"/>
          <a:ext cx="2595909" cy="1038363"/>
        </a:xfrm>
        <a:prstGeom prst="chevron">
          <a:avLst/>
        </a:prstGeom>
        <a:solidFill>
          <a:schemeClr val="accent3">
            <a:hueOff val="1355300"/>
            <a:satOff val="50000"/>
            <a:lumOff val="-735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ro-RO" sz="2700" kern="1200" dirty="0"/>
            <a:t>Infecție CP </a:t>
          </a:r>
          <a:endParaRPr lang="en-US" sz="2700" kern="1200" dirty="0"/>
        </a:p>
      </dsp:txBody>
      <dsp:txXfrm>
        <a:off x="2857631" y="1213320"/>
        <a:ext cx="1557546" cy="1038363"/>
      </dsp:txXfrm>
    </dsp:sp>
    <dsp:sp modelId="{2D8DD7F2-C507-4BCC-91F3-F44FD8472F88}">
      <dsp:nvSpPr>
        <dsp:cNvPr id="0" name=""/>
        <dsp:cNvSpPr/>
      </dsp:nvSpPr>
      <dsp:spPr>
        <a:xfrm>
          <a:off x="4674767" y="1213320"/>
          <a:ext cx="2595909" cy="1038363"/>
        </a:xfrm>
        <a:prstGeom prst="chevron">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08014" tIns="36005" rIns="36005" bIns="36005" numCol="1" spcCol="1270" anchor="ctr" anchorCtr="0">
          <a:noAutofit/>
        </a:bodyPr>
        <a:lstStyle/>
        <a:p>
          <a:pPr marL="0" lvl="0" indent="0" algn="ctr" defTabSz="1200150">
            <a:lnSpc>
              <a:spcPct val="90000"/>
            </a:lnSpc>
            <a:spcBef>
              <a:spcPct val="0"/>
            </a:spcBef>
            <a:spcAft>
              <a:spcPct val="35000"/>
            </a:spcAft>
            <a:buNone/>
          </a:pPr>
          <a:r>
            <a:rPr lang="ro-RO" sz="2700" kern="1200" dirty="0"/>
            <a:t>Tromboză</a:t>
          </a:r>
          <a:endParaRPr lang="en-US" sz="2700" kern="1200" dirty="0"/>
        </a:p>
      </dsp:txBody>
      <dsp:txXfrm>
        <a:off x="5193949" y="1213320"/>
        <a:ext cx="1557546" cy="103836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1241" y="1073636"/>
          <a:ext cx="1512017" cy="604807"/>
        </a:xfrm>
        <a:prstGeom prst="chevron">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Inflamație</a:t>
          </a:r>
          <a:endParaRPr lang="en-US" sz="1500" kern="1200" dirty="0"/>
        </a:p>
      </dsp:txBody>
      <dsp:txXfrm>
        <a:off x="303645" y="1073636"/>
        <a:ext cx="907210" cy="604807"/>
      </dsp:txXfrm>
    </dsp:sp>
    <dsp:sp modelId="{E6A51441-EE56-4C75-8FF7-355622CE1BDC}">
      <dsp:nvSpPr>
        <dsp:cNvPr id="0" name=""/>
        <dsp:cNvSpPr/>
      </dsp:nvSpPr>
      <dsp:spPr>
        <a:xfrm>
          <a:off x="1362057" y="1073636"/>
          <a:ext cx="1512017" cy="604807"/>
        </a:xfrm>
        <a:prstGeom prst="chevron">
          <a:avLst/>
        </a:prstGeom>
        <a:solidFill>
          <a:schemeClr val="accent3">
            <a:hueOff val="1355300"/>
            <a:satOff val="50000"/>
            <a:lumOff val="-735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Infecție</a:t>
          </a:r>
          <a:endParaRPr lang="en-US" sz="1500" kern="1200" dirty="0"/>
        </a:p>
      </dsp:txBody>
      <dsp:txXfrm>
        <a:off x="1664461" y="1073636"/>
        <a:ext cx="907210" cy="604807"/>
      </dsp:txXfrm>
    </dsp:sp>
    <dsp:sp modelId="{01D50314-285D-4208-9948-3FFC20BB7C4E}">
      <dsp:nvSpPr>
        <dsp:cNvPr id="0" name=""/>
        <dsp:cNvSpPr/>
      </dsp:nvSpPr>
      <dsp:spPr>
        <a:xfrm>
          <a:off x="2722873" y="1073636"/>
          <a:ext cx="1512017" cy="604807"/>
        </a:xfrm>
        <a:prstGeom prst="chevron">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ctr" defTabSz="666750">
            <a:lnSpc>
              <a:spcPct val="90000"/>
            </a:lnSpc>
            <a:spcBef>
              <a:spcPct val="0"/>
            </a:spcBef>
            <a:spcAft>
              <a:spcPct val="35000"/>
            </a:spcAft>
            <a:buNone/>
          </a:pPr>
          <a:r>
            <a:rPr lang="ro-RO" sz="1500" kern="1200" dirty="0"/>
            <a:t>Tromboză</a:t>
          </a:r>
          <a:endParaRPr lang="en-US" sz="1500" kern="1200" dirty="0"/>
        </a:p>
      </dsp:txBody>
      <dsp:txXfrm>
        <a:off x="3025277" y="1073636"/>
        <a:ext cx="907210" cy="60480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E6868B-4BB3-48E6-8E51-A2434384B642}">
      <dsp:nvSpPr>
        <dsp:cNvPr id="0" name=""/>
        <dsp:cNvSpPr/>
      </dsp:nvSpPr>
      <dsp:spPr>
        <a:xfrm>
          <a:off x="1241" y="1073636"/>
          <a:ext cx="1512017" cy="604807"/>
        </a:xfrm>
        <a:prstGeom prst="chevron">
          <a:avLst/>
        </a:prstGeom>
        <a:solidFill>
          <a:schemeClr val="accent2">
            <a:shade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Genetică</a:t>
          </a:r>
          <a:endParaRPr lang="en-US" sz="1400" kern="1200" dirty="0"/>
        </a:p>
      </dsp:txBody>
      <dsp:txXfrm>
        <a:off x="303645" y="1073636"/>
        <a:ext cx="907210" cy="604807"/>
      </dsp:txXfrm>
    </dsp:sp>
    <dsp:sp modelId="{E6A51441-EE56-4C75-8FF7-355622CE1BDC}">
      <dsp:nvSpPr>
        <dsp:cNvPr id="0" name=""/>
        <dsp:cNvSpPr/>
      </dsp:nvSpPr>
      <dsp:spPr>
        <a:xfrm>
          <a:off x="1362057" y="1073636"/>
          <a:ext cx="1512017" cy="604807"/>
        </a:xfrm>
        <a:prstGeom prst="chevron">
          <a:avLst/>
        </a:prstGeom>
        <a:solidFill>
          <a:schemeClr val="accent2">
            <a:shade val="50000"/>
            <a:hueOff val="-394115"/>
            <a:satOff val="5189"/>
            <a:lumOff val="3107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Epigenetică</a:t>
          </a:r>
          <a:endParaRPr lang="en-US" sz="1400" kern="1200" dirty="0"/>
        </a:p>
      </dsp:txBody>
      <dsp:txXfrm>
        <a:off x="1664461" y="1073636"/>
        <a:ext cx="907210" cy="604807"/>
      </dsp:txXfrm>
    </dsp:sp>
    <dsp:sp modelId="{01D50314-285D-4208-9948-3FFC20BB7C4E}">
      <dsp:nvSpPr>
        <dsp:cNvPr id="0" name=""/>
        <dsp:cNvSpPr/>
      </dsp:nvSpPr>
      <dsp:spPr>
        <a:xfrm>
          <a:off x="2722873" y="1073636"/>
          <a:ext cx="1512017" cy="604807"/>
        </a:xfrm>
        <a:prstGeom prst="chevron">
          <a:avLst/>
        </a:prstGeom>
        <a:solidFill>
          <a:schemeClr val="accent2">
            <a:shade val="50000"/>
            <a:hueOff val="-394115"/>
            <a:satOff val="5189"/>
            <a:lumOff val="31078"/>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ro-RO" sz="1400" kern="1200" dirty="0"/>
            <a:t>Cluster Ierarhic</a:t>
          </a:r>
          <a:endParaRPr lang="en-US" sz="1400" kern="1200" dirty="0"/>
        </a:p>
      </dsp:txBody>
      <dsp:txXfrm>
        <a:off x="3025277" y="1073636"/>
        <a:ext cx="907210" cy="604807"/>
      </dsp:txXfrm>
    </dsp:sp>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69D5C0-5E66-4E51-903B-A43DDD193B51}" type="datetimeFigureOut">
              <a:rPr lang="ro-RO" smtClean="0"/>
              <a:t>20.01.2025</a:t>
            </a:fld>
            <a:endParaRPr lang="ro-RO"/>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3A655-552E-4361-858A-5862DC6161FD}" type="slidenum">
              <a:rPr lang="ro-RO" smtClean="0"/>
              <a:t>‹#›</a:t>
            </a:fld>
            <a:endParaRPr lang="ro-RO"/>
          </a:p>
        </p:txBody>
      </p:sp>
    </p:spTree>
    <p:extLst>
      <p:ext uri="{BB962C8B-B14F-4D97-AF65-F5344CB8AC3E}">
        <p14:creationId xmlns:p14="http://schemas.microsoft.com/office/powerpoint/2010/main" val="357450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1</a:t>
            </a:fld>
            <a:endParaRPr lang="ro-RO"/>
          </a:p>
        </p:txBody>
      </p:sp>
    </p:spTree>
    <p:extLst>
      <p:ext uri="{BB962C8B-B14F-4D97-AF65-F5344CB8AC3E}">
        <p14:creationId xmlns:p14="http://schemas.microsoft.com/office/powerpoint/2010/main" val="1583879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039D5-E401-FB20-8873-235812AC6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9A033C-5FBE-E718-B3DB-3CB749352A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5ADC1C-6579-3AE4-D8F1-777DB6846425}"/>
              </a:ext>
            </a:extLst>
          </p:cNvPr>
          <p:cNvSpPr>
            <a:spLocks noGrp="1"/>
          </p:cNvSpPr>
          <p:nvPr>
            <p:ph type="body" idx="1"/>
          </p:nvPr>
        </p:nvSpPr>
        <p:spPr/>
        <p:txBody>
          <a:bodyPr/>
          <a:lstStyle/>
          <a:p>
            <a:endParaRPr lang="ro-RO" dirty="0"/>
          </a:p>
        </p:txBody>
      </p:sp>
      <p:sp>
        <p:nvSpPr>
          <p:cNvPr id="4" name="Slide Number Placeholder 3">
            <a:extLst>
              <a:ext uri="{FF2B5EF4-FFF2-40B4-BE49-F238E27FC236}">
                <a16:creationId xmlns:a16="http://schemas.microsoft.com/office/drawing/2014/main" id="{07D5A290-04F3-23C2-5A53-5F770DD68AF0}"/>
              </a:ext>
            </a:extLst>
          </p:cNvPr>
          <p:cNvSpPr>
            <a:spLocks noGrp="1"/>
          </p:cNvSpPr>
          <p:nvPr>
            <p:ph type="sldNum" sz="quarter" idx="5"/>
          </p:nvPr>
        </p:nvSpPr>
        <p:spPr/>
        <p:txBody>
          <a:bodyPr/>
          <a:lstStyle/>
          <a:p>
            <a:fld id="{B8E3A655-552E-4361-858A-5862DC6161FD}" type="slidenum">
              <a:rPr lang="ro-RO" smtClean="0"/>
              <a:t>16</a:t>
            </a:fld>
            <a:endParaRPr lang="ro-RO"/>
          </a:p>
        </p:txBody>
      </p:sp>
    </p:spTree>
    <p:extLst>
      <p:ext uri="{BB962C8B-B14F-4D97-AF65-F5344CB8AC3E}">
        <p14:creationId xmlns:p14="http://schemas.microsoft.com/office/powerpoint/2010/main" val="1171615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17</a:t>
            </a:fld>
            <a:endParaRPr lang="ro-RO"/>
          </a:p>
        </p:txBody>
      </p:sp>
    </p:spTree>
    <p:extLst>
      <p:ext uri="{BB962C8B-B14F-4D97-AF65-F5344CB8AC3E}">
        <p14:creationId xmlns:p14="http://schemas.microsoft.com/office/powerpoint/2010/main" val="1659903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0426D-B44C-20BA-31F1-71E345F0BD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90D41D-0884-5B45-D86C-BFF0E0214B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E7304E-7643-7306-6EFC-2AF422B3200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04AA991-0153-2937-9881-9645B22964CD}"/>
              </a:ext>
            </a:extLst>
          </p:cNvPr>
          <p:cNvSpPr>
            <a:spLocks noGrp="1"/>
          </p:cNvSpPr>
          <p:nvPr>
            <p:ph type="sldNum" sz="quarter" idx="5"/>
          </p:nvPr>
        </p:nvSpPr>
        <p:spPr/>
        <p:txBody>
          <a:bodyPr/>
          <a:lstStyle/>
          <a:p>
            <a:fld id="{B8E3A655-552E-4361-858A-5862DC6161FD}" type="slidenum">
              <a:rPr lang="ro-RO" smtClean="0"/>
              <a:t>18</a:t>
            </a:fld>
            <a:endParaRPr lang="ro-RO"/>
          </a:p>
        </p:txBody>
      </p:sp>
    </p:spTree>
    <p:extLst>
      <p:ext uri="{BB962C8B-B14F-4D97-AF65-F5344CB8AC3E}">
        <p14:creationId xmlns:p14="http://schemas.microsoft.com/office/powerpoint/2010/main" val="1471247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4F866C-84E4-C4FB-4EA5-EC266DA148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C731F-1ABC-AC84-8E06-955323652C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4E816F-47EF-0E26-7950-1616F968CA9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51CE5F-8FD7-5EFA-3B35-BF4DB1259283}"/>
              </a:ext>
            </a:extLst>
          </p:cNvPr>
          <p:cNvSpPr>
            <a:spLocks noGrp="1"/>
          </p:cNvSpPr>
          <p:nvPr>
            <p:ph type="sldNum" sz="quarter" idx="5"/>
          </p:nvPr>
        </p:nvSpPr>
        <p:spPr/>
        <p:txBody>
          <a:bodyPr/>
          <a:lstStyle/>
          <a:p>
            <a:fld id="{B8E3A655-552E-4361-858A-5862DC6161FD}" type="slidenum">
              <a:rPr lang="ro-RO" smtClean="0"/>
              <a:t>19</a:t>
            </a:fld>
            <a:endParaRPr lang="ro-RO"/>
          </a:p>
        </p:txBody>
      </p:sp>
    </p:spTree>
    <p:extLst>
      <p:ext uri="{BB962C8B-B14F-4D97-AF65-F5344CB8AC3E}">
        <p14:creationId xmlns:p14="http://schemas.microsoft.com/office/powerpoint/2010/main" val="2935562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20</a:t>
            </a:fld>
            <a:endParaRPr lang="ro-RO"/>
          </a:p>
        </p:txBody>
      </p:sp>
    </p:spTree>
    <p:extLst>
      <p:ext uri="{BB962C8B-B14F-4D97-AF65-F5344CB8AC3E}">
        <p14:creationId xmlns:p14="http://schemas.microsoft.com/office/powerpoint/2010/main" val="3382130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21</a:t>
            </a:fld>
            <a:endParaRPr lang="ro-RO"/>
          </a:p>
        </p:txBody>
      </p:sp>
    </p:spTree>
    <p:extLst>
      <p:ext uri="{BB962C8B-B14F-4D97-AF65-F5344CB8AC3E}">
        <p14:creationId xmlns:p14="http://schemas.microsoft.com/office/powerpoint/2010/main" val="2278966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EA559-D607-29EE-6D4B-C146E34C9F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A02BD0-D59A-349C-937A-8389FE74A9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3CC029-F76C-E2B0-00D9-5ACE2E9445B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6B276C-7E5D-6DA8-EA0E-29879562B3D1}"/>
              </a:ext>
            </a:extLst>
          </p:cNvPr>
          <p:cNvSpPr>
            <a:spLocks noGrp="1"/>
          </p:cNvSpPr>
          <p:nvPr>
            <p:ph type="sldNum" sz="quarter" idx="5"/>
          </p:nvPr>
        </p:nvSpPr>
        <p:spPr/>
        <p:txBody>
          <a:bodyPr/>
          <a:lstStyle/>
          <a:p>
            <a:fld id="{B8E3A655-552E-4361-858A-5862DC6161FD}" type="slidenum">
              <a:rPr lang="ro-RO" smtClean="0"/>
              <a:t>23</a:t>
            </a:fld>
            <a:endParaRPr lang="ro-RO"/>
          </a:p>
        </p:txBody>
      </p:sp>
    </p:spTree>
    <p:extLst>
      <p:ext uri="{BB962C8B-B14F-4D97-AF65-F5344CB8AC3E}">
        <p14:creationId xmlns:p14="http://schemas.microsoft.com/office/powerpoint/2010/main" val="3850222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B5382-FDB1-2E12-2DC8-9116A51542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7264FA-8055-8128-91B7-DD5715F9A1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4FDA7A-886F-24DA-506A-CA63FCEFBA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3FF7FEC-C043-85AB-A4CE-C48E4F3E0FF3}"/>
              </a:ext>
            </a:extLst>
          </p:cNvPr>
          <p:cNvSpPr>
            <a:spLocks noGrp="1"/>
          </p:cNvSpPr>
          <p:nvPr>
            <p:ph type="sldNum" sz="quarter" idx="5"/>
          </p:nvPr>
        </p:nvSpPr>
        <p:spPr/>
        <p:txBody>
          <a:bodyPr/>
          <a:lstStyle/>
          <a:p>
            <a:fld id="{B8E3A655-552E-4361-858A-5862DC6161FD}" type="slidenum">
              <a:rPr lang="ro-RO" smtClean="0"/>
              <a:t>26</a:t>
            </a:fld>
            <a:endParaRPr lang="ro-RO"/>
          </a:p>
        </p:txBody>
      </p:sp>
    </p:spTree>
    <p:extLst>
      <p:ext uri="{BB962C8B-B14F-4D97-AF65-F5344CB8AC3E}">
        <p14:creationId xmlns:p14="http://schemas.microsoft.com/office/powerpoint/2010/main" val="3149679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34E2B-0470-B457-EA23-7DD06309FC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A70B96-A936-F222-4B5C-C19661F5B4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646D6A-5961-C0E3-5F82-C9D6D19A8D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CC31C8-2291-214F-A6B7-4370FD49DDB8}"/>
              </a:ext>
            </a:extLst>
          </p:cNvPr>
          <p:cNvSpPr>
            <a:spLocks noGrp="1"/>
          </p:cNvSpPr>
          <p:nvPr>
            <p:ph type="sldNum" sz="quarter" idx="5"/>
          </p:nvPr>
        </p:nvSpPr>
        <p:spPr/>
        <p:txBody>
          <a:bodyPr/>
          <a:lstStyle/>
          <a:p>
            <a:fld id="{B8E3A655-552E-4361-858A-5862DC6161FD}" type="slidenum">
              <a:rPr lang="ro-RO" smtClean="0"/>
              <a:t>32</a:t>
            </a:fld>
            <a:endParaRPr lang="ro-RO"/>
          </a:p>
        </p:txBody>
      </p:sp>
    </p:spTree>
    <p:extLst>
      <p:ext uri="{BB962C8B-B14F-4D97-AF65-F5344CB8AC3E}">
        <p14:creationId xmlns:p14="http://schemas.microsoft.com/office/powerpoint/2010/main" val="2280599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77FF5-4BE0-0EA0-7C5E-5B98372BD9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C6B8A0-779B-99FC-A738-00B0198BA3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D90D51-15F9-28DD-8761-6D515BCF72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45DF36B-6B8D-35D8-63B9-8714B5066EC5}"/>
              </a:ext>
            </a:extLst>
          </p:cNvPr>
          <p:cNvSpPr>
            <a:spLocks noGrp="1"/>
          </p:cNvSpPr>
          <p:nvPr>
            <p:ph type="sldNum" sz="quarter" idx="5"/>
          </p:nvPr>
        </p:nvSpPr>
        <p:spPr/>
        <p:txBody>
          <a:bodyPr/>
          <a:lstStyle/>
          <a:p>
            <a:fld id="{B8E3A655-552E-4361-858A-5862DC6161FD}" type="slidenum">
              <a:rPr lang="ro-RO" smtClean="0"/>
              <a:t>33</a:t>
            </a:fld>
            <a:endParaRPr lang="ro-RO"/>
          </a:p>
        </p:txBody>
      </p:sp>
    </p:spTree>
    <p:extLst>
      <p:ext uri="{BB962C8B-B14F-4D97-AF65-F5344CB8AC3E}">
        <p14:creationId xmlns:p14="http://schemas.microsoft.com/office/powerpoint/2010/main" val="1583339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5</a:t>
            </a:fld>
            <a:endParaRPr lang="ro-RO"/>
          </a:p>
        </p:txBody>
      </p:sp>
    </p:spTree>
    <p:extLst>
      <p:ext uri="{BB962C8B-B14F-4D97-AF65-F5344CB8AC3E}">
        <p14:creationId xmlns:p14="http://schemas.microsoft.com/office/powerpoint/2010/main" val="2820142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D52FC-785F-BB1A-47EC-275D8B15E1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6A3926-D049-C025-B316-6E76B49139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2F5737-0163-1245-7848-1C3D5BC535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51417B-D3B3-8E46-FBE0-F1FDCBE2308B}"/>
              </a:ext>
            </a:extLst>
          </p:cNvPr>
          <p:cNvSpPr>
            <a:spLocks noGrp="1"/>
          </p:cNvSpPr>
          <p:nvPr>
            <p:ph type="sldNum" sz="quarter" idx="5"/>
          </p:nvPr>
        </p:nvSpPr>
        <p:spPr/>
        <p:txBody>
          <a:bodyPr/>
          <a:lstStyle/>
          <a:p>
            <a:fld id="{B8E3A655-552E-4361-858A-5862DC6161FD}" type="slidenum">
              <a:rPr lang="ro-RO" smtClean="0"/>
              <a:t>36</a:t>
            </a:fld>
            <a:endParaRPr lang="ro-RO"/>
          </a:p>
        </p:txBody>
      </p:sp>
    </p:spTree>
    <p:extLst>
      <p:ext uri="{BB962C8B-B14F-4D97-AF65-F5344CB8AC3E}">
        <p14:creationId xmlns:p14="http://schemas.microsoft.com/office/powerpoint/2010/main" val="3966012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B8AD-9C5F-2AEB-8E41-4D180FC2CD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5DCB3B-34B8-5F6A-ECCF-173435472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99C771-E276-906F-0596-8C2C0472DED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A3157A7-BC26-4DD7-1AB9-5CEB68D13C0E}"/>
              </a:ext>
            </a:extLst>
          </p:cNvPr>
          <p:cNvSpPr>
            <a:spLocks noGrp="1"/>
          </p:cNvSpPr>
          <p:nvPr>
            <p:ph type="sldNum" sz="quarter" idx="5"/>
          </p:nvPr>
        </p:nvSpPr>
        <p:spPr/>
        <p:txBody>
          <a:bodyPr/>
          <a:lstStyle/>
          <a:p>
            <a:fld id="{B8E3A655-552E-4361-858A-5862DC6161FD}" type="slidenum">
              <a:rPr lang="ro-RO" smtClean="0"/>
              <a:t>37</a:t>
            </a:fld>
            <a:endParaRPr lang="ro-RO"/>
          </a:p>
        </p:txBody>
      </p:sp>
    </p:spTree>
    <p:extLst>
      <p:ext uri="{BB962C8B-B14F-4D97-AF65-F5344CB8AC3E}">
        <p14:creationId xmlns:p14="http://schemas.microsoft.com/office/powerpoint/2010/main" val="31349336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CA9F0-34D7-8861-5937-1B1FFD0470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4B7A16-FDBA-5639-23DA-E56FBA90D0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32148-67F2-5CB0-902A-55BB5DD429A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3CDEF51-42C0-B65A-EA39-DC1D02EF9CD5}"/>
              </a:ext>
            </a:extLst>
          </p:cNvPr>
          <p:cNvSpPr>
            <a:spLocks noGrp="1"/>
          </p:cNvSpPr>
          <p:nvPr>
            <p:ph type="sldNum" sz="quarter" idx="5"/>
          </p:nvPr>
        </p:nvSpPr>
        <p:spPr/>
        <p:txBody>
          <a:bodyPr/>
          <a:lstStyle/>
          <a:p>
            <a:fld id="{B8E3A655-552E-4361-858A-5862DC6161FD}" type="slidenum">
              <a:rPr lang="ro-RO" smtClean="0"/>
              <a:t>41</a:t>
            </a:fld>
            <a:endParaRPr lang="ro-RO"/>
          </a:p>
        </p:txBody>
      </p:sp>
    </p:spTree>
    <p:extLst>
      <p:ext uri="{BB962C8B-B14F-4D97-AF65-F5344CB8AC3E}">
        <p14:creationId xmlns:p14="http://schemas.microsoft.com/office/powerpoint/2010/main" val="1583994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42</a:t>
            </a:fld>
            <a:endParaRPr lang="ro-RO"/>
          </a:p>
        </p:txBody>
      </p:sp>
    </p:spTree>
    <p:extLst>
      <p:ext uri="{BB962C8B-B14F-4D97-AF65-F5344CB8AC3E}">
        <p14:creationId xmlns:p14="http://schemas.microsoft.com/office/powerpoint/2010/main" val="26082502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68981-0D30-47B2-8C61-0306371C47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E3B134-E907-CB69-D782-0AFA20E8BD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E5A8D6-D4E2-644C-1683-793979F575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BAE31F-AB45-4B25-4847-47E0A59117A1}"/>
              </a:ext>
            </a:extLst>
          </p:cNvPr>
          <p:cNvSpPr>
            <a:spLocks noGrp="1"/>
          </p:cNvSpPr>
          <p:nvPr>
            <p:ph type="sldNum" sz="quarter" idx="5"/>
          </p:nvPr>
        </p:nvSpPr>
        <p:spPr/>
        <p:txBody>
          <a:bodyPr/>
          <a:lstStyle/>
          <a:p>
            <a:fld id="{B8E3A655-552E-4361-858A-5862DC6161FD}" type="slidenum">
              <a:rPr lang="ro-RO" smtClean="0"/>
              <a:t>43</a:t>
            </a:fld>
            <a:endParaRPr lang="ro-RO"/>
          </a:p>
        </p:txBody>
      </p:sp>
    </p:spTree>
    <p:extLst>
      <p:ext uri="{BB962C8B-B14F-4D97-AF65-F5344CB8AC3E}">
        <p14:creationId xmlns:p14="http://schemas.microsoft.com/office/powerpoint/2010/main" val="185633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6</a:t>
            </a:fld>
            <a:endParaRPr lang="ro-RO"/>
          </a:p>
        </p:txBody>
      </p:sp>
    </p:spTree>
    <p:extLst>
      <p:ext uri="{BB962C8B-B14F-4D97-AF65-F5344CB8AC3E}">
        <p14:creationId xmlns:p14="http://schemas.microsoft.com/office/powerpoint/2010/main" val="3326791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7</a:t>
            </a:fld>
            <a:endParaRPr lang="ro-RO"/>
          </a:p>
        </p:txBody>
      </p:sp>
    </p:spTree>
    <p:extLst>
      <p:ext uri="{BB962C8B-B14F-4D97-AF65-F5344CB8AC3E}">
        <p14:creationId xmlns:p14="http://schemas.microsoft.com/office/powerpoint/2010/main" val="50491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8</a:t>
            </a:fld>
            <a:endParaRPr lang="ro-RO"/>
          </a:p>
        </p:txBody>
      </p:sp>
    </p:spTree>
    <p:extLst>
      <p:ext uri="{BB962C8B-B14F-4D97-AF65-F5344CB8AC3E}">
        <p14:creationId xmlns:p14="http://schemas.microsoft.com/office/powerpoint/2010/main" val="3569768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10</a:t>
            </a:fld>
            <a:endParaRPr lang="ro-RO"/>
          </a:p>
        </p:txBody>
      </p:sp>
    </p:spTree>
    <p:extLst>
      <p:ext uri="{BB962C8B-B14F-4D97-AF65-F5344CB8AC3E}">
        <p14:creationId xmlns:p14="http://schemas.microsoft.com/office/powerpoint/2010/main" val="4278486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D614FFC-69FC-434D-96A5-7128B3989227}" type="slidenum">
              <a:rPr kumimoji="0" lang="en-US"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extLst>
      <p:ext uri="{BB962C8B-B14F-4D97-AF65-F5344CB8AC3E}">
        <p14:creationId xmlns:p14="http://schemas.microsoft.com/office/powerpoint/2010/main" val="1581998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E3A655-552E-4361-858A-5862DC6161FD}" type="slidenum">
              <a:rPr lang="ro-RO" smtClean="0"/>
              <a:t>13</a:t>
            </a:fld>
            <a:endParaRPr lang="ro-RO"/>
          </a:p>
        </p:txBody>
      </p:sp>
    </p:spTree>
    <p:extLst>
      <p:ext uri="{BB962C8B-B14F-4D97-AF65-F5344CB8AC3E}">
        <p14:creationId xmlns:p14="http://schemas.microsoft.com/office/powerpoint/2010/main" val="782021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15</a:t>
            </a:fld>
            <a:endParaRPr lang="ro-RO"/>
          </a:p>
        </p:txBody>
      </p:sp>
    </p:spTree>
    <p:extLst>
      <p:ext uri="{BB962C8B-B14F-4D97-AF65-F5344CB8AC3E}">
        <p14:creationId xmlns:p14="http://schemas.microsoft.com/office/powerpoint/2010/main" val="327826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842CD987-D5F0-423A-B571-656612AAA3E1}" type="datetimeFigureOut">
              <a:rPr lang="en-US" smtClean="0"/>
              <a:t>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94563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41247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6" name="bk object 16"/>
          <p:cNvSpPr/>
          <p:nvPr/>
        </p:nvSpPr>
        <p:spPr>
          <a:xfrm>
            <a:off x="918972" y="2513075"/>
            <a:ext cx="3520439" cy="2319527"/>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969263" y="2596892"/>
            <a:ext cx="2346959" cy="69037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8" name="bk object 18"/>
          <p:cNvSpPr/>
          <p:nvPr/>
        </p:nvSpPr>
        <p:spPr>
          <a:xfrm>
            <a:off x="969263" y="3061712"/>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19" name="bk object 19"/>
          <p:cNvSpPr/>
          <p:nvPr/>
        </p:nvSpPr>
        <p:spPr>
          <a:xfrm>
            <a:off x="1197863" y="3061712"/>
            <a:ext cx="3031235" cy="690371"/>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20" name="bk object 20"/>
          <p:cNvSpPr/>
          <p:nvPr/>
        </p:nvSpPr>
        <p:spPr>
          <a:xfrm>
            <a:off x="969263" y="3453380"/>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21" name="bk object 21"/>
          <p:cNvSpPr/>
          <p:nvPr/>
        </p:nvSpPr>
        <p:spPr>
          <a:xfrm>
            <a:off x="1197863" y="3453380"/>
            <a:ext cx="3098291" cy="690371"/>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962379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00790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k object 16"/>
          <p:cNvSpPr/>
          <p:nvPr/>
        </p:nvSpPr>
        <p:spPr>
          <a:xfrm>
            <a:off x="419500" y="28439"/>
            <a:ext cx="8349000" cy="118800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1375387" y="1513401"/>
            <a:ext cx="6476253" cy="160126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01154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90166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2050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6" name="bk object 16"/>
          <p:cNvSpPr/>
          <p:nvPr/>
        </p:nvSpPr>
        <p:spPr>
          <a:xfrm>
            <a:off x="918972" y="2513075"/>
            <a:ext cx="3520439" cy="2319527"/>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969263" y="2596892"/>
            <a:ext cx="2346959" cy="69037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8" name="bk object 18"/>
          <p:cNvSpPr/>
          <p:nvPr/>
        </p:nvSpPr>
        <p:spPr>
          <a:xfrm>
            <a:off x="969263" y="3061712"/>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19" name="bk object 19"/>
          <p:cNvSpPr/>
          <p:nvPr/>
        </p:nvSpPr>
        <p:spPr>
          <a:xfrm>
            <a:off x="1197863" y="3061712"/>
            <a:ext cx="3031235" cy="690371"/>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20" name="bk object 20"/>
          <p:cNvSpPr/>
          <p:nvPr/>
        </p:nvSpPr>
        <p:spPr>
          <a:xfrm>
            <a:off x="969263" y="3453380"/>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21" name="bk object 21"/>
          <p:cNvSpPr/>
          <p:nvPr/>
        </p:nvSpPr>
        <p:spPr>
          <a:xfrm>
            <a:off x="1197863" y="3453380"/>
            <a:ext cx="3098291" cy="690371"/>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92017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29260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k object 16"/>
          <p:cNvSpPr/>
          <p:nvPr/>
        </p:nvSpPr>
        <p:spPr>
          <a:xfrm>
            <a:off x="419500" y="28439"/>
            <a:ext cx="8349000" cy="118800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1375387" y="1513401"/>
            <a:ext cx="6476253" cy="160126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937246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ro-RO"/>
          </a:p>
        </p:txBody>
      </p:sp>
      <p:sp>
        <p:nvSpPr>
          <p:cNvPr id="4" name="Rectangle 4">
            <a:extLst>
              <a:ext uri="{FF2B5EF4-FFF2-40B4-BE49-F238E27FC236}">
                <a16:creationId xmlns:a16="http://schemas.microsoft.com/office/drawing/2014/main" id="{DA4758EF-6555-483B-880A-1706F08029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AB28A795-1368-488D-BE21-AC3843AA435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8553854-63DA-43CA-99B0-73AA7E0BC9E3}"/>
              </a:ext>
            </a:extLst>
          </p:cNvPr>
          <p:cNvSpPr>
            <a:spLocks noGrp="1" noChangeArrowheads="1"/>
          </p:cNvSpPr>
          <p:nvPr>
            <p:ph type="sldNum" sz="quarter" idx="12"/>
          </p:nvPr>
        </p:nvSpPr>
        <p:spPr>
          <a:ln/>
        </p:spPr>
        <p:txBody>
          <a:bodyPr/>
          <a:lstStyle>
            <a:lvl1pPr>
              <a:defRPr/>
            </a:lvl1pPr>
          </a:lstStyle>
          <a:p>
            <a:pPr>
              <a:defRPr/>
            </a:pPr>
            <a:fld id="{7751CAC7-718B-446D-B2EC-CA4ED0AD57D0}" type="slidenum">
              <a:rPr lang="en-US" altLang="en-US"/>
              <a:pPr>
                <a:defRPr/>
              </a:pPr>
              <a:t>‹#›</a:t>
            </a:fld>
            <a:endParaRPr lang="en-US" altLang="en-US"/>
          </a:p>
        </p:txBody>
      </p:sp>
    </p:spTree>
    <p:extLst>
      <p:ext uri="{BB962C8B-B14F-4D97-AF65-F5344CB8AC3E}">
        <p14:creationId xmlns:p14="http://schemas.microsoft.com/office/powerpoint/2010/main" val="2447854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Rectangle 4">
            <a:extLst>
              <a:ext uri="{FF2B5EF4-FFF2-40B4-BE49-F238E27FC236}">
                <a16:creationId xmlns:a16="http://schemas.microsoft.com/office/drawing/2014/main" id="{8D1BB899-C05E-404C-9205-66BB3E4196D2}"/>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E9D7862-CD98-4BBE-B6DA-C28D158B252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752021E-7189-45CD-A163-2A85E60D26DE}"/>
              </a:ext>
            </a:extLst>
          </p:cNvPr>
          <p:cNvSpPr>
            <a:spLocks noGrp="1" noChangeArrowheads="1"/>
          </p:cNvSpPr>
          <p:nvPr>
            <p:ph type="sldNum" sz="quarter" idx="12"/>
          </p:nvPr>
        </p:nvSpPr>
        <p:spPr>
          <a:ln/>
        </p:spPr>
        <p:txBody>
          <a:bodyPr/>
          <a:lstStyle>
            <a:lvl1pPr>
              <a:defRPr/>
            </a:lvl1pPr>
          </a:lstStyle>
          <a:p>
            <a:pPr>
              <a:defRPr/>
            </a:pPr>
            <a:fld id="{89F83EE9-58EC-4C5A-8A8F-E0BB59EF84EB}" type="slidenum">
              <a:rPr lang="en-US" altLang="en-US"/>
              <a:pPr>
                <a:defRPr/>
              </a:pPr>
              <a:t>‹#›</a:t>
            </a:fld>
            <a:endParaRPr lang="en-US" altLang="en-US"/>
          </a:p>
        </p:txBody>
      </p:sp>
    </p:spTree>
    <p:extLst>
      <p:ext uri="{BB962C8B-B14F-4D97-AF65-F5344CB8AC3E}">
        <p14:creationId xmlns:p14="http://schemas.microsoft.com/office/powerpoint/2010/main" val="21897168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0A527D7-1F29-443D-B5C6-E814C4F8847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181F33A-DF2D-4BC8-9632-24A0D2CDAA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5381233-52B1-48D3-9A69-75D2370797A4}"/>
              </a:ext>
            </a:extLst>
          </p:cNvPr>
          <p:cNvSpPr>
            <a:spLocks noGrp="1" noChangeArrowheads="1"/>
          </p:cNvSpPr>
          <p:nvPr>
            <p:ph type="sldNum" sz="quarter" idx="12"/>
          </p:nvPr>
        </p:nvSpPr>
        <p:spPr>
          <a:ln/>
        </p:spPr>
        <p:txBody>
          <a:bodyPr/>
          <a:lstStyle>
            <a:lvl1pPr>
              <a:defRPr/>
            </a:lvl1pPr>
          </a:lstStyle>
          <a:p>
            <a:pPr>
              <a:defRPr/>
            </a:pPr>
            <a:fld id="{6C56B45B-7658-4A00-916B-5376958274B8}" type="slidenum">
              <a:rPr lang="en-US" altLang="en-US"/>
              <a:pPr>
                <a:defRPr/>
              </a:pPr>
              <a:t>‹#›</a:t>
            </a:fld>
            <a:endParaRPr lang="en-US" altLang="en-US"/>
          </a:p>
        </p:txBody>
      </p:sp>
    </p:spTree>
    <p:extLst>
      <p:ext uri="{BB962C8B-B14F-4D97-AF65-F5344CB8AC3E}">
        <p14:creationId xmlns:p14="http://schemas.microsoft.com/office/powerpoint/2010/main" val="34421722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Rectangle 4">
            <a:extLst>
              <a:ext uri="{FF2B5EF4-FFF2-40B4-BE49-F238E27FC236}">
                <a16:creationId xmlns:a16="http://schemas.microsoft.com/office/drawing/2014/main" id="{99D96949-FE83-4522-BF50-C08DC29959A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3B80DB5-0A5F-4255-968D-C7B8D9D6CC5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8C94D1A8-0E31-4D09-BB6B-881AF8EAFA83}"/>
              </a:ext>
            </a:extLst>
          </p:cNvPr>
          <p:cNvSpPr>
            <a:spLocks noGrp="1" noChangeArrowheads="1"/>
          </p:cNvSpPr>
          <p:nvPr>
            <p:ph type="sldNum" sz="quarter" idx="12"/>
          </p:nvPr>
        </p:nvSpPr>
        <p:spPr>
          <a:ln/>
        </p:spPr>
        <p:txBody>
          <a:bodyPr/>
          <a:lstStyle>
            <a:lvl1pPr>
              <a:defRPr/>
            </a:lvl1pPr>
          </a:lstStyle>
          <a:p>
            <a:pPr>
              <a:defRPr/>
            </a:pPr>
            <a:fld id="{6F2E61E9-B38F-489B-BB83-F588805C4348}" type="slidenum">
              <a:rPr lang="en-US" altLang="en-US"/>
              <a:pPr>
                <a:defRPr/>
              </a:pPr>
              <a:t>‹#›</a:t>
            </a:fld>
            <a:endParaRPr lang="en-US" altLang="en-US"/>
          </a:p>
        </p:txBody>
      </p:sp>
    </p:spTree>
    <p:extLst>
      <p:ext uri="{BB962C8B-B14F-4D97-AF65-F5344CB8AC3E}">
        <p14:creationId xmlns:p14="http://schemas.microsoft.com/office/powerpoint/2010/main" val="1981812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7" name="Rectangle 4">
            <a:extLst>
              <a:ext uri="{FF2B5EF4-FFF2-40B4-BE49-F238E27FC236}">
                <a16:creationId xmlns:a16="http://schemas.microsoft.com/office/drawing/2014/main" id="{735B46D6-FD2F-456F-986A-CEEBAC57A588}"/>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8391BE93-3404-4AD3-BCA8-B47CC6C74A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85B3DB6B-AC05-432F-A6E6-661883EF3ACC}"/>
              </a:ext>
            </a:extLst>
          </p:cNvPr>
          <p:cNvSpPr>
            <a:spLocks noGrp="1" noChangeArrowheads="1"/>
          </p:cNvSpPr>
          <p:nvPr>
            <p:ph type="sldNum" sz="quarter" idx="12"/>
          </p:nvPr>
        </p:nvSpPr>
        <p:spPr>
          <a:ln/>
        </p:spPr>
        <p:txBody>
          <a:bodyPr/>
          <a:lstStyle>
            <a:lvl1pPr>
              <a:defRPr/>
            </a:lvl1pPr>
          </a:lstStyle>
          <a:p>
            <a:pPr>
              <a:defRPr/>
            </a:pPr>
            <a:fld id="{1E48B7C2-3ABF-4BAC-897C-778E2DA4DE21}" type="slidenum">
              <a:rPr lang="en-US" altLang="en-US"/>
              <a:pPr>
                <a:defRPr/>
              </a:pPr>
              <a:t>‹#›</a:t>
            </a:fld>
            <a:endParaRPr lang="en-US" altLang="en-US"/>
          </a:p>
        </p:txBody>
      </p:sp>
    </p:spTree>
    <p:extLst>
      <p:ext uri="{BB962C8B-B14F-4D97-AF65-F5344CB8AC3E}">
        <p14:creationId xmlns:p14="http://schemas.microsoft.com/office/powerpoint/2010/main" val="4156385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Rectangle 4">
            <a:extLst>
              <a:ext uri="{FF2B5EF4-FFF2-40B4-BE49-F238E27FC236}">
                <a16:creationId xmlns:a16="http://schemas.microsoft.com/office/drawing/2014/main" id="{E7B60322-1A50-4028-BC90-C0B273079E2A}"/>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790415AF-1BF4-4524-8A46-2B12E58C9AF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B194D6AA-3035-4691-8052-D4E920177FA8}"/>
              </a:ext>
            </a:extLst>
          </p:cNvPr>
          <p:cNvSpPr>
            <a:spLocks noGrp="1" noChangeArrowheads="1"/>
          </p:cNvSpPr>
          <p:nvPr>
            <p:ph type="sldNum" sz="quarter" idx="12"/>
          </p:nvPr>
        </p:nvSpPr>
        <p:spPr>
          <a:ln/>
        </p:spPr>
        <p:txBody>
          <a:bodyPr/>
          <a:lstStyle>
            <a:lvl1pPr>
              <a:defRPr/>
            </a:lvl1pPr>
          </a:lstStyle>
          <a:p>
            <a:pPr>
              <a:defRPr/>
            </a:pPr>
            <a:fld id="{8DF12E19-79B0-463D-8F74-3C7FE9A146EB}" type="slidenum">
              <a:rPr lang="en-US" altLang="en-US"/>
              <a:pPr>
                <a:defRPr/>
              </a:pPr>
              <a:t>‹#›</a:t>
            </a:fld>
            <a:endParaRPr lang="en-US" altLang="en-US"/>
          </a:p>
        </p:txBody>
      </p:sp>
    </p:spTree>
    <p:extLst>
      <p:ext uri="{BB962C8B-B14F-4D97-AF65-F5344CB8AC3E}">
        <p14:creationId xmlns:p14="http://schemas.microsoft.com/office/powerpoint/2010/main" val="12431562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1F3CCDCA-B87C-46CD-B10A-EBE1BE111651}"/>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3B61D368-4B81-4303-B645-663C17282EA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BF94A1DA-B162-4A21-9B79-7D7BE2D5A500}"/>
              </a:ext>
            </a:extLst>
          </p:cNvPr>
          <p:cNvSpPr>
            <a:spLocks noGrp="1" noChangeArrowheads="1"/>
          </p:cNvSpPr>
          <p:nvPr>
            <p:ph type="sldNum" sz="quarter" idx="12"/>
          </p:nvPr>
        </p:nvSpPr>
        <p:spPr>
          <a:ln/>
        </p:spPr>
        <p:txBody>
          <a:bodyPr/>
          <a:lstStyle>
            <a:lvl1pPr>
              <a:defRPr/>
            </a:lvl1pPr>
          </a:lstStyle>
          <a:p>
            <a:pPr>
              <a:defRPr/>
            </a:pPr>
            <a:fld id="{CF34886A-627C-47AC-9669-13630479A628}" type="slidenum">
              <a:rPr lang="en-US" altLang="en-US"/>
              <a:pPr>
                <a:defRPr/>
              </a:pPr>
              <a:t>‹#›</a:t>
            </a:fld>
            <a:endParaRPr lang="en-US" altLang="en-US"/>
          </a:p>
        </p:txBody>
      </p:sp>
    </p:spTree>
    <p:extLst>
      <p:ext uri="{BB962C8B-B14F-4D97-AF65-F5344CB8AC3E}">
        <p14:creationId xmlns:p14="http://schemas.microsoft.com/office/powerpoint/2010/main" val="8885303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32A1B85-1133-4679-9F35-4579CCC422CB}"/>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8715E572-9559-4C7F-B750-BD15618FB2D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E666C03-6F6D-409D-A090-2C0DCDC40D8B}"/>
              </a:ext>
            </a:extLst>
          </p:cNvPr>
          <p:cNvSpPr>
            <a:spLocks noGrp="1" noChangeArrowheads="1"/>
          </p:cNvSpPr>
          <p:nvPr>
            <p:ph type="sldNum" sz="quarter" idx="12"/>
          </p:nvPr>
        </p:nvSpPr>
        <p:spPr>
          <a:ln/>
        </p:spPr>
        <p:txBody>
          <a:bodyPr/>
          <a:lstStyle>
            <a:lvl1pPr>
              <a:defRPr/>
            </a:lvl1pPr>
          </a:lstStyle>
          <a:p>
            <a:pPr>
              <a:defRPr/>
            </a:pPr>
            <a:fld id="{D16CA403-BC89-4D65-A46F-20F383E84E5C}" type="slidenum">
              <a:rPr lang="en-US" altLang="en-US"/>
              <a:pPr>
                <a:defRPr/>
              </a:pPr>
              <a:t>‹#›</a:t>
            </a:fld>
            <a:endParaRPr lang="en-US" altLang="en-US"/>
          </a:p>
        </p:txBody>
      </p:sp>
    </p:spTree>
    <p:extLst>
      <p:ext uri="{BB962C8B-B14F-4D97-AF65-F5344CB8AC3E}">
        <p14:creationId xmlns:p14="http://schemas.microsoft.com/office/powerpoint/2010/main" val="1544675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2CD987-D5F0-423A-B571-656612AAA3E1}" type="datetimeFigureOut">
              <a:rPr lang="en-US" smtClean="0"/>
              <a:t>1/20/2025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8F497A1-D458-4FCD-9717-13366D2F183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A8CF4CCC-5C8F-480F-BEBD-252A100B6E8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A6BA2F4-656B-42D0-BAC2-21BEDE432BD8}"/>
              </a:ext>
            </a:extLst>
          </p:cNvPr>
          <p:cNvSpPr>
            <a:spLocks noGrp="1" noChangeArrowheads="1"/>
          </p:cNvSpPr>
          <p:nvPr>
            <p:ph type="sldNum" sz="quarter" idx="12"/>
          </p:nvPr>
        </p:nvSpPr>
        <p:spPr>
          <a:ln/>
        </p:spPr>
        <p:txBody>
          <a:bodyPr/>
          <a:lstStyle>
            <a:lvl1pPr>
              <a:defRPr/>
            </a:lvl1pPr>
          </a:lstStyle>
          <a:p>
            <a:pPr>
              <a:defRPr/>
            </a:pPr>
            <a:fld id="{95BB534C-BB92-412B-A208-72773759A2DB}" type="slidenum">
              <a:rPr lang="en-US" altLang="en-US"/>
              <a:pPr>
                <a:defRPr/>
              </a:pPr>
              <a:t>‹#›</a:t>
            </a:fld>
            <a:endParaRPr lang="en-US" altLang="en-US"/>
          </a:p>
        </p:txBody>
      </p:sp>
    </p:spTree>
    <p:extLst>
      <p:ext uri="{BB962C8B-B14F-4D97-AF65-F5344CB8AC3E}">
        <p14:creationId xmlns:p14="http://schemas.microsoft.com/office/powerpoint/2010/main" val="371274549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Rectangle 4">
            <a:extLst>
              <a:ext uri="{FF2B5EF4-FFF2-40B4-BE49-F238E27FC236}">
                <a16:creationId xmlns:a16="http://schemas.microsoft.com/office/drawing/2014/main" id="{04C4BE83-37D1-4C48-B0EA-20BC0126B13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84BB95DC-2F53-4A8B-87AC-4D8A1F02F02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B534254-C1AC-4DD3-BF0B-45A0BC9AC459}"/>
              </a:ext>
            </a:extLst>
          </p:cNvPr>
          <p:cNvSpPr>
            <a:spLocks noGrp="1" noChangeArrowheads="1"/>
          </p:cNvSpPr>
          <p:nvPr>
            <p:ph type="sldNum" sz="quarter" idx="12"/>
          </p:nvPr>
        </p:nvSpPr>
        <p:spPr>
          <a:ln/>
        </p:spPr>
        <p:txBody>
          <a:bodyPr/>
          <a:lstStyle>
            <a:lvl1pPr>
              <a:defRPr/>
            </a:lvl1pPr>
          </a:lstStyle>
          <a:p>
            <a:pPr>
              <a:defRPr/>
            </a:pPr>
            <a:fld id="{C4AE8661-83E3-4CB8-A1FC-76EB5665A7B8}" type="slidenum">
              <a:rPr lang="en-US" altLang="en-US"/>
              <a:pPr>
                <a:defRPr/>
              </a:pPr>
              <a:t>‹#›</a:t>
            </a:fld>
            <a:endParaRPr lang="en-US" altLang="en-US"/>
          </a:p>
        </p:txBody>
      </p:sp>
    </p:spTree>
    <p:extLst>
      <p:ext uri="{BB962C8B-B14F-4D97-AF65-F5344CB8AC3E}">
        <p14:creationId xmlns:p14="http://schemas.microsoft.com/office/powerpoint/2010/main" val="1720214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ro-RO"/>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4" name="Rectangle 4">
            <a:extLst>
              <a:ext uri="{FF2B5EF4-FFF2-40B4-BE49-F238E27FC236}">
                <a16:creationId xmlns:a16="http://schemas.microsoft.com/office/drawing/2014/main" id="{312E8000-88E0-47AA-BE36-41C72091899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74A261C0-A819-449C-AA75-632A3B016C8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721CC25-6EB3-4DE4-924C-FC5625D794EB}"/>
              </a:ext>
            </a:extLst>
          </p:cNvPr>
          <p:cNvSpPr>
            <a:spLocks noGrp="1" noChangeArrowheads="1"/>
          </p:cNvSpPr>
          <p:nvPr>
            <p:ph type="sldNum" sz="quarter" idx="12"/>
          </p:nvPr>
        </p:nvSpPr>
        <p:spPr>
          <a:ln/>
        </p:spPr>
        <p:txBody>
          <a:bodyPr/>
          <a:lstStyle>
            <a:lvl1pPr>
              <a:defRPr/>
            </a:lvl1pPr>
          </a:lstStyle>
          <a:p>
            <a:pPr>
              <a:defRPr/>
            </a:pPr>
            <a:fld id="{7285C393-7AE8-4042-A201-AFBB941947D8}" type="slidenum">
              <a:rPr lang="en-US" altLang="en-US"/>
              <a:pPr>
                <a:defRPr/>
              </a:pPr>
              <a:t>‹#›</a:t>
            </a:fld>
            <a:endParaRPr lang="en-US" altLang="en-US"/>
          </a:p>
        </p:txBody>
      </p:sp>
    </p:spTree>
    <p:extLst>
      <p:ext uri="{BB962C8B-B14F-4D97-AF65-F5344CB8AC3E}">
        <p14:creationId xmlns:p14="http://schemas.microsoft.com/office/powerpoint/2010/main" val="8466483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EA483C52-6A6C-42A1-8407-E921B76474F5}"/>
              </a:ext>
            </a:extLst>
          </p:cNvPr>
          <p:cNvSpPr>
            <a:spLocks noGrp="1"/>
          </p:cNvSpPr>
          <p:nvPr>
            <p:ph type="ctrTitle"/>
          </p:nvPr>
        </p:nvSpPr>
        <p:spPr>
          <a:xfrm>
            <a:off x="1143000" y="1122363"/>
            <a:ext cx="6858000" cy="2387600"/>
          </a:xfrm>
        </p:spPr>
        <p:txBody>
          <a:bodyPr anchor="b"/>
          <a:lstStyle>
            <a:lvl1pPr algn="ctr">
              <a:defRPr sz="4500"/>
            </a:lvl1pPr>
          </a:lstStyle>
          <a:p>
            <a:r>
              <a:rPr lang="ro-RO"/>
              <a:t>Faceți clic pentru a edita stilul de titlu coordonator</a:t>
            </a:r>
          </a:p>
        </p:txBody>
      </p:sp>
      <p:sp>
        <p:nvSpPr>
          <p:cNvPr id="3" name="Subtitlu 2">
            <a:extLst>
              <a:ext uri="{FF2B5EF4-FFF2-40B4-BE49-F238E27FC236}">
                <a16:creationId xmlns:a16="http://schemas.microsoft.com/office/drawing/2014/main" id="{4747EBED-0D04-4AB9-A7F3-E31E144816F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o-RO"/>
              <a:t>Faceți clic pentru a edita stilul de subtitlu coordonator</a:t>
            </a:r>
          </a:p>
        </p:txBody>
      </p:sp>
      <p:sp>
        <p:nvSpPr>
          <p:cNvPr id="4" name="Substituent dată 3">
            <a:extLst>
              <a:ext uri="{FF2B5EF4-FFF2-40B4-BE49-F238E27FC236}">
                <a16:creationId xmlns:a16="http://schemas.microsoft.com/office/drawing/2014/main" id="{55780697-AA6E-4F7B-A7EB-34ED84EE03D3}"/>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11F60DFF-0378-497B-BB1D-D9BC83CCA3D7}"/>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E4922BCC-6F1C-44F5-B250-53C24EB864F6}"/>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7563221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4ED127B-72BC-4B40-9F40-6F49B401932A}"/>
              </a:ext>
            </a:extLst>
          </p:cNvPr>
          <p:cNvSpPr>
            <a:spLocks noGrp="1"/>
          </p:cNvSpPr>
          <p:nvPr>
            <p:ph type="title"/>
          </p:nvPr>
        </p:nvSpPr>
        <p:spPr/>
        <p:txBody>
          <a:body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3ED3A7ED-DD57-4BE9-B298-A95507B44099}"/>
              </a:ext>
            </a:extLst>
          </p:cNvPr>
          <p:cNvSpPr>
            <a:spLocks noGrp="1"/>
          </p:cNvSpPr>
          <p:nvPr>
            <p:ph idx="1"/>
          </p:nvPr>
        </p:nvSpPr>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53D749B6-968F-43EC-8626-37F82DCD8291}"/>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FB763F12-B4BF-4691-B07A-A1B981ADD8AA}"/>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4A68960A-6B32-4754-BD46-01F80833C19A}"/>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25822875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4B5E95E-F99C-41FB-B341-86AE9B917B0A}"/>
              </a:ext>
            </a:extLst>
          </p:cNvPr>
          <p:cNvSpPr>
            <a:spLocks noGrp="1"/>
          </p:cNvSpPr>
          <p:nvPr>
            <p:ph type="title"/>
          </p:nvPr>
        </p:nvSpPr>
        <p:spPr>
          <a:xfrm>
            <a:off x="623888" y="1709739"/>
            <a:ext cx="7886700" cy="2852737"/>
          </a:xfrm>
        </p:spPr>
        <p:txBody>
          <a:bodyPr anchor="b"/>
          <a:lstStyle>
            <a:lvl1pPr>
              <a:defRPr sz="4500"/>
            </a:lvl1pPr>
          </a:lstStyle>
          <a:p>
            <a:r>
              <a:rPr lang="ro-RO"/>
              <a:t>Faceți clic pentru a edita stilul de titlu coordonator</a:t>
            </a:r>
          </a:p>
        </p:txBody>
      </p:sp>
      <p:sp>
        <p:nvSpPr>
          <p:cNvPr id="3" name="Substituent text 2">
            <a:extLst>
              <a:ext uri="{FF2B5EF4-FFF2-40B4-BE49-F238E27FC236}">
                <a16:creationId xmlns:a16="http://schemas.microsoft.com/office/drawing/2014/main" id="{3444361F-C8DD-4B81-B7BC-80B05AAA5FE9}"/>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o-RO"/>
              <a:t>Faceţi clic pentru a edita Master stiluri text</a:t>
            </a:r>
          </a:p>
        </p:txBody>
      </p:sp>
      <p:sp>
        <p:nvSpPr>
          <p:cNvPr id="4" name="Substituent dată 3">
            <a:extLst>
              <a:ext uri="{FF2B5EF4-FFF2-40B4-BE49-F238E27FC236}">
                <a16:creationId xmlns:a16="http://schemas.microsoft.com/office/drawing/2014/main" id="{7B3D607A-742A-4306-BD09-44A88029F473}"/>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7A3345AC-1D6F-45DF-AD92-FE3DB31A39AA}"/>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FE4C8815-EAD6-4340-8574-20DF6FC64DD8}"/>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33128080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DAFD0D3C-82BD-4224-9192-F050C87BB622}"/>
              </a:ext>
            </a:extLst>
          </p:cNvPr>
          <p:cNvSpPr>
            <a:spLocks noGrp="1"/>
          </p:cNvSpPr>
          <p:nvPr>
            <p:ph type="title"/>
          </p:nvPr>
        </p:nvSpPr>
        <p:spPr/>
        <p:txBody>
          <a:body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7302DF55-49C3-4E18-8315-CA1386941F2D}"/>
              </a:ext>
            </a:extLst>
          </p:cNvPr>
          <p:cNvSpPr>
            <a:spLocks noGrp="1"/>
          </p:cNvSpPr>
          <p:nvPr>
            <p:ph sz="half" idx="1"/>
          </p:nvPr>
        </p:nvSpPr>
        <p:spPr>
          <a:xfrm>
            <a:off x="628650" y="1825625"/>
            <a:ext cx="38862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conținut 3">
            <a:extLst>
              <a:ext uri="{FF2B5EF4-FFF2-40B4-BE49-F238E27FC236}">
                <a16:creationId xmlns:a16="http://schemas.microsoft.com/office/drawing/2014/main" id="{095D7B0F-B884-4116-AC6A-178941C6B71F}"/>
              </a:ext>
            </a:extLst>
          </p:cNvPr>
          <p:cNvSpPr>
            <a:spLocks noGrp="1"/>
          </p:cNvSpPr>
          <p:nvPr>
            <p:ph sz="half" idx="2"/>
          </p:nvPr>
        </p:nvSpPr>
        <p:spPr>
          <a:xfrm>
            <a:off x="4629150" y="1825625"/>
            <a:ext cx="3886200" cy="435133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5" name="Substituent dată 4">
            <a:extLst>
              <a:ext uri="{FF2B5EF4-FFF2-40B4-BE49-F238E27FC236}">
                <a16:creationId xmlns:a16="http://schemas.microsoft.com/office/drawing/2014/main" id="{A2E28F2F-773C-4F14-BFA9-C8E55339888C}"/>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6" name="Substituent subsol 5">
            <a:extLst>
              <a:ext uri="{FF2B5EF4-FFF2-40B4-BE49-F238E27FC236}">
                <a16:creationId xmlns:a16="http://schemas.microsoft.com/office/drawing/2014/main" id="{A453AC42-E4CF-4213-96E3-762FD64FB562}"/>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EA92E585-1960-45F4-99E6-200F0648EB71}"/>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41786051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AAD3817F-C6E1-4357-A029-B28D8C219562}"/>
              </a:ext>
            </a:extLst>
          </p:cNvPr>
          <p:cNvSpPr>
            <a:spLocks noGrp="1"/>
          </p:cNvSpPr>
          <p:nvPr>
            <p:ph type="title"/>
          </p:nvPr>
        </p:nvSpPr>
        <p:spPr>
          <a:xfrm>
            <a:off x="629841" y="365126"/>
            <a:ext cx="7886700" cy="1325563"/>
          </a:xfrm>
        </p:spPr>
        <p:txBody>
          <a:bodyPr/>
          <a:lstStyle/>
          <a:p>
            <a:r>
              <a:rPr lang="ro-RO"/>
              <a:t>Faceți clic pentru a edita stilul de titlu coordonator</a:t>
            </a:r>
          </a:p>
        </p:txBody>
      </p:sp>
      <p:sp>
        <p:nvSpPr>
          <p:cNvPr id="3" name="Substituent text 2">
            <a:extLst>
              <a:ext uri="{FF2B5EF4-FFF2-40B4-BE49-F238E27FC236}">
                <a16:creationId xmlns:a16="http://schemas.microsoft.com/office/drawing/2014/main" id="{D20046C6-2DA1-4D36-83C8-312A80B97F6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o-RO"/>
              <a:t>Faceţi clic pentru a edita Master stiluri text</a:t>
            </a:r>
          </a:p>
        </p:txBody>
      </p:sp>
      <p:sp>
        <p:nvSpPr>
          <p:cNvPr id="4" name="Substituent conținut 3">
            <a:extLst>
              <a:ext uri="{FF2B5EF4-FFF2-40B4-BE49-F238E27FC236}">
                <a16:creationId xmlns:a16="http://schemas.microsoft.com/office/drawing/2014/main" id="{47623141-0238-42B6-B9DA-906B3D59CFB0}"/>
              </a:ext>
            </a:extLst>
          </p:cNvPr>
          <p:cNvSpPr>
            <a:spLocks noGrp="1"/>
          </p:cNvSpPr>
          <p:nvPr>
            <p:ph sz="half" idx="2"/>
          </p:nvPr>
        </p:nvSpPr>
        <p:spPr>
          <a:xfrm>
            <a:off x="629842" y="2505075"/>
            <a:ext cx="3868340"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5" name="Substituent text 4">
            <a:extLst>
              <a:ext uri="{FF2B5EF4-FFF2-40B4-BE49-F238E27FC236}">
                <a16:creationId xmlns:a16="http://schemas.microsoft.com/office/drawing/2014/main" id="{8A51C702-193C-4DA7-9AD3-4F79D9D77817}"/>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o-RO"/>
              <a:t>Faceţi clic pentru a edita Master stiluri text</a:t>
            </a:r>
          </a:p>
        </p:txBody>
      </p:sp>
      <p:sp>
        <p:nvSpPr>
          <p:cNvPr id="6" name="Substituent conținut 5">
            <a:extLst>
              <a:ext uri="{FF2B5EF4-FFF2-40B4-BE49-F238E27FC236}">
                <a16:creationId xmlns:a16="http://schemas.microsoft.com/office/drawing/2014/main" id="{2332F8B8-29EB-41DC-99ED-F4CB24B0F55A}"/>
              </a:ext>
            </a:extLst>
          </p:cNvPr>
          <p:cNvSpPr>
            <a:spLocks noGrp="1"/>
          </p:cNvSpPr>
          <p:nvPr>
            <p:ph sz="quarter" idx="4"/>
          </p:nvPr>
        </p:nvSpPr>
        <p:spPr>
          <a:xfrm>
            <a:off x="4629150" y="2505075"/>
            <a:ext cx="3887391" cy="3684588"/>
          </a:xfrm>
        </p:spPr>
        <p:txBody>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7" name="Substituent dată 6">
            <a:extLst>
              <a:ext uri="{FF2B5EF4-FFF2-40B4-BE49-F238E27FC236}">
                <a16:creationId xmlns:a16="http://schemas.microsoft.com/office/drawing/2014/main" id="{CEA849B5-5839-45CA-8440-5C0FF03491B9}"/>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8" name="Substituent subsol 7">
            <a:extLst>
              <a:ext uri="{FF2B5EF4-FFF2-40B4-BE49-F238E27FC236}">
                <a16:creationId xmlns:a16="http://schemas.microsoft.com/office/drawing/2014/main" id="{6D071AE9-A806-43DB-B67B-224773414715}"/>
              </a:ext>
            </a:extLst>
          </p:cNvPr>
          <p:cNvSpPr>
            <a:spLocks noGrp="1"/>
          </p:cNvSpPr>
          <p:nvPr>
            <p:ph type="ftr" sz="quarter" idx="11"/>
          </p:nvPr>
        </p:nvSpPr>
        <p:spPr/>
        <p:txBody>
          <a:bodyPr/>
          <a:lstStyle/>
          <a:p>
            <a:endParaRPr lang="ro-RO"/>
          </a:p>
        </p:txBody>
      </p:sp>
      <p:sp>
        <p:nvSpPr>
          <p:cNvPr id="9" name="Substituent număr diapozitiv 8">
            <a:extLst>
              <a:ext uri="{FF2B5EF4-FFF2-40B4-BE49-F238E27FC236}">
                <a16:creationId xmlns:a16="http://schemas.microsoft.com/office/drawing/2014/main" id="{BE253E5A-F4B9-4978-AB7F-8EBC18C96EF1}"/>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20549735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C9E4CCB3-5958-4C31-83AC-6F3B23165CFC}"/>
              </a:ext>
            </a:extLst>
          </p:cNvPr>
          <p:cNvSpPr>
            <a:spLocks noGrp="1"/>
          </p:cNvSpPr>
          <p:nvPr>
            <p:ph type="title"/>
          </p:nvPr>
        </p:nvSpPr>
        <p:spPr/>
        <p:txBody>
          <a:bodyPr/>
          <a:lstStyle/>
          <a:p>
            <a:r>
              <a:rPr lang="ro-RO"/>
              <a:t>Faceți clic pentru a edita stilul de titlu coordonator</a:t>
            </a:r>
          </a:p>
        </p:txBody>
      </p:sp>
      <p:sp>
        <p:nvSpPr>
          <p:cNvPr id="3" name="Substituent dată 2">
            <a:extLst>
              <a:ext uri="{FF2B5EF4-FFF2-40B4-BE49-F238E27FC236}">
                <a16:creationId xmlns:a16="http://schemas.microsoft.com/office/drawing/2014/main" id="{2A07EBE0-A748-48C9-8A9C-43E522BDB585}"/>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4" name="Substituent subsol 3">
            <a:extLst>
              <a:ext uri="{FF2B5EF4-FFF2-40B4-BE49-F238E27FC236}">
                <a16:creationId xmlns:a16="http://schemas.microsoft.com/office/drawing/2014/main" id="{04FEEEA2-E88F-474A-93E8-BA5FA38CD178}"/>
              </a:ext>
            </a:extLst>
          </p:cNvPr>
          <p:cNvSpPr>
            <a:spLocks noGrp="1"/>
          </p:cNvSpPr>
          <p:nvPr>
            <p:ph type="ftr" sz="quarter" idx="11"/>
          </p:nvPr>
        </p:nvSpPr>
        <p:spPr/>
        <p:txBody>
          <a:bodyPr/>
          <a:lstStyle/>
          <a:p>
            <a:endParaRPr lang="ro-RO"/>
          </a:p>
        </p:txBody>
      </p:sp>
      <p:sp>
        <p:nvSpPr>
          <p:cNvPr id="5" name="Substituent număr diapozitiv 4">
            <a:extLst>
              <a:ext uri="{FF2B5EF4-FFF2-40B4-BE49-F238E27FC236}">
                <a16:creationId xmlns:a16="http://schemas.microsoft.com/office/drawing/2014/main" id="{D0A1BE73-7454-4792-8A0A-2EEB5FDD2DDD}"/>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16189770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a:extLst>
              <a:ext uri="{FF2B5EF4-FFF2-40B4-BE49-F238E27FC236}">
                <a16:creationId xmlns:a16="http://schemas.microsoft.com/office/drawing/2014/main" id="{604DE9C4-076A-491E-A50D-17A4297659E8}"/>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3" name="Substituent subsol 2">
            <a:extLst>
              <a:ext uri="{FF2B5EF4-FFF2-40B4-BE49-F238E27FC236}">
                <a16:creationId xmlns:a16="http://schemas.microsoft.com/office/drawing/2014/main" id="{B02F97D0-631D-43B0-ADD6-0CF675C26D26}"/>
              </a:ext>
            </a:extLst>
          </p:cNvPr>
          <p:cNvSpPr>
            <a:spLocks noGrp="1"/>
          </p:cNvSpPr>
          <p:nvPr>
            <p:ph type="ftr" sz="quarter" idx="11"/>
          </p:nvPr>
        </p:nvSpPr>
        <p:spPr/>
        <p:txBody>
          <a:bodyPr/>
          <a:lstStyle/>
          <a:p>
            <a:endParaRPr lang="ro-RO"/>
          </a:p>
        </p:txBody>
      </p:sp>
      <p:sp>
        <p:nvSpPr>
          <p:cNvPr id="4" name="Substituent număr diapozitiv 3">
            <a:extLst>
              <a:ext uri="{FF2B5EF4-FFF2-40B4-BE49-F238E27FC236}">
                <a16:creationId xmlns:a16="http://schemas.microsoft.com/office/drawing/2014/main" id="{9E4F03C2-D73D-4239-A6D5-FC41FD12759B}"/>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3574190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2CD987-D5F0-423A-B571-656612AAA3E1}" type="datetimeFigureOut">
              <a:rPr lang="en-US" smtClean="0"/>
              <a:t>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69B86264-C2D0-4F33-856E-0A225F46E264}"/>
              </a:ext>
            </a:extLst>
          </p:cNvPr>
          <p:cNvSpPr>
            <a:spLocks noGrp="1"/>
          </p:cNvSpPr>
          <p:nvPr>
            <p:ph type="title"/>
          </p:nvPr>
        </p:nvSpPr>
        <p:spPr>
          <a:xfrm>
            <a:off x="629841" y="457200"/>
            <a:ext cx="2949178" cy="1600200"/>
          </a:xfrm>
        </p:spPr>
        <p:txBody>
          <a:bodyPr anchor="b"/>
          <a:lstStyle>
            <a:lvl1pPr>
              <a:defRPr sz="2400"/>
            </a:lvl1pPr>
          </a:lstStyle>
          <a:p>
            <a:r>
              <a:rPr lang="ro-RO"/>
              <a:t>Faceți clic pentru a edita stilul de titlu coordonator</a:t>
            </a:r>
          </a:p>
        </p:txBody>
      </p:sp>
      <p:sp>
        <p:nvSpPr>
          <p:cNvPr id="3" name="Substituent conținut 2">
            <a:extLst>
              <a:ext uri="{FF2B5EF4-FFF2-40B4-BE49-F238E27FC236}">
                <a16:creationId xmlns:a16="http://schemas.microsoft.com/office/drawing/2014/main" id="{010C38F6-CFF2-4A62-B528-283D8A9045A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text 3">
            <a:extLst>
              <a:ext uri="{FF2B5EF4-FFF2-40B4-BE49-F238E27FC236}">
                <a16:creationId xmlns:a16="http://schemas.microsoft.com/office/drawing/2014/main" id="{C647A488-2A06-4B73-9402-D4D58762ED3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o-RO"/>
              <a:t>Faceţi clic pentru a edita Master stiluri text</a:t>
            </a:r>
          </a:p>
        </p:txBody>
      </p:sp>
      <p:sp>
        <p:nvSpPr>
          <p:cNvPr id="5" name="Substituent dată 4">
            <a:extLst>
              <a:ext uri="{FF2B5EF4-FFF2-40B4-BE49-F238E27FC236}">
                <a16:creationId xmlns:a16="http://schemas.microsoft.com/office/drawing/2014/main" id="{8D861188-3180-4853-BFE6-3CB9BA439D1F}"/>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6" name="Substituent subsol 5">
            <a:extLst>
              <a:ext uri="{FF2B5EF4-FFF2-40B4-BE49-F238E27FC236}">
                <a16:creationId xmlns:a16="http://schemas.microsoft.com/office/drawing/2014/main" id="{56C8F2AD-075C-4452-8DE0-FF470E036097}"/>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4307DEDC-A3E0-4509-9A07-62CC8A32CFA4}"/>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22456002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3A924EA4-4186-492A-844A-AA07F0F026C0}"/>
              </a:ext>
            </a:extLst>
          </p:cNvPr>
          <p:cNvSpPr>
            <a:spLocks noGrp="1"/>
          </p:cNvSpPr>
          <p:nvPr>
            <p:ph type="title"/>
          </p:nvPr>
        </p:nvSpPr>
        <p:spPr>
          <a:xfrm>
            <a:off x="629841" y="457200"/>
            <a:ext cx="2949178" cy="1600200"/>
          </a:xfrm>
        </p:spPr>
        <p:txBody>
          <a:bodyPr anchor="b"/>
          <a:lstStyle>
            <a:lvl1pPr>
              <a:defRPr sz="2400"/>
            </a:lvl1pPr>
          </a:lstStyle>
          <a:p>
            <a:r>
              <a:rPr lang="ro-RO"/>
              <a:t>Faceți clic pentru a edita stilul de titlu coordonator</a:t>
            </a:r>
          </a:p>
        </p:txBody>
      </p:sp>
      <p:sp>
        <p:nvSpPr>
          <p:cNvPr id="3" name="Substituent imagine 2">
            <a:extLst>
              <a:ext uri="{FF2B5EF4-FFF2-40B4-BE49-F238E27FC236}">
                <a16:creationId xmlns:a16="http://schemas.microsoft.com/office/drawing/2014/main" id="{BD9289CA-959B-40DE-AC51-E98CBFF4295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o-RO"/>
          </a:p>
        </p:txBody>
      </p:sp>
      <p:sp>
        <p:nvSpPr>
          <p:cNvPr id="4" name="Substituent text 3">
            <a:extLst>
              <a:ext uri="{FF2B5EF4-FFF2-40B4-BE49-F238E27FC236}">
                <a16:creationId xmlns:a16="http://schemas.microsoft.com/office/drawing/2014/main" id="{303A5951-53E9-4271-B125-BA1188BD57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o-RO"/>
              <a:t>Faceţi clic pentru a edita Master stiluri text</a:t>
            </a:r>
          </a:p>
        </p:txBody>
      </p:sp>
      <p:sp>
        <p:nvSpPr>
          <p:cNvPr id="5" name="Substituent dată 4">
            <a:extLst>
              <a:ext uri="{FF2B5EF4-FFF2-40B4-BE49-F238E27FC236}">
                <a16:creationId xmlns:a16="http://schemas.microsoft.com/office/drawing/2014/main" id="{7FF9B5DB-53FD-44D5-B692-3954BE99EAA5}"/>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6" name="Substituent subsol 5">
            <a:extLst>
              <a:ext uri="{FF2B5EF4-FFF2-40B4-BE49-F238E27FC236}">
                <a16:creationId xmlns:a16="http://schemas.microsoft.com/office/drawing/2014/main" id="{4A77983D-F1AC-49AC-B3B1-EE64FAC22043}"/>
              </a:ext>
            </a:extLst>
          </p:cNvPr>
          <p:cNvSpPr>
            <a:spLocks noGrp="1"/>
          </p:cNvSpPr>
          <p:nvPr>
            <p:ph type="ftr" sz="quarter" idx="11"/>
          </p:nvPr>
        </p:nvSpPr>
        <p:spPr/>
        <p:txBody>
          <a:bodyPr/>
          <a:lstStyle/>
          <a:p>
            <a:endParaRPr lang="ro-RO"/>
          </a:p>
        </p:txBody>
      </p:sp>
      <p:sp>
        <p:nvSpPr>
          <p:cNvPr id="7" name="Substituent număr diapozitiv 6">
            <a:extLst>
              <a:ext uri="{FF2B5EF4-FFF2-40B4-BE49-F238E27FC236}">
                <a16:creationId xmlns:a16="http://schemas.microsoft.com/office/drawing/2014/main" id="{70392AE0-C94E-471C-8C97-753F7B373127}"/>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12567791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a:extLst>
              <a:ext uri="{FF2B5EF4-FFF2-40B4-BE49-F238E27FC236}">
                <a16:creationId xmlns:a16="http://schemas.microsoft.com/office/drawing/2014/main" id="{2D0CBAFB-22A5-45CD-857A-3E69F0527395}"/>
              </a:ext>
            </a:extLst>
          </p:cNvPr>
          <p:cNvSpPr>
            <a:spLocks noGrp="1"/>
          </p:cNvSpPr>
          <p:nvPr>
            <p:ph type="title"/>
          </p:nvPr>
        </p:nvSpPr>
        <p:spPr/>
        <p:txBody>
          <a:bodyPr/>
          <a:lstStyle/>
          <a:p>
            <a:r>
              <a:rPr lang="ro-RO"/>
              <a:t>Faceți clic pentru a edita stilul de titlu coordonator</a:t>
            </a:r>
          </a:p>
        </p:txBody>
      </p:sp>
      <p:sp>
        <p:nvSpPr>
          <p:cNvPr id="3" name="Substituent text vertical 2">
            <a:extLst>
              <a:ext uri="{FF2B5EF4-FFF2-40B4-BE49-F238E27FC236}">
                <a16:creationId xmlns:a16="http://schemas.microsoft.com/office/drawing/2014/main" id="{0BE56990-3611-4A18-A459-E03C49CB0692}"/>
              </a:ext>
            </a:extLst>
          </p:cNvPr>
          <p:cNvSpPr>
            <a:spLocks noGrp="1"/>
          </p:cNvSpPr>
          <p:nvPr>
            <p:ph type="body" orient="vert" idx="1"/>
          </p:nvPr>
        </p:nvSpPr>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B427482F-758B-48DF-90A2-1E16E3C161D8}"/>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94F75ABB-4488-409C-9B6F-B5CA27C00DFF}"/>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3AA34B31-7D16-45A0-8001-C0752EA91408}"/>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30466044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a:extLst>
              <a:ext uri="{FF2B5EF4-FFF2-40B4-BE49-F238E27FC236}">
                <a16:creationId xmlns:a16="http://schemas.microsoft.com/office/drawing/2014/main" id="{35C6D1C4-93E4-4EDA-9D89-E32F0086F15B}"/>
              </a:ext>
            </a:extLst>
          </p:cNvPr>
          <p:cNvSpPr>
            <a:spLocks noGrp="1"/>
          </p:cNvSpPr>
          <p:nvPr>
            <p:ph type="title" orient="vert"/>
          </p:nvPr>
        </p:nvSpPr>
        <p:spPr>
          <a:xfrm>
            <a:off x="6543675" y="365125"/>
            <a:ext cx="1971675" cy="5811838"/>
          </a:xfrm>
        </p:spPr>
        <p:txBody>
          <a:bodyPr vert="eaVert"/>
          <a:lstStyle/>
          <a:p>
            <a:r>
              <a:rPr lang="ro-RO"/>
              <a:t>Faceți clic pentru a edita stilul de titlu coordonator</a:t>
            </a:r>
          </a:p>
        </p:txBody>
      </p:sp>
      <p:sp>
        <p:nvSpPr>
          <p:cNvPr id="3" name="Substituent text vertical 2">
            <a:extLst>
              <a:ext uri="{FF2B5EF4-FFF2-40B4-BE49-F238E27FC236}">
                <a16:creationId xmlns:a16="http://schemas.microsoft.com/office/drawing/2014/main" id="{48057CE3-8BB9-4FF8-ABC6-94369B97DC85}"/>
              </a:ext>
            </a:extLst>
          </p:cNvPr>
          <p:cNvSpPr>
            <a:spLocks noGrp="1"/>
          </p:cNvSpPr>
          <p:nvPr>
            <p:ph type="body" orient="vert" idx="1"/>
          </p:nvPr>
        </p:nvSpPr>
        <p:spPr>
          <a:xfrm>
            <a:off x="628650" y="365125"/>
            <a:ext cx="5800725" cy="5811838"/>
          </a:xfrm>
        </p:spPr>
        <p:txBody>
          <a:bodyPr vert="eaVert"/>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9EA7A825-0101-4331-B259-A4205A9C9FD4}"/>
              </a:ext>
            </a:extLst>
          </p:cNvPr>
          <p:cNvSpPr>
            <a:spLocks noGrp="1"/>
          </p:cNvSpPr>
          <p:nvPr>
            <p:ph type="dt" sz="half" idx="10"/>
          </p:nvPr>
        </p:nvSpPr>
        <p:spPr/>
        <p:txBody>
          <a:body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14AEDC45-FDCC-414F-B695-7F1D1158CAD3}"/>
              </a:ext>
            </a:extLst>
          </p:cNvPr>
          <p:cNvSpPr>
            <a:spLocks noGrp="1"/>
          </p:cNvSpPr>
          <p:nvPr>
            <p:ph type="ftr" sz="quarter" idx="11"/>
          </p:nvPr>
        </p:nvSpPr>
        <p:spPr/>
        <p:txBody>
          <a:bodyPr/>
          <a:lstStyle/>
          <a:p>
            <a:endParaRPr lang="ro-RO"/>
          </a:p>
        </p:txBody>
      </p:sp>
      <p:sp>
        <p:nvSpPr>
          <p:cNvPr id="6" name="Substituent număr diapozitiv 5">
            <a:extLst>
              <a:ext uri="{FF2B5EF4-FFF2-40B4-BE49-F238E27FC236}">
                <a16:creationId xmlns:a16="http://schemas.microsoft.com/office/drawing/2014/main" id="{8D88DA83-26F5-472D-8D78-2E1FB6389D96}"/>
              </a:ext>
            </a:extLst>
          </p:cNvPr>
          <p:cNvSpPr>
            <a:spLocks noGrp="1"/>
          </p:cNvSpPr>
          <p:nvPr>
            <p:ph type="sldNum" sz="quarter" idx="12"/>
          </p:nvPr>
        </p:nvSpPr>
        <p:spPr/>
        <p:txBody>
          <a:bodyPr/>
          <a:lstStyle/>
          <a:p>
            <a:fld id="{C62CEF52-A5F6-4CA4-88BF-73F1DF76C92A}" type="slidenum">
              <a:rPr lang="ro-RO" smtClean="0"/>
              <a:t>‹#›</a:t>
            </a:fld>
            <a:endParaRPr lang="ro-RO"/>
          </a:p>
        </p:txBody>
      </p:sp>
    </p:spTree>
    <p:extLst>
      <p:ext uri="{BB962C8B-B14F-4D97-AF65-F5344CB8AC3E}">
        <p14:creationId xmlns:p14="http://schemas.microsoft.com/office/powerpoint/2010/main" val="23527352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0"/>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60BE2B-659F-47E3-BBF6-0823801B5FB8}"/>
              </a:ext>
            </a:extLst>
          </p:cNvPr>
          <p:cNvSpPr>
            <a:spLocks noGrp="1"/>
          </p:cNvSpPr>
          <p:nvPr>
            <p:ph type="dt" sz="half" idx="10"/>
          </p:nvPr>
        </p:nvSpPr>
        <p:spPr>
          <a:xfrm>
            <a:off x="457200" y="6251575"/>
            <a:ext cx="2133600" cy="476250"/>
          </a:xfrm>
        </p:spPr>
        <p:txBody>
          <a:bodyPr/>
          <a:lstStyle>
            <a:lvl1pPr fontAlgn="auto">
              <a:spcBef>
                <a:spcPts val="0"/>
              </a:spcBef>
              <a:spcAft>
                <a:spcPts val="0"/>
              </a:spcAft>
              <a:defRPr>
                <a:latin typeface="+mn-lt"/>
                <a:ea typeface="+mn-ea"/>
              </a:defRPr>
            </a:lvl1pPr>
          </a:lstStyle>
          <a:p>
            <a:pPr>
              <a:defRPr/>
            </a:pPr>
            <a:endParaRPr lang="en-US"/>
          </a:p>
        </p:txBody>
      </p:sp>
      <p:sp>
        <p:nvSpPr>
          <p:cNvPr id="8" name="Slide Number Placeholder 7">
            <a:extLst>
              <a:ext uri="{FF2B5EF4-FFF2-40B4-BE49-F238E27FC236}">
                <a16:creationId xmlns:a16="http://schemas.microsoft.com/office/drawing/2014/main" id="{47A14E88-65F4-4109-92A3-376F89093555}"/>
              </a:ext>
            </a:extLst>
          </p:cNvPr>
          <p:cNvSpPr>
            <a:spLocks noGrp="1"/>
          </p:cNvSpPr>
          <p:nvPr>
            <p:ph type="sldNum" sz="quarter" idx="11"/>
          </p:nvPr>
        </p:nvSpPr>
        <p:spPr>
          <a:xfrm>
            <a:off x="6553200" y="6248400"/>
            <a:ext cx="2133600" cy="476250"/>
          </a:xfrm>
        </p:spPr>
        <p:txBody>
          <a:bodyPr/>
          <a:lstStyle>
            <a:lvl1pPr>
              <a:defRPr/>
            </a:lvl1pPr>
          </a:lstStyle>
          <a:p>
            <a:fld id="{71E79191-991C-4D47-B8D8-A8C0209C67CB}" type="slidenum">
              <a:rPr lang="en-US" altLang="en-US"/>
              <a:pPr/>
              <a:t>‹#›</a:t>
            </a:fld>
            <a:endParaRPr lang="en-US" altLang="en-US"/>
          </a:p>
        </p:txBody>
      </p:sp>
      <p:sp>
        <p:nvSpPr>
          <p:cNvPr id="9" name="Footer Placeholder 8">
            <a:extLst>
              <a:ext uri="{FF2B5EF4-FFF2-40B4-BE49-F238E27FC236}">
                <a16:creationId xmlns:a16="http://schemas.microsoft.com/office/drawing/2014/main" id="{4B145E93-B5E4-481B-96E7-3238C785750B}"/>
              </a:ext>
            </a:extLst>
          </p:cNvPr>
          <p:cNvSpPr>
            <a:spLocks noGrp="1"/>
          </p:cNvSpPr>
          <p:nvPr>
            <p:ph type="ftr" sz="quarter" idx="12"/>
          </p:nvPr>
        </p:nvSpPr>
        <p:spPr>
          <a:xfrm>
            <a:off x="3124200" y="6248400"/>
            <a:ext cx="2895600" cy="476250"/>
          </a:xfrm>
        </p:spPr>
        <p:txBody>
          <a:bodyPr/>
          <a:lstStyle>
            <a:lvl1pPr>
              <a:defRPr/>
            </a:lvl1pPr>
          </a:lstStyle>
          <a:p>
            <a:pPr>
              <a:defRPr/>
            </a:pPr>
            <a:endParaRPr lang="en-US"/>
          </a:p>
        </p:txBody>
      </p:sp>
    </p:spTree>
    <p:extLst>
      <p:ext uri="{BB962C8B-B14F-4D97-AF65-F5344CB8AC3E}">
        <p14:creationId xmlns:p14="http://schemas.microsoft.com/office/powerpoint/2010/main" val="309329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2CD987-D5F0-423A-B571-656612AAA3E1}" type="datetimeFigureOut">
              <a:rPr lang="en-US" smtClean="0"/>
              <a:t>1/20/2025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2CD987-D5F0-423A-B571-656612AAA3E1}" type="datetimeFigureOut">
              <a:rPr lang="en-US" smtClean="0"/>
              <a:t>1/20/2025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2CD987-D5F0-423A-B571-656612AAA3E1}" type="datetimeFigureOut">
              <a:rPr lang="en-US" smtClean="0"/>
              <a:t>1/20/2025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2CD987-D5F0-423A-B571-656612AAA3E1}" type="datetimeFigureOut">
              <a:rPr lang="en-US" smtClean="0"/>
              <a:t>1/20/2025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2CD987-D5F0-423A-B571-656612AAA3E1}" type="datetimeFigureOut">
              <a:rPr lang="en-US" smtClean="0"/>
              <a:t>1/20/2025</a:t>
            </a:fld>
            <a:endParaRPr lang="en-US"/>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42CD987-D5F0-423A-B571-656612AAA3E1}" type="datetimeFigureOut">
              <a:rPr lang="en-US" smtClean="0"/>
              <a:t>1/20/2025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5A3DBB-FBA3-4A4C-B7D7-E60F12564F18}" type="slidenum">
              <a:rPr lang="en-US" smtClean="0"/>
              <a:t>‹#›</a:t>
            </a:fld>
            <a:endParaRPr lang="en-US"/>
          </a:p>
        </p:txBody>
      </p:sp>
    </p:spTree>
    <p:extLst>
      <p:ext uri="{BB962C8B-B14F-4D97-AF65-F5344CB8AC3E}">
        <p14:creationId xmlns:p14="http://schemas.microsoft.com/office/powerpoint/2010/main" val="312734756"/>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5282" y="45212"/>
            <a:ext cx="8933434" cy="1001394"/>
          </a:xfrm>
          <a:prstGeom prst="rect">
            <a:avLst/>
          </a:prstGeom>
        </p:spPr>
        <p:txBody>
          <a:bodyPr wrap="square" lIns="0" tIns="0" rIns="0" bIns="0">
            <a:spAutoFit/>
          </a:bodyPr>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a:xfrm>
            <a:off x="434498" y="2270268"/>
            <a:ext cx="8275002" cy="2219960"/>
          </a:xfrm>
          <a:prstGeom prst="rect">
            <a:avLst/>
          </a:prstGeom>
        </p:spPr>
        <p:txBody>
          <a:bodyPr wrap="square" lIns="0" tIns="0" rIns="0" bIns="0">
            <a:spAutoFit/>
          </a:bodyPr>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79570576"/>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5282" y="45212"/>
            <a:ext cx="8933434" cy="1001394"/>
          </a:xfrm>
          <a:prstGeom prst="rect">
            <a:avLst/>
          </a:prstGeom>
        </p:spPr>
        <p:txBody>
          <a:bodyPr wrap="square" lIns="0" tIns="0" rIns="0" bIns="0">
            <a:spAutoFit/>
          </a:bodyPr>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a:xfrm>
            <a:off x="434498" y="2270268"/>
            <a:ext cx="8275002" cy="2219960"/>
          </a:xfrm>
          <a:prstGeom prst="rect">
            <a:avLst/>
          </a:prstGeom>
        </p:spPr>
        <p:txBody>
          <a:bodyPr wrap="square" lIns="0" tIns="0" rIns="0" bIns="0">
            <a:spAutoFit/>
          </a:bodyPr>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1/20/2025</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039285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E304FA0-26DC-4A12-AA89-17A49FEEE916}"/>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DAEB39A2-DE5F-4F51-AE38-E649304FC1C2}"/>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12918FF-7082-47A9-B464-653B923FB784}"/>
              </a:ext>
            </a:extLst>
          </p:cNvPr>
          <p:cNvSpPr>
            <a:spLocks noGrp="1" noChangeArrowheads="1"/>
          </p:cNvSpPr>
          <p:nvPr>
            <p:ph type="dt" sz="half" idx="2"/>
          </p:nvPr>
        </p:nvSpPr>
        <p:spPr bwMode="auto">
          <a:xfrm>
            <a:off x="6858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a:extLst>
              <a:ext uri="{FF2B5EF4-FFF2-40B4-BE49-F238E27FC236}">
                <a16:creationId xmlns:a16="http://schemas.microsoft.com/office/drawing/2014/main" id="{4D82F4AB-F439-4870-8681-67CCE383869F}"/>
              </a:ext>
            </a:extLst>
          </p:cNvPr>
          <p:cNvSpPr>
            <a:spLocks noGrp="1" noChangeArrowheads="1"/>
          </p:cNvSpPr>
          <p:nvPr>
            <p:ph type="ftr" sz="quarter" idx="3"/>
          </p:nvPr>
        </p:nvSpPr>
        <p:spPr bwMode="auto">
          <a:xfrm>
            <a:off x="3124200" y="6248400"/>
            <a:ext cx="28956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a:extLst>
              <a:ext uri="{FF2B5EF4-FFF2-40B4-BE49-F238E27FC236}">
                <a16:creationId xmlns:a16="http://schemas.microsoft.com/office/drawing/2014/main" id="{5C8F44B1-DA7F-4EF8-8DC7-05DD3CE5449C}"/>
              </a:ext>
            </a:extLst>
          </p:cNvPr>
          <p:cNvSpPr>
            <a:spLocks noGrp="1" noChangeArrowheads="1"/>
          </p:cNvSpPr>
          <p:nvPr>
            <p:ph type="sldNum" sz="quarter" idx="4"/>
          </p:nvPr>
        </p:nvSpPr>
        <p:spPr bwMode="auto">
          <a:xfrm>
            <a:off x="6553200" y="6248400"/>
            <a:ext cx="1905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59A94211-6F3A-4817-BA44-4FE580745FE2}" type="slidenum">
              <a:rPr lang="en-US" altLang="en-US"/>
              <a:pPr>
                <a:defRPr/>
              </a:pPr>
              <a:t>‹#›</a:t>
            </a:fld>
            <a:endParaRPr lang="en-US" altLang="en-US"/>
          </a:p>
        </p:txBody>
      </p:sp>
    </p:spTree>
    <p:extLst>
      <p:ext uri="{BB962C8B-B14F-4D97-AF65-F5344CB8AC3E}">
        <p14:creationId xmlns:p14="http://schemas.microsoft.com/office/powerpoint/2010/main" val="1721037677"/>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a:extLst>
              <a:ext uri="{FF2B5EF4-FFF2-40B4-BE49-F238E27FC236}">
                <a16:creationId xmlns:a16="http://schemas.microsoft.com/office/drawing/2014/main" id="{8941002B-D192-40A8-B77E-7C4D98C1DF32}"/>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o-RO"/>
              <a:t>Faceți clic pentru a edita stilul de titlu coordonator</a:t>
            </a:r>
          </a:p>
        </p:txBody>
      </p:sp>
      <p:sp>
        <p:nvSpPr>
          <p:cNvPr id="3" name="Substituent text 2">
            <a:extLst>
              <a:ext uri="{FF2B5EF4-FFF2-40B4-BE49-F238E27FC236}">
                <a16:creationId xmlns:a16="http://schemas.microsoft.com/office/drawing/2014/main" id="{A72AF43D-EB58-4F33-9740-8126AA9DA05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o-RO"/>
              <a:t>Faceţi clic pentru a edita Master stiluri text</a:t>
            </a:r>
          </a:p>
          <a:p>
            <a:pPr lvl="1"/>
            <a:r>
              <a:rPr lang="ro-RO"/>
              <a:t>al doilea nivel</a:t>
            </a:r>
          </a:p>
          <a:p>
            <a:pPr lvl="2"/>
            <a:r>
              <a:rPr lang="ro-RO"/>
              <a:t>al treilea nivel</a:t>
            </a:r>
          </a:p>
          <a:p>
            <a:pPr lvl="3"/>
            <a:r>
              <a:rPr lang="ro-RO"/>
              <a:t>al patrulea nivel</a:t>
            </a:r>
          </a:p>
          <a:p>
            <a:pPr lvl="4"/>
            <a:r>
              <a:rPr lang="ro-RO"/>
              <a:t>al cincilea nivel</a:t>
            </a:r>
          </a:p>
        </p:txBody>
      </p:sp>
      <p:sp>
        <p:nvSpPr>
          <p:cNvPr id="4" name="Substituent dată 3">
            <a:extLst>
              <a:ext uri="{FF2B5EF4-FFF2-40B4-BE49-F238E27FC236}">
                <a16:creationId xmlns:a16="http://schemas.microsoft.com/office/drawing/2014/main" id="{51B6798B-95C0-448B-893B-0C35D030423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5EB589A-A189-4D23-91A9-99D313093D49}" type="datetimeFigureOut">
              <a:rPr lang="ro-RO" smtClean="0"/>
              <a:t>20.01.2025</a:t>
            </a:fld>
            <a:endParaRPr lang="ro-RO"/>
          </a:p>
        </p:txBody>
      </p:sp>
      <p:sp>
        <p:nvSpPr>
          <p:cNvPr id="5" name="Substituent subsol 4">
            <a:extLst>
              <a:ext uri="{FF2B5EF4-FFF2-40B4-BE49-F238E27FC236}">
                <a16:creationId xmlns:a16="http://schemas.microsoft.com/office/drawing/2014/main" id="{E697EA0E-FCB4-45EE-AD2E-7714A5A15E7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o-RO"/>
          </a:p>
        </p:txBody>
      </p:sp>
      <p:sp>
        <p:nvSpPr>
          <p:cNvPr id="6" name="Substituent număr diapozitiv 5">
            <a:extLst>
              <a:ext uri="{FF2B5EF4-FFF2-40B4-BE49-F238E27FC236}">
                <a16:creationId xmlns:a16="http://schemas.microsoft.com/office/drawing/2014/main" id="{D2DB1702-7E2B-4265-BACF-313309752EEA}"/>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62CEF52-A5F6-4CA4-88BF-73F1DF76C92A}" type="slidenum">
              <a:rPr lang="ro-RO" smtClean="0"/>
              <a:t>‹#›</a:t>
            </a:fld>
            <a:endParaRPr lang="ro-RO"/>
          </a:p>
        </p:txBody>
      </p:sp>
    </p:spTree>
    <p:extLst>
      <p:ext uri="{BB962C8B-B14F-4D97-AF65-F5344CB8AC3E}">
        <p14:creationId xmlns:p14="http://schemas.microsoft.com/office/powerpoint/2010/main" val="1683953487"/>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5.jpeg"/><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4.png"/><Relationship Id="rId9" Type="http://schemas.microsoft.com/office/2007/relationships/diagramDrawing" Target="../diagrams/drawing1.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image" Target="../media/image26.png"/><Relationship Id="rId26" Type="http://schemas.openxmlformats.org/officeDocument/2006/relationships/diagramData" Target="../diagrams/data5.xml"/><Relationship Id="rId3" Type="http://schemas.openxmlformats.org/officeDocument/2006/relationships/diagramData" Target="../diagrams/data2.xml"/><Relationship Id="rId21" Type="http://schemas.openxmlformats.org/officeDocument/2006/relationships/image" Target="../media/image29.png"/><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5" Type="http://schemas.openxmlformats.org/officeDocument/2006/relationships/image" Target="../media/image33.png"/><Relationship Id="rId2" Type="http://schemas.openxmlformats.org/officeDocument/2006/relationships/notesSlide" Target="../notesSlides/notesSlide7.xml"/><Relationship Id="rId16" Type="http://schemas.openxmlformats.org/officeDocument/2006/relationships/diagramColors" Target="../diagrams/colors4.xml"/><Relationship Id="rId20" Type="http://schemas.openxmlformats.org/officeDocument/2006/relationships/image" Target="../media/image28.png"/><Relationship Id="rId29" Type="http://schemas.openxmlformats.org/officeDocument/2006/relationships/diagramColors" Target="../diagrams/colors5.xml"/><Relationship Id="rId1" Type="http://schemas.openxmlformats.org/officeDocument/2006/relationships/slideLayout" Target="../slideLayouts/slideLayout27.xml"/><Relationship Id="rId6" Type="http://schemas.openxmlformats.org/officeDocument/2006/relationships/diagramColors" Target="../diagrams/colors2.xml"/><Relationship Id="rId11" Type="http://schemas.openxmlformats.org/officeDocument/2006/relationships/diagramColors" Target="../diagrams/colors3.xml"/><Relationship Id="rId24" Type="http://schemas.openxmlformats.org/officeDocument/2006/relationships/image" Target="../media/image32.png"/><Relationship Id="rId5" Type="http://schemas.openxmlformats.org/officeDocument/2006/relationships/diagramQuickStyle" Target="../diagrams/quickStyle2.xml"/><Relationship Id="rId15" Type="http://schemas.openxmlformats.org/officeDocument/2006/relationships/diagramQuickStyle" Target="../diagrams/quickStyle4.xml"/><Relationship Id="rId23" Type="http://schemas.openxmlformats.org/officeDocument/2006/relationships/image" Target="../media/image31.png"/><Relationship Id="rId28" Type="http://schemas.openxmlformats.org/officeDocument/2006/relationships/diagramQuickStyle" Target="../diagrams/quickStyle5.xml"/><Relationship Id="rId10" Type="http://schemas.openxmlformats.org/officeDocument/2006/relationships/diagramQuickStyle" Target="../diagrams/quickStyle3.xml"/><Relationship Id="rId19" Type="http://schemas.openxmlformats.org/officeDocument/2006/relationships/image" Target="../media/image27.png"/><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 Id="rId22" Type="http://schemas.openxmlformats.org/officeDocument/2006/relationships/image" Target="../media/image30.png"/><Relationship Id="rId27" Type="http://schemas.openxmlformats.org/officeDocument/2006/relationships/diagramLayout" Target="../diagrams/layout5.xml"/><Relationship Id="rId30" Type="http://schemas.microsoft.com/office/2007/relationships/diagramDrawing" Target="../diagrams/drawing5.xml"/></Relationships>
</file>

<file path=ppt/slides/_rels/slide1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34.png"/><Relationship Id="rId7" Type="http://schemas.openxmlformats.org/officeDocument/2006/relationships/diagramColors" Target="../diagrams/colors6.xml"/><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5.png"/><Relationship Id="rId7" Type="http://schemas.openxmlformats.org/officeDocument/2006/relationships/diagramColors" Target="../diagrams/colors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diagramDrawing" Target="../diagrams/drawing8.xml"/><Relationship Id="rId13" Type="http://schemas.microsoft.com/office/2007/relationships/diagramDrawing" Target="../diagrams/drawing9.xml"/><Relationship Id="rId3" Type="http://schemas.openxmlformats.org/officeDocument/2006/relationships/image" Target="../media/image10.png"/><Relationship Id="rId7" Type="http://schemas.openxmlformats.org/officeDocument/2006/relationships/diagramColors" Target="../diagrams/colors8.xml"/><Relationship Id="rId12" Type="http://schemas.openxmlformats.org/officeDocument/2006/relationships/diagramColors" Target="../diagrams/colors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8.xml"/><Relationship Id="rId11" Type="http://schemas.openxmlformats.org/officeDocument/2006/relationships/diagramQuickStyle" Target="../diagrams/quickStyle9.xml"/><Relationship Id="rId5" Type="http://schemas.openxmlformats.org/officeDocument/2006/relationships/diagramLayout" Target="../diagrams/layout8.xml"/><Relationship Id="rId10" Type="http://schemas.openxmlformats.org/officeDocument/2006/relationships/diagramLayout" Target="../diagrams/layout9.xml"/><Relationship Id="rId4" Type="http://schemas.openxmlformats.org/officeDocument/2006/relationships/diagramData" Target="../diagrams/data8.xml"/><Relationship Id="rId9" Type="http://schemas.openxmlformats.org/officeDocument/2006/relationships/diagramData" Target="../diagrams/data9.xml"/></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41.png"/><Relationship Id="rId7" Type="http://schemas.openxmlformats.org/officeDocument/2006/relationships/diagramQuickStyle" Target="../diagrams/quickStyle10.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Layout" Target="../diagrams/layout10.xml"/><Relationship Id="rId5" Type="http://schemas.openxmlformats.org/officeDocument/2006/relationships/diagramData" Target="../diagrams/data10.xml"/><Relationship Id="rId4" Type="http://schemas.openxmlformats.org/officeDocument/2006/relationships/image" Target="../media/image42.png"/><Relationship Id="rId9" Type="http://schemas.microsoft.com/office/2007/relationships/diagramDrawing" Target="../diagrams/drawing10.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 Id="rId9"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microsoft.com/office/2007/relationships/diagramDrawing" Target="../diagrams/drawing12.xml"/><Relationship Id="rId3" Type="http://schemas.openxmlformats.org/officeDocument/2006/relationships/image" Target="../media/image10.png"/><Relationship Id="rId7" Type="http://schemas.openxmlformats.org/officeDocument/2006/relationships/diagramColors" Target="../diagrams/colors1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12.xml"/><Relationship Id="rId5" Type="http://schemas.openxmlformats.org/officeDocument/2006/relationships/diagramLayout" Target="../diagrams/layout12.xml"/><Relationship Id="rId10" Type="http://schemas.openxmlformats.org/officeDocument/2006/relationships/image" Target="../media/image54.png"/><Relationship Id="rId4" Type="http://schemas.openxmlformats.org/officeDocument/2006/relationships/diagramData" Target="../diagrams/data12.xml"/><Relationship Id="rId9"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image" Target="../media/image10.png"/><Relationship Id="rId7" Type="http://schemas.openxmlformats.org/officeDocument/2006/relationships/diagramLayout" Target="../diagrams/layout1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Data" Target="../diagrams/data13.xml"/><Relationship Id="rId5" Type="http://schemas.openxmlformats.org/officeDocument/2006/relationships/image" Target="../media/image69.png"/><Relationship Id="rId10" Type="http://schemas.microsoft.com/office/2007/relationships/diagramDrawing" Target="../diagrams/drawing13.xml"/><Relationship Id="rId4" Type="http://schemas.openxmlformats.org/officeDocument/2006/relationships/image" Target="../media/image68.png"/><Relationship Id="rId9" Type="http://schemas.openxmlformats.org/officeDocument/2006/relationships/diagramColors" Target="../diagrams/colors13.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71.png"/><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8" Type="http://schemas.microsoft.com/office/2007/relationships/diagramDrawing" Target="../diagrams/drawing15.xml"/><Relationship Id="rId13" Type="http://schemas.microsoft.com/office/2007/relationships/diagramDrawing" Target="../diagrams/drawing16.xml"/><Relationship Id="rId3" Type="http://schemas.openxmlformats.org/officeDocument/2006/relationships/image" Target="../media/image10.png"/><Relationship Id="rId7" Type="http://schemas.openxmlformats.org/officeDocument/2006/relationships/diagramColors" Target="../diagrams/colors15.xml"/><Relationship Id="rId12" Type="http://schemas.openxmlformats.org/officeDocument/2006/relationships/diagramColors" Target="../diagrams/colors16.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diagramQuickStyle" Target="../diagrams/quickStyle15.xml"/><Relationship Id="rId11" Type="http://schemas.openxmlformats.org/officeDocument/2006/relationships/diagramQuickStyle" Target="../diagrams/quickStyle16.xml"/><Relationship Id="rId5" Type="http://schemas.openxmlformats.org/officeDocument/2006/relationships/diagramLayout" Target="../diagrams/layout15.xml"/><Relationship Id="rId10" Type="http://schemas.openxmlformats.org/officeDocument/2006/relationships/diagramLayout" Target="../diagrams/layout16.xml"/><Relationship Id="rId4" Type="http://schemas.openxmlformats.org/officeDocument/2006/relationships/diagramData" Target="../diagrams/data15.xml"/><Relationship Id="rId9" Type="http://schemas.openxmlformats.org/officeDocument/2006/relationships/diagramData" Target="../diagrams/data16.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3.xml"/><Relationship Id="rId1" Type="http://schemas.openxmlformats.org/officeDocument/2006/relationships/slideLayout" Target="../slideLayouts/slideLayout34.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4.xml"/><Relationship Id="rId1" Type="http://schemas.openxmlformats.org/officeDocument/2006/relationships/slideLayout" Target="../slideLayouts/slideLayout3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7016" y="4977172"/>
            <a:ext cx="3086892" cy="1354651"/>
          </a:xfrm>
          <a:prstGeom prst="rect">
            <a:avLst/>
          </a:prstGeom>
        </p:spPr>
      </p:pic>
      <p:grpSp>
        <p:nvGrpSpPr>
          <p:cNvPr id="8" name="Group 7"/>
          <p:cNvGrpSpPr/>
          <p:nvPr/>
        </p:nvGrpSpPr>
        <p:grpSpPr>
          <a:xfrm>
            <a:off x="8064388" y="5857924"/>
            <a:ext cx="216000" cy="216000"/>
            <a:chOff x="2772000" y="1932221"/>
            <a:chExt cx="2340000" cy="2340000"/>
          </a:xfrm>
        </p:grpSpPr>
        <p:sp>
          <p:nvSpPr>
            <p:cNvPr id="9" name="Rectangle 8"/>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0" name="Rectangle 9"/>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14" name="Group 13"/>
          <p:cNvGrpSpPr/>
          <p:nvPr/>
        </p:nvGrpSpPr>
        <p:grpSpPr>
          <a:xfrm>
            <a:off x="6624228" y="5857924"/>
            <a:ext cx="216000" cy="216000"/>
            <a:chOff x="2772000" y="1932221"/>
            <a:chExt cx="2340000" cy="2340000"/>
          </a:xfrm>
        </p:grpSpPr>
        <p:sp>
          <p:nvSpPr>
            <p:cNvPr id="15" name="Rectangle 1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6" name="Rectangle 1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21" name="Rectangle 20"/>
          <p:cNvSpPr/>
          <p:nvPr/>
        </p:nvSpPr>
        <p:spPr>
          <a:xfrm>
            <a:off x="8064388" y="4417764"/>
            <a:ext cx="216000" cy="216000"/>
          </a:xfrm>
          <a:prstGeom prst="rect">
            <a:avLst/>
          </a:prstGeom>
          <a:solidFill>
            <a:srgbClr val="E71E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2" name="Rectangle 21"/>
          <p:cNvSpPr/>
          <p:nvPr/>
        </p:nvSpPr>
        <p:spPr>
          <a:xfrm>
            <a:off x="8135834" y="448921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nvGrpSpPr>
          <p:cNvPr id="17" name="Group 16"/>
          <p:cNvGrpSpPr/>
          <p:nvPr/>
        </p:nvGrpSpPr>
        <p:grpSpPr>
          <a:xfrm>
            <a:off x="5184068" y="5857924"/>
            <a:ext cx="216000" cy="216000"/>
            <a:chOff x="2772000" y="1932221"/>
            <a:chExt cx="2340000" cy="2340000"/>
          </a:xfrm>
        </p:grpSpPr>
        <p:sp>
          <p:nvSpPr>
            <p:cNvPr id="18" name="Rectangle 17"/>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9" name="Rectangle 18"/>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23" name="Group 22"/>
          <p:cNvGrpSpPr/>
          <p:nvPr/>
        </p:nvGrpSpPr>
        <p:grpSpPr>
          <a:xfrm>
            <a:off x="6624228" y="4417764"/>
            <a:ext cx="216000" cy="216000"/>
            <a:chOff x="2772000" y="1932221"/>
            <a:chExt cx="2340000" cy="2340000"/>
          </a:xfrm>
        </p:grpSpPr>
        <p:sp>
          <p:nvSpPr>
            <p:cNvPr id="24" name="Rectangle 23"/>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5" name="Rectangle 24"/>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26" name="Group 25"/>
          <p:cNvGrpSpPr/>
          <p:nvPr/>
        </p:nvGrpSpPr>
        <p:grpSpPr>
          <a:xfrm>
            <a:off x="8064388" y="2977604"/>
            <a:ext cx="216000" cy="216000"/>
            <a:chOff x="2772000" y="1932221"/>
            <a:chExt cx="2340000" cy="2340000"/>
          </a:xfrm>
        </p:grpSpPr>
        <p:sp>
          <p:nvSpPr>
            <p:cNvPr id="27" name="Rectangle 26"/>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8" name="Rectangle 27"/>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30" name="TextBox 29"/>
          <p:cNvSpPr txBox="1"/>
          <p:nvPr/>
        </p:nvSpPr>
        <p:spPr>
          <a:xfrm>
            <a:off x="539841" y="1494351"/>
            <a:ext cx="7807386" cy="3939540"/>
          </a:xfrm>
          <a:prstGeom prst="rect">
            <a:avLst/>
          </a:prstGeom>
          <a:noFill/>
        </p:spPr>
        <p:txBody>
          <a:bodyPr wrap="square" rtlCol="0">
            <a:spAutoFit/>
          </a:bodyPr>
          <a:lstStyle/>
          <a:p>
            <a:pPr algn="ctr"/>
            <a:endParaRPr lang="pt-PT" b="1" dirty="0"/>
          </a:p>
          <a:p>
            <a:pPr algn="ctr"/>
            <a:r>
              <a:rPr lang="pt-PT" b="1" dirty="0"/>
              <a:t>TEZ</a:t>
            </a:r>
            <a:r>
              <a:rPr lang="ro-RO" b="1" dirty="0"/>
              <a:t>Ă</a:t>
            </a:r>
            <a:r>
              <a:rPr lang="pt-PT" b="1" dirty="0"/>
              <a:t> DE ABILITARE</a:t>
            </a:r>
          </a:p>
          <a:p>
            <a:pPr algn="ctr"/>
            <a:endParaRPr lang="pt-PT" b="1" dirty="0"/>
          </a:p>
          <a:p>
            <a:pPr algn="ctr"/>
            <a:r>
              <a:rPr lang="it-IT" sz="3200" b="1" dirty="0"/>
              <a:t>TROMBOZĂ ȘI INFLAMAȚIE: DE LA</a:t>
            </a:r>
          </a:p>
          <a:p>
            <a:pPr algn="ctr"/>
            <a:r>
              <a:rPr lang="it-IT" sz="3200" b="1" dirty="0"/>
              <a:t>MEDICINA BAZATĂ PE DOVEZI LA MEDICINA</a:t>
            </a:r>
          </a:p>
          <a:p>
            <a:pPr algn="ctr"/>
            <a:r>
              <a:rPr lang="it-IT" sz="3200" b="1" dirty="0"/>
              <a:t>PERSONALIZATĂ</a:t>
            </a:r>
          </a:p>
          <a:p>
            <a:pPr algn="ctr"/>
            <a:endParaRPr lang="pt-PT" sz="3200" b="1" dirty="0"/>
          </a:p>
          <a:p>
            <a:endParaRPr lang="pt-PT" sz="3200" b="1" dirty="0"/>
          </a:p>
          <a:p>
            <a:endParaRPr lang="pt-PT" b="1" dirty="0"/>
          </a:p>
          <a:p>
            <a:endParaRPr lang="pt-PT" b="1" dirty="0"/>
          </a:p>
        </p:txBody>
      </p:sp>
      <p:pic>
        <p:nvPicPr>
          <p:cNvPr id="3" name="Picture 2">
            <a:extLst>
              <a:ext uri="{FF2B5EF4-FFF2-40B4-BE49-F238E27FC236}">
                <a16:creationId xmlns:a16="http://schemas.microsoft.com/office/drawing/2014/main" id="{3AF94C59-77FD-4F9F-88E9-5CE67B56A8E9}"/>
              </a:ext>
            </a:extLst>
          </p:cNvPr>
          <p:cNvPicPr>
            <a:picLocks noChangeAspect="1"/>
          </p:cNvPicPr>
          <p:nvPr/>
        </p:nvPicPr>
        <p:blipFill>
          <a:blip r:embed="rId4"/>
          <a:stretch>
            <a:fillRect/>
          </a:stretch>
        </p:blipFill>
        <p:spPr>
          <a:xfrm>
            <a:off x="7364101" y="341511"/>
            <a:ext cx="400110" cy="400110"/>
          </a:xfrm>
          <a:prstGeom prst="rect">
            <a:avLst/>
          </a:prstGeom>
        </p:spPr>
      </p:pic>
      <p:sp>
        <p:nvSpPr>
          <p:cNvPr id="4" name="Rectangle 3">
            <a:extLst>
              <a:ext uri="{FF2B5EF4-FFF2-40B4-BE49-F238E27FC236}">
                <a16:creationId xmlns:a16="http://schemas.microsoft.com/office/drawing/2014/main" id="{44DC054E-F981-4A92-B6F9-51DE05C9BDB6}"/>
              </a:ext>
            </a:extLst>
          </p:cNvPr>
          <p:cNvSpPr/>
          <p:nvPr/>
        </p:nvSpPr>
        <p:spPr>
          <a:xfrm>
            <a:off x="2450215" y="341511"/>
            <a:ext cx="4922566" cy="400110"/>
          </a:xfrm>
          <a:prstGeom prst="rect">
            <a:avLst/>
          </a:prstGeom>
        </p:spPr>
        <p:txBody>
          <a:bodyPr wrap="none">
            <a:spAutoFit/>
          </a:bodyPr>
          <a:lstStyle/>
          <a:p>
            <a:r>
              <a:rPr lang="ro-RO" sz="2000" b="1" dirty="0"/>
              <a:t>UNIVERSITATEA TRANSILVANIA DIN BRASOV </a:t>
            </a:r>
          </a:p>
        </p:txBody>
      </p:sp>
      <p:sp>
        <p:nvSpPr>
          <p:cNvPr id="5" name="Rectangle 4">
            <a:extLst>
              <a:ext uri="{FF2B5EF4-FFF2-40B4-BE49-F238E27FC236}">
                <a16:creationId xmlns:a16="http://schemas.microsoft.com/office/drawing/2014/main" id="{D28DED91-2530-42B3-941D-C435C0C5C78A}"/>
              </a:ext>
            </a:extLst>
          </p:cNvPr>
          <p:cNvSpPr/>
          <p:nvPr/>
        </p:nvSpPr>
        <p:spPr>
          <a:xfrm>
            <a:off x="3743908" y="4869160"/>
            <a:ext cx="4572000" cy="646331"/>
          </a:xfrm>
          <a:prstGeom prst="rect">
            <a:avLst/>
          </a:prstGeom>
        </p:spPr>
        <p:txBody>
          <a:bodyPr>
            <a:spAutoFit/>
          </a:bodyPr>
          <a:lstStyle/>
          <a:p>
            <a:pPr lvl="0"/>
            <a:r>
              <a:rPr lang="pt-PT" b="1" dirty="0">
                <a:solidFill>
                  <a:prstClr val="black"/>
                </a:solidFill>
              </a:rPr>
              <a:t>Domeniu: MEDICIN</a:t>
            </a:r>
            <a:r>
              <a:rPr lang="ro-RO" b="1" dirty="0">
                <a:solidFill>
                  <a:prstClr val="black"/>
                </a:solidFill>
              </a:rPr>
              <a:t>Ă</a:t>
            </a:r>
            <a:endParaRPr lang="pt-PT" b="1" dirty="0">
              <a:solidFill>
                <a:prstClr val="black"/>
              </a:solidFill>
            </a:endParaRPr>
          </a:p>
          <a:p>
            <a:pPr lvl="0"/>
            <a:r>
              <a:rPr lang="pt-PT" b="1" dirty="0">
                <a:solidFill>
                  <a:prstClr val="black"/>
                </a:solidFill>
              </a:rPr>
              <a:t>Autor: Conf.univ.dr. Claudia Mihaela GAVRI</a:t>
            </a:r>
            <a:r>
              <a:rPr lang="ro-RO" b="1" dirty="0">
                <a:solidFill>
                  <a:prstClr val="black"/>
                </a:solidFill>
              </a:rPr>
              <a:t>Ș</a:t>
            </a:r>
            <a:endParaRPr lang="pt-PT" b="1" dirty="0">
              <a:solidFill>
                <a:prstClr val="black"/>
              </a:solidFill>
            </a:endParaRPr>
          </a:p>
        </p:txBody>
      </p:sp>
    </p:spTree>
    <p:extLst>
      <p:ext uri="{BB962C8B-B14F-4D97-AF65-F5344CB8AC3E}">
        <p14:creationId xmlns:p14="http://schemas.microsoft.com/office/powerpoint/2010/main" val="495011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alpha val="34000"/>
          </a:schemeClr>
        </a:solidFill>
        <a:effectLst/>
      </p:bgPr>
    </p:bg>
    <p:spTree>
      <p:nvGrpSpPr>
        <p:cNvPr id="1" name="">
          <a:extLst>
            <a:ext uri="{FF2B5EF4-FFF2-40B4-BE49-F238E27FC236}">
              <a16:creationId xmlns:a16="http://schemas.microsoft.com/office/drawing/2014/main" id="{DAC2BE56-01EE-3CA2-7880-C61C1D5C1C07}"/>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7B103613-3A97-CD7F-5D7C-81ED2B268D0A}"/>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DA26E943-1E27-BDE1-FEB5-E699FE9D67EB}"/>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215C245B-0537-AAF4-CE29-41C37C4E8D2C}"/>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a:extLst>
              <a:ext uri="{FF2B5EF4-FFF2-40B4-BE49-F238E27FC236}">
                <a16:creationId xmlns:a16="http://schemas.microsoft.com/office/drawing/2014/main" id="{5A1B3AB3-69B5-1BD0-06E4-816036DA1BD5}"/>
              </a:ext>
            </a:extLst>
          </p:cNvPr>
          <p:cNvSpPr txBox="1"/>
          <p:nvPr/>
        </p:nvSpPr>
        <p:spPr>
          <a:xfrm>
            <a:off x="2231232" y="0"/>
            <a:ext cx="6912768" cy="6955750"/>
          </a:xfrm>
          <a:prstGeom prst="rect">
            <a:avLst/>
          </a:prstGeom>
          <a:noFill/>
        </p:spPr>
        <p:txBody>
          <a:bodyPr wrap="square" rtlCol="0">
            <a:spAutoFit/>
          </a:bodyPr>
          <a:lstStyle/>
          <a:p>
            <a:pPr lvl="0" algn="ctr"/>
            <a:r>
              <a:rPr lang="en-US" sz="3200" b="1" dirty="0">
                <a:solidFill>
                  <a:srgbClr val="0070C0"/>
                </a:solidFill>
                <a:effectLst>
                  <a:outerShdw blurRad="38100" dist="38100" dir="2700000" algn="tl">
                    <a:srgbClr val="000000">
                      <a:alpha val="43137"/>
                    </a:srgbClr>
                  </a:outerShdw>
                </a:effectLst>
                <a:latin typeface="UT Sans"/>
              </a:rPr>
              <a:t>TEZA DE DOCTORAT</a:t>
            </a:r>
          </a:p>
          <a:p>
            <a:pPr lvl="0" algn="ctr"/>
            <a:r>
              <a:rPr lang="en-US" sz="3200" b="1" dirty="0">
                <a:effectLst>
                  <a:outerShdw blurRad="38100" dist="38100" dir="2700000" algn="tl">
                    <a:srgbClr val="000000">
                      <a:alpha val="43137"/>
                    </a:srgbClr>
                  </a:outerShdw>
                </a:effectLst>
                <a:latin typeface="UT Sans"/>
              </a:rPr>
              <a:t>„</a:t>
            </a:r>
            <a:r>
              <a:rPr lang="en-US" sz="3200" b="1" dirty="0" err="1">
                <a:effectLst>
                  <a:outerShdw blurRad="38100" dist="38100" dir="2700000" algn="tl">
                    <a:srgbClr val="000000">
                      <a:alpha val="43137"/>
                    </a:srgbClr>
                  </a:outerShdw>
                </a:effectLst>
                <a:latin typeface="UT Sans"/>
              </a:rPr>
              <a:t>Markeri</a:t>
            </a:r>
            <a:r>
              <a:rPr lang="en-US" sz="3200" b="1" dirty="0">
                <a:effectLst>
                  <a:outerShdw blurRad="38100" dist="38100" dir="2700000" algn="tl">
                    <a:srgbClr val="000000">
                      <a:alpha val="43137"/>
                    </a:srgbClr>
                  </a:outerShdw>
                </a:effectLst>
                <a:latin typeface="UT Sans"/>
              </a:rPr>
              <a:t> de </a:t>
            </a:r>
            <a:r>
              <a:rPr lang="en-US" sz="3200" b="1" dirty="0" err="1">
                <a:effectLst>
                  <a:outerShdw blurRad="38100" dist="38100" dir="2700000" algn="tl">
                    <a:srgbClr val="000000">
                      <a:alpha val="43137"/>
                    </a:srgbClr>
                  </a:outerShdw>
                </a:effectLst>
                <a:latin typeface="UT Sans"/>
              </a:rPr>
              <a:t>activare</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plachetară</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în</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sindromul</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antifosfolipidic</a:t>
            </a:r>
            <a:r>
              <a:rPr lang="en-US" sz="3200" b="1" dirty="0">
                <a:effectLst>
                  <a:outerShdw blurRad="38100" dist="38100" dir="2700000" algn="tl">
                    <a:srgbClr val="000000">
                      <a:alpha val="43137"/>
                    </a:srgbClr>
                  </a:outerShdw>
                </a:effectLst>
                <a:latin typeface="UT Sans"/>
              </a:rPr>
              <a:t>” ,</a:t>
            </a:r>
            <a:endParaRPr lang="ro-RO" sz="3200" b="1" dirty="0">
              <a:effectLst>
                <a:outerShdw blurRad="38100" dist="38100" dir="2700000" algn="tl">
                  <a:srgbClr val="000000">
                    <a:alpha val="43137"/>
                  </a:srgbClr>
                </a:outerShdw>
              </a:effectLst>
            </a:endParaRPr>
          </a:p>
          <a:p>
            <a:pPr lvl="0" algn="ctr"/>
            <a:r>
              <a:rPr lang="en-US" sz="3200" b="1" dirty="0">
                <a:effectLst>
                  <a:outerShdw blurRad="38100" dist="38100" dir="2700000" algn="tl">
                    <a:srgbClr val="000000">
                      <a:alpha val="43137"/>
                    </a:srgbClr>
                  </a:outerShdw>
                </a:effectLst>
                <a:latin typeface="UT Sans"/>
              </a:rPr>
              <a:t>  </a:t>
            </a:r>
            <a:r>
              <a:rPr lang="en-US" sz="1600" b="1" dirty="0" err="1">
                <a:effectLst>
                  <a:outerShdw blurRad="38100" dist="38100" dir="2700000" algn="tl">
                    <a:srgbClr val="000000">
                      <a:alpha val="43137"/>
                    </a:srgbClr>
                  </a:outerShdw>
                </a:effectLst>
                <a:latin typeface="UT Sans"/>
              </a:rPr>
              <a:t>Conducător</a:t>
            </a:r>
            <a:r>
              <a:rPr lang="en-US" sz="1600" b="1" dirty="0">
                <a:effectLst>
                  <a:outerShdw blurRad="38100" dist="38100" dir="2700000" algn="tl">
                    <a:srgbClr val="000000">
                      <a:alpha val="43137"/>
                    </a:srgbClr>
                  </a:outerShdw>
                </a:effectLst>
                <a:latin typeface="UT Sans"/>
              </a:rPr>
              <a:t> </a:t>
            </a:r>
            <a:r>
              <a:rPr lang="en-US" sz="1600" b="1" dirty="0" err="1">
                <a:effectLst>
                  <a:outerShdw blurRad="38100" dist="38100" dir="2700000" algn="tl">
                    <a:srgbClr val="000000">
                      <a:alpha val="43137"/>
                    </a:srgbClr>
                  </a:outerShdw>
                </a:effectLst>
                <a:latin typeface="UT Sans"/>
              </a:rPr>
              <a:t>ştiinţific</a:t>
            </a:r>
            <a:r>
              <a:rPr lang="en-US" sz="1600" b="1" dirty="0">
                <a:effectLst>
                  <a:outerShdw blurRad="38100" dist="38100" dir="2700000" algn="tl">
                    <a:srgbClr val="000000">
                      <a:alpha val="43137"/>
                    </a:srgbClr>
                  </a:outerShdw>
                </a:effectLst>
                <a:latin typeface="UT Sans"/>
              </a:rPr>
              <a:t>: Prof. Dr. George Ioan </a:t>
            </a:r>
            <a:r>
              <a:rPr lang="en-US" sz="1600" b="1" dirty="0" err="1">
                <a:effectLst>
                  <a:outerShdw blurRad="38100" dist="38100" dir="2700000" algn="tl">
                    <a:srgbClr val="000000">
                      <a:alpha val="43137"/>
                    </a:srgbClr>
                  </a:outerShdw>
                </a:effectLst>
                <a:latin typeface="UT Sans"/>
              </a:rPr>
              <a:t>Pandele</a:t>
            </a:r>
            <a:r>
              <a:rPr lang="en-US" sz="1600" b="1" dirty="0">
                <a:effectLst>
                  <a:outerShdw blurRad="38100" dist="38100" dir="2700000" algn="tl">
                    <a:srgbClr val="000000">
                      <a:alpha val="43137"/>
                    </a:srgbClr>
                  </a:outerShdw>
                </a:effectLst>
                <a:latin typeface="UT Sans"/>
              </a:rPr>
              <a:t> </a:t>
            </a:r>
          </a:p>
          <a:p>
            <a:pPr lvl="0" algn="ctr"/>
            <a:r>
              <a:rPr lang="en-US" sz="1600" b="1" dirty="0" err="1">
                <a:effectLst>
                  <a:outerShdw blurRad="38100" dist="38100" dir="2700000" algn="tl">
                    <a:srgbClr val="000000">
                      <a:alpha val="43137"/>
                    </a:srgbClr>
                  </a:outerShdw>
                </a:effectLst>
                <a:latin typeface="UT Sans"/>
              </a:rPr>
              <a:t>Confirmat</a:t>
            </a:r>
            <a:r>
              <a:rPr lang="en-US" sz="1600" b="1" dirty="0">
                <a:effectLst>
                  <a:outerShdw blurRad="38100" dist="38100" dir="2700000" algn="tl">
                    <a:srgbClr val="000000">
                      <a:alpha val="43137"/>
                    </a:srgbClr>
                  </a:outerShdw>
                </a:effectLst>
                <a:latin typeface="UT Sans"/>
              </a:rPr>
              <a:t>:  </a:t>
            </a:r>
            <a:r>
              <a:rPr lang="nn-NO" sz="1600" b="1" dirty="0">
                <a:effectLst>
                  <a:outerShdw blurRad="38100" dist="38100" dir="2700000" algn="tl">
                    <a:srgbClr val="000000">
                      <a:alpha val="43137"/>
                    </a:srgbClr>
                  </a:outerShdw>
                </a:effectLst>
                <a:latin typeface="UT Sans"/>
              </a:rPr>
              <a:t>Ordinului MEC nr. nr. 4387 din 06.06.2011. </a:t>
            </a:r>
            <a:endParaRPr lang="en-US" sz="1600" b="1" dirty="0">
              <a:effectLst>
                <a:outerShdw blurRad="38100" dist="38100" dir="2700000" algn="tl">
                  <a:srgbClr val="000000">
                    <a:alpha val="43137"/>
                  </a:srgbClr>
                </a:outerShdw>
              </a:effectLst>
              <a:latin typeface="UT Sans"/>
            </a:endParaRPr>
          </a:p>
          <a:p>
            <a:pPr lvl="0" algn="ctr"/>
            <a:endParaRPr lang="en-US" sz="1600" b="1" dirty="0">
              <a:solidFill>
                <a:schemeClr val="accent1"/>
              </a:solidFill>
              <a:effectLst>
                <a:outerShdw blurRad="38100" dist="38100" dir="2700000" algn="tl">
                  <a:srgbClr val="000000">
                    <a:alpha val="43137"/>
                  </a:srgbClr>
                </a:outerShdw>
              </a:effectLst>
            </a:endParaRPr>
          </a:p>
          <a:p>
            <a:pPr marL="171450" lvl="0" indent="-171450">
              <a:buFont typeface="Wingdings" panose="05000000000000000000" pitchFamily="2" charset="2"/>
              <a:buChar char="q"/>
            </a:pPr>
            <a:r>
              <a:rPr lang="en-US" sz="1400" b="1" dirty="0" err="1">
                <a:latin typeface="UT Sans"/>
              </a:rPr>
              <a:t>Obiectiv</a:t>
            </a:r>
            <a:r>
              <a:rPr lang="ro-RO" sz="1400" b="1" dirty="0"/>
              <a:t>e</a:t>
            </a:r>
            <a:r>
              <a:rPr lang="en-US" sz="1400" b="1" dirty="0">
                <a:latin typeface="UT Sans"/>
              </a:rPr>
              <a:t> principal </a:t>
            </a:r>
            <a:r>
              <a:rPr lang="en-US" sz="1400" dirty="0">
                <a:latin typeface="UT Sans"/>
              </a:rPr>
              <a:t>:  </a:t>
            </a:r>
            <a:r>
              <a:rPr lang="en-US" sz="1400" dirty="0" err="1">
                <a:latin typeface="UT Sans"/>
              </a:rPr>
              <a:t>Evaluarea</a:t>
            </a:r>
            <a:r>
              <a:rPr lang="en-US" sz="1400" dirty="0">
                <a:latin typeface="UT Sans"/>
              </a:rPr>
              <a:t>  </a:t>
            </a:r>
            <a:r>
              <a:rPr lang="en-US" sz="1400" dirty="0" err="1">
                <a:latin typeface="UT Sans"/>
              </a:rPr>
              <a:t>semnifica</a:t>
            </a:r>
            <a:r>
              <a:rPr lang="ro-RO" sz="1400" dirty="0"/>
              <a:t>ț</a:t>
            </a:r>
            <a:r>
              <a:rPr lang="en-US" sz="1400" dirty="0" err="1">
                <a:latin typeface="UT Sans"/>
              </a:rPr>
              <a:t>iei</a:t>
            </a:r>
            <a:r>
              <a:rPr lang="en-US" sz="1400" dirty="0">
                <a:latin typeface="UT Sans"/>
              </a:rPr>
              <a:t> </a:t>
            </a:r>
            <a:r>
              <a:rPr lang="en-US" sz="1400" dirty="0" err="1">
                <a:latin typeface="UT Sans"/>
              </a:rPr>
              <a:t>nivelelor</a:t>
            </a:r>
            <a:r>
              <a:rPr lang="en-US" sz="1400" dirty="0">
                <a:latin typeface="UT Sans"/>
              </a:rPr>
              <a:t> </a:t>
            </a:r>
            <a:r>
              <a:rPr lang="en-US" sz="1400" dirty="0" err="1">
                <a:latin typeface="UT Sans"/>
              </a:rPr>
              <a:t>serice</a:t>
            </a:r>
            <a:r>
              <a:rPr lang="en-US" sz="1400" dirty="0">
                <a:latin typeface="UT Sans"/>
              </a:rPr>
              <a:t> ale</a:t>
            </a:r>
            <a:r>
              <a:rPr lang="ro-RO" sz="1400" dirty="0"/>
              <a:t> </a:t>
            </a:r>
            <a:r>
              <a:rPr lang="en-US" sz="1400" dirty="0" err="1">
                <a:latin typeface="UT Sans"/>
              </a:rPr>
              <a:t>fibrinogenului</a:t>
            </a:r>
            <a:r>
              <a:rPr lang="ro-RO" sz="1400" dirty="0"/>
              <a:t>,</a:t>
            </a:r>
            <a:r>
              <a:rPr lang="en-US" sz="1400" dirty="0">
                <a:latin typeface="UT Sans"/>
              </a:rPr>
              <a:t> </a:t>
            </a:r>
            <a:r>
              <a:rPr lang="en-US" sz="1400" dirty="0" err="1">
                <a:latin typeface="UT Sans"/>
              </a:rPr>
              <a:t>hsPC</a:t>
            </a:r>
            <a:r>
              <a:rPr lang="ro-RO" sz="1400" dirty="0"/>
              <a:t>,</a:t>
            </a:r>
            <a:r>
              <a:rPr lang="en-US" sz="1400" dirty="0">
                <a:latin typeface="UT Sans"/>
              </a:rPr>
              <a:t> </a:t>
            </a:r>
            <a:r>
              <a:rPr lang="en-US" sz="1400" dirty="0" err="1">
                <a:latin typeface="UT Sans"/>
              </a:rPr>
              <a:t>aCL</a:t>
            </a:r>
            <a:r>
              <a:rPr lang="ro-RO" sz="1400" dirty="0"/>
              <a:t> </a:t>
            </a:r>
            <a:endParaRPr lang="en-US" sz="1400" dirty="0">
              <a:latin typeface="UT Sans"/>
            </a:endParaRPr>
          </a:p>
          <a:p>
            <a:pPr lvl="0"/>
            <a:r>
              <a:rPr lang="it-IT" sz="1400" dirty="0">
                <a:latin typeface="UT Sans"/>
              </a:rPr>
              <a:t>pentru evolu</a:t>
            </a:r>
            <a:r>
              <a:rPr lang="ro-RO" sz="1400" dirty="0"/>
              <a:t>ț</a:t>
            </a:r>
            <a:r>
              <a:rPr lang="it-IT" sz="1400" dirty="0">
                <a:latin typeface="UT Sans"/>
              </a:rPr>
              <a:t>ia cu evenimente trombotice recurente venoase </a:t>
            </a:r>
            <a:r>
              <a:rPr lang="ro-RO" sz="1400" dirty="0"/>
              <a:t>ș</a:t>
            </a:r>
            <a:r>
              <a:rPr lang="it-IT" sz="1400" dirty="0">
                <a:latin typeface="UT Sans"/>
              </a:rPr>
              <a:t>i arteriale</a:t>
            </a:r>
            <a:r>
              <a:rPr lang="ro-RO" sz="1400" dirty="0"/>
              <a:t> la pacienții cu sindrom </a:t>
            </a:r>
            <a:r>
              <a:rPr lang="ro-RO" sz="1400" dirty="0" err="1"/>
              <a:t>antifosfolipidic</a:t>
            </a:r>
            <a:r>
              <a:rPr lang="ro-RO" sz="1400" dirty="0"/>
              <a:t> (SAF) .</a:t>
            </a:r>
            <a:endParaRPr lang="en-US" sz="1400" dirty="0">
              <a:latin typeface="UT Sans"/>
            </a:endParaRPr>
          </a:p>
          <a:p>
            <a:pPr marL="171450" lvl="0" indent="-171450">
              <a:buFont typeface="Wingdings" panose="05000000000000000000" pitchFamily="2" charset="2"/>
              <a:buChar char="q"/>
            </a:pPr>
            <a:endParaRPr lang="en-US" sz="1400" dirty="0">
              <a:latin typeface="UT Sans"/>
            </a:endParaRPr>
          </a:p>
          <a:p>
            <a:pPr marL="171450" lvl="0" indent="-171450">
              <a:buFont typeface="Wingdings" panose="05000000000000000000" pitchFamily="2" charset="2"/>
              <a:buChar char="q"/>
            </a:pPr>
            <a:r>
              <a:rPr lang="en-US" sz="1400" b="1" dirty="0">
                <a:latin typeface="UT Sans"/>
              </a:rPr>
              <a:t>Material </a:t>
            </a:r>
            <a:r>
              <a:rPr lang="ro-RO" sz="1400" b="1" dirty="0">
                <a:latin typeface="UT Sans"/>
              </a:rPr>
              <a:t>ș</a:t>
            </a:r>
            <a:r>
              <a:rPr lang="en-US" sz="1400" b="1" dirty="0" err="1">
                <a:latin typeface="UT Sans"/>
              </a:rPr>
              <a:t>i</a:t>
            </a:r>
            <a:r>
              <a:rPr lang="en-US" sz="1400" b="1" dirty="0">
                <a:latin typeface="UT Sans"/>
              </a:rPr>
              <a:t> </a:t>
            </a:r>
            <a:r>
              <a:rPr lang="en-US" sz="1400" b="1" dirty="0" err="1">
                <a:latin typeface="UT Sans"/>
              </a:rPr>
              <a:t>metod</a:t>
            </a:r>
            <a:r>
              <a:rPr lang="ro-RO" sz="1400" b="1" dirty="0">
                <a:latin typeface="UT Sans"/>
              </a:rPr>
              <a:t>ă</a:t>
            </a:r>
            <a:r>
              <a:rPr lang="en-US" sz="1400" dirty="0">
                <a:latin typeface="UT Sans"/>
              </a:rPr>
              <a:t>:  </a:t>
            </a:r>
            <a:r>
              <a:rPr lang="en-US" sz="1400" dirty="0" err="1">
                <a:latin typeface="UT Sans"/>
              </a:rPr>
              <a:t>studiul</a:t>
            </a:r>
            <a:r>
              <a:rPr lang="en-US" sz="1400" dirty="0">
                <a:latin typeface="UT Sans"/>
              </a:rPr>
              <a:t> </a:t>
            </a:r>
            <a:r>
              <a:rPr lang="en-US" sz="1400" dirty="0" err="1">
                <a:latin typeface="UT Sans"/>
              </a:rPr>
              <a:t>reprezinta</a:t>
            </a:r>
            <a:r>
              <a:rPr lang="en-US" sz="1400" dirty="0">
                <a:latin typeface="UT Sans"/>
              </a:rPr>
              <a:t> o </a:t>
            </a:r>
            <a:r>
              <a:rPr lang="en-US" sz="1400" dirty="0" err="1">
                <a:latin typeface="UT Sans"/>
              </a:rPr>
              <a:t>cercetare</a:t>
            </a:r>
            <a:r>
              <a:rPr lang="en-US" sz="1400" dirty="0">
                <a:latin typeface="UT Sans"/>
              </a:rPr>
              <a:t> </a:t>
            </a:r>
            <a:r>
              <a:rPr lang="en-US" sz="1400" dirty="0" err="1">
                <a:latin typeface="UT Sans"/>
              </a:rPr>
              <a:t>clinico-statistică</a:t>
            </a:r>
            <a:r>
              <a:rPr lang="en-US" sz="1400" dirty="0">
                <a:latin typeface="UT Sans"/>
              </a:rPr>
              <a:t> </a:t>
            </a:r>
            <a:r>
              <a:rPr lang="en-US" sz="1400" dirty="0" err="1">
                <a:latin typeface="UT Sans"/>
              </a:rPr>
              <a:t>complexa</a:t>
            </a:r>
            <a:r>
              <a:rPr lang="en-US" sz="1400" dirty="0">
                <a:latin typeface="UT Sans"/>
              </a:rPr>
              <a:t> (longitudinal</a:t>
            </a:r>
            <a:r>
              <a:rPr lang="ro-RO" sz="1400" dirty="0"/>
              <a:t>ă</a:t>
            </a:r>
            <a:r>
              <a:rPr lang="en-US" sz="1400" dirty="0">
                <a:latin typeface="UT Sans"/>
              </a:rPr>
              <a:t>, </a:t>
            </a:r>
            <a:r>
              <a:rPr lang="ro-RO" sz="1400" dirty="0"/>
              <a:t>s</a:t>
            </a:r>
            <a:r>
              <a:rPr lang="en-US" sz="1400" dirty="0" err="1">
                <a:latin typeface="UT Sans"/>
              </a:rPr>
              <a:t>tudiu</a:t>
            </a:r>
            <a:r>
              <a:rPr lang="en-US" sz="1400" dirty="0">
                <a:latin typeface="UT Sans"/>
              </a:rPr>
              <a:t> </a:t>
            </a:r>
            <a:r>
              <a:rPr lang="en-US" sz="1400" dirty="0" err="1">
                <a:latin typeface="UT Sans"/>
              </a:rPr>
              <a:t>ambispectiv</a:t>
            </a:r>
            <a:r>
              <a:rPr lang="en-US" sz="1400" dirty="0">
                <a:latin typeface="UT Sans"/>
              </a:rPr>
              <a:t>  (</a:t>
            </a:r>
            <a:r>
              <a:rPr lang="en-US" sz="1400" dirty="0" err="1">
                <a:latin typeface="UT Sans"/>
              </a:rPr>
              <a:t>retrospectiv</a:t>
            </a:r>
            <a:r>
              <a:rPr lang="en-US" sz="1400" dirty="0">
                <a:latin typeface="UT Sans"/>
              </a:rPr>
              <a:t> </a:t>
            </a:r>
            <a:r>
              <a:rPr lang="en-US" sz="1400" dirty="0" err="1">
                <a:latin typeface="UT Sans"/>
              </a:rPr>
              <a:t>si</a:t>
            </a:r>
            <a:r>
              <a:rPr lang="en-US" sz="1400" dirty="0">
                <a:latin typeface="UT Sans"/>
              </a:rPr>
              <a:t> 2-ani </a:t>
            </a:r>
            <a:r>
              <a:rPr lang="en-US" sz="1400" dirty="0" err="1">
                <a:latin typeface="UT Sans"/>
              </a:rPr>
              <a:t>prospectiv</a:t>
            </a:r>
            <a:r>
              <a:rPr lang="en-US" sz="1400" dirty="0">
                <a:latin typeface="UT Sans"/>
              </a:rPr>
              <a:t>) </a:t>
            </a:r>
            <a:r>
              <a:rPr lang="en-US" sz="1400" dirty="0" err="1">
                <a:latin typeface="UT Sans"/>
              </a:rPr>
              <a:t>efectuată</a:t>
            </a:r>
            <a:r>
              <a:rPr lang="en-US" sz="1400" dirty="0">
                <a:latin typeface="UT Sans"/>
              </a:rPr>
              <a:t> </a:t>
            </a:r>
            <a:r>
              <a:rPr lang="en-US" sz="1400" dirty="0" err="1">
                <a:latin typeface="UT Sans"/>
              </a:rPr>
              <a:t>în</a:t>
            </a:r>
            <a:r>
              <a:rPr lang="en-US" sz="1400" dirty="0">
                <a:latin typeface="UT Sans"/>
              </a:rPr>
              <a:t> </a:t>
            </a:r>
            <a:r>
              <a:rPr lang="en-US" sz="1400" dirty="0" err="1">
                <a:latin typeface="UT Sans"/>
              </a:rPr>
              <a:t>Spitalul</a:t>
            </a:r>
            <a:r>
              <a:rPr lang="en-US" sz="1400" dirty="0">
                <a:latin typeface="UT Sans"/>
              </a:rPr>
              <a:t> </a:t>
            </a:r>
            <a:r>
              <a:rPr lang="ro-RO" sz="1400" dirty="0"/>
              <a:t>Clinic J</a:t>
            </a:r>
            <a:r>
              <a:rPr lang="en-US" sz="1400" dirty="0">
                <a:latin typeface="UT Sans"/>
              </a:rPr>
              <a:t>u</a:t>
            </a:r>
            <a:r>
              <a:rPr lang="ro-RO" sz="1400" dirty="0" err="1"/>
              <a:t>dețean</a:t>
            </a:r>
            <a:r>
              <a:rPr lang="ro-RO" sz="1400" dirty="0"/>
              <a:t> de Urgență</a:t>
            </a:r>
            <a:r>
              <a:rPr lang="en-US" sz="1400" dirty="0">
                <a:latin typeface="UT Sans"/>
              </a:rPr>
              <a:t> </a:t>
            </a:r>
            <a:r>
              <a:rPr lang="en-US" sz="1400" dirty="0" err="1">
                <a:latin typeface="UT Sans"/>
              </a:rPr>
              <a:t>Braşov</a:t>
            </a:r>
            <a:r>
              <a:rPr lang="en-US" sz="1400" dirty="0">
                <a:latin typeface="UT Sans"/>
              </a:rPr>
              <a:t>, </a:t>
            </a:r>
            <a:r>
              <a:rPr lang="en-US" sz="1400" dirty="0" err="1">
                <a:latin typeface="UT Sans"/>
              </a:rPr>
              <a:t>utilizând</a:t>
            </a:r>
            <a:r>
              <a:rPr lang="en-US" sz="1400" dirty="0">
                <a:latin typeface="UT Sans"/>
              </a:rPr>
              <a:t> </a:t>
            </a:r>
            <a:r>
              <a:rPr lang="en-US" sz="1400" dirty="0" err="1">
                <a:latin typeface="UT Sans"/>
              </a:rPr>
              <a:t>grupuri</a:t>
            </a:r>
            <a:r>
              <a:rPr lang="en-US" sz="1400" dirty="0">
                <a:latin typeface="UT Sans"/>
              </a:rPr>
              <a:t> de </a:t>
            </a:r>
            <a:r>
              <a:rPr lang="en-US" sz="1400" dirty="0" err="1">
                <a:latin typeface="UT Sans"/>
              </a:rPr>
              <a:t>subie</a:t>
            </a:r>
            <a:r>
              <a:rPr lang="ro-RO" sz="1400" dirty="0" err="1"/>
              <a:t>cți</a:t>
            </a:r>
            <a:r>
              <a:rPr lang="ro-RO" sz="1400" dirty="0"/>
              <a:t> cu SAF primar și secundar</a:t>
            </a:r>
            <a:r>
              <a:rPr lang="en-US" sz="1400" dirty="0">
                <a:latin typeface="UT Sans"/>
              </a:rPr>
              <a:t>, </a:t>
            </a:r>
            <a:r>
              <a:rPr lang="en-US" sz="1400" dirty="0" err="1">
                <a:latin typeface="UT Sans"/>
              </a:rPr>
              <a:t>după</a:t>
            </a:r>
            <a:r>
              <a:rPr lang="en-US" sz="1400" dirty="0">
                <a:latin typeface="UT Sans"/>
              </a:rPr>
              <a:t> o  </a:t>
            </a:r>
            <a:r>
              <a:rPr lang="en-US" sz="1400" dirty="0" err="1">
                <a:latin typeface="UT Sans"/>
              </a:rPr>
              <a:t>serie</a:t>
            </a:r>
            <a:r>
              <a:rPr lang="en-US" sz="1400" dirty="0">
                <a:latin typeface="UT Sans"/>
              </a:rPr>
              <a:t> de </a:t>
            </a:r>
            <a:r>
              <a:rPr lang="en-US" sz="1400" dirty="0" err="1">
                <a:latin typeface="UT Sans"/>
              </a:rPr>
              <a:t>criterii</a:t>
            </a:r>
            <a:r>
              <a:rPr lang="en-US" sz="1400" dirty="0">
                <a:latin typeface="UT Sans"/>
              </a:rPr>
              <a:t> </a:t>
            </a:r>
            <a:r>
              <a:rPr lang="en-US" sz="1400" dirty="0" err="1">
                <a:latin typeface="UT Sans"/>
              </a:rPr>
              <a:t>includere</a:t>
            </a:r>
            <a:r>
              <a:rPr lang="en-US" sz="1400" dirty="0">
                <a:latin typeface="UT Sans"/>
              </a:rPr>
              <a:t>/</a:t>
            </a:r>
            <a:r>
              <a:rPr lang="en-US" sz="1400" dirty="0" err="1">
                <a:latin typeface="UT Sans"/>
              </a:rPr>
              <a:t>excludere</a:t>
            </a:r>
            <a:r>
              <a:rPr lang="en-US" sz="1400" dirty="0">
                <a:latin typeface="UT Sans"/>
              </a:rPr>
              <a:t> </a:t>
            </a:r>
            <a:r>
              <a:rPr lang="en-US" sz="1400" dirty="0" err="1">
                <a:latin typeface="UT Sans"/>
              </a:rPr>
              <a:t>prestabilite</a:t>
            </a:r>
            <a:r>
              <a:rPr lang="en-US" sz="1400" dirty="0">
                <a:latin typeface="UT Sans"/>
              </a:rPr>
              <a:t> </a:t>
            </a:r>
            <a:r>
              <a:rPr lang="en-US" sz="1400" dirty="0" err="1">
                <a:latin typeface="UT Sans"/>
              </a:rPr>
              <a:t>şi</a:t>
            </a:r>
            <a:r>
              <a:rPr lang="en-US" sz="1400" dirty="0">
                <a:latin typeface="UT Sans"/>
              </a:rPr>
              <a:t> </a:t>
            </a:r>
            <a:r>
              <a:rPr lang="en-US" sz="1400" dirty="0" err="1">
                <a:latin typeface="UT Sans"/>
              </a:rPr>
              <a:t>investigaţi</a:t>
            </a:r>
            <a:r>
              <a:rPr lang="en-US" sz="1400" dirty="0">
                <a:latin typeface="UT Sans"/>
              </a:rPr>
              <a:t> </a:t>
            </a:r>
            <a:r>
              <a:rPr lang="en-US" sz="1400" dirty="0" err="1">
                <a:latin typeface="UT Sans"/>
              </a:rPr>
              <a:t>în</a:t>
            </a:r>
            <a:r>
              <a:rPr lang="en-US" sz="1400" dirty="0">
                <a:latin typeface="UT Sans"/>
              </a:rPr>
              <a:t> </a:t>
            </a:r>
            <a:r>
              <a:rPr lang="en-US" sz="1400" dirty="0" err="1">
                <a:latin typeface="UT Sans"/>
              </a:rPr>
              <a:t>paralel</a:t>
            </a:r>
            <a:r>
              <a:rPr lang="en-US" sz="1400" dirty="0">
                <a:latin typeface="UT Sans"/>
              </a:rPr>
              <a:t> cu </a:t>
            </a:r>
            <a:r>
              <a:rPr lang="ro-RO" sz="1400" dirty="0"/>
              <a:t>un grup martor de subiecți sănătoși</a:t>
            </a:r>
            <a:r>
              <a:rPr lang="en-US" sz="1400" dirty="0">
                <a:latin typeface="UT Sans"/>
              </a:rPr>
              <a:t>.  </a:t>
            </a:r>
            <a:r>
              <a:rPr lang="en-US" sz="1400" dirty="0" err="1">
                <a:latin typeface="UT Sans"/>
              </a:rPr>
              <a:t>Toate</a:t>
            </a:r>
            <a:r>
              <a:rPr lang="en-US" sz="1400" dirty="0">
                <a:latin typeface="UT Sans"/>
              </a:rPr>
              <a:t> </a:t>
            </a:r>
            <a:r>
              <a:rPr lang="en-US" sz="1400" dirty="0" err="1">
                <a:latin typeface="UT Sans"/>
              </a:rPr>
              <a:t>rezultatele</a:t>
            </a:r>
            <a:r>
              <a:rPr lang="en-US" sz="1400" dirty="0">
                <a:latin typeface="UT Sans"/>
              </a:rPr>
              <a:t> </a:t>
            </a:r>
            <a:r>
              <a:rPr lang="en-US" sz="1400" dirty="0" err="1">
                <a:latin typeface="UT Sans"/>
              </a:rPr>
              <a:t>obţinute</a:t>
            </a:r>
            <a:r>
              <a:rPr lang="en-US" sz="1400" dirty="0">
                <a:latin typeface="UT Sans"/>
              </a:rPr>
              <a:t> au </a:t>
            </a:r>
            <a:r>
              <a:rPr lang="en-US" sz="1400" dirty="0" err="1">
                <a:latin typeface="UT Sans"/>
              </a:rPr>
              <a:t>fost</a:t>
            </a:r>
            <a:r>
              <a:rPr lang="en-US" sz="1400" dirty="0">
                <a:latin typeface="UT Sans"/>
              </a:rPr>
              <a:t> </a:t>
            </a:r>
            <a:r>
              <a:rPr lang="en-US" sz="1400" dirty="0" err="1">
                <a:latin typeface="UT Sans"/>
              </a:rPr>
              <a:t>analizate</a:t>
            </a:r>
            <a:r>
              <a:rPr lang="en-US" sz="1400" dirty="0">
                <a:latin typeface="UT Sans"/>
              </a:rPr>
              <a:t> statistic </a:t>
            </a:r>
            <a:r>
              <a:rPr lang="en-US" sz="1400" dirty="0" err="1">
                <a:latin typeface="UT Sans"/>
              </a:rPr>
              <a:t>si</a:t>
            </a:r>
            <a:r>
              <a:rPr lang="en-US" sz="1400" dirty="0">
                <a:latin typeface="UT Sans"/>
              </a:rPr>
              <a:t> </a:t>
            </a:r>
            <a:r>
              <a:rPr lang="en-US" sz="1400" dirty="0" err="1">
                <a:latin typeface="UT Sans"/>
              </a:rPr>
              <a:t>supuse</a:t>
            </a:r>
            <a:r>
              <a:rPr lang="en-US" sz="1400" dirty="0">
                <a:latin typeface="UT Sans"/>
              </a:rPr>
              <a:t> </a:t>
            </a:r>
            <a:r>
              <a:rPr lang="en-US" sz="1400" dirty="0" err="1">
                <a:latin typeface="UT Sans"/>
              </a:rPr>
              <a:t>comparaţiei</a:t>
            </a:r>
            <a:r>
              <a:rPr lang="en-US" sz="1400" dirty="0">
                <a:latin typeface="UT Sans"/>
              </a:rPr>
              <a:t>  cu </a:t>
            </a:r>
            <a:r>
              <a:rPr lang="en-US" sz="1400" dirty="0" err="1">
                <a:latin typeface="UT Sans"/>
              </a:rPr>
              <a:t>rezultatele</a:t>
            </a:r>
            <a:r>
              <a:rPr lang="en-US" sz="1400" dirty="0">
                <a:latin typeface="UT Sans"/>
              </a:rPr>
              <a:t> </a:t>
            </a:r>
            <a:r>
              <a:rPr lang="en-US" sz="1400" dirty="0" err="1">
                <a:latin typeface="UT Sans"/>
              </a:rPr>
              <a:t>altor</a:t>
            </a:r>
            <a:r>
              <a:rPr lang="en-US" sz="1400" dirty="0">
                <a:latin typeface="UT Sans"/>
              </a:rPr>
              <a:t> </a:t>
            </a:r>
            <a:r>
              <a:rPr lang="en-US" sz="1400" dirty="0" err="1">
                <a:latin typeface="UT Sans"/>
              </a:rPr>
              <a:t>studii</a:t>
            </a:r>
            <a:r>
              <a:rPr lang="en-US" sz="1400" dirty="0">
                <a:latin typeface="UT Sans"/>
              </a:rPr>
              <a:t> </a:t>
            </a:r>
            <a:r>
              <a:rPr lang="en-US" sz="1400" dirty="0" err="1">
                <a:latin typeface="UT Sans"/>
              </a:rPr>
              <a:t>similare</a:t>
            </a:r>
            <a:r>
              <a:rPr lang="en-US" sz="1400" dirty="0">
                <a:latin typeface="UT Sans"/>
              </a:rPr>
              <a:t> din </a:t>
            </a:r>
            <a:r>
              <a:rPr lang="en-US" sz="1400" dirty="0" err="1">
                <a:latin typeface="UT Sans"/>
              </a:rPr>
              <a:t>literatura</a:t>
            </a:r>
            <a:r>
              <a:rPr lang="en-US" sz="1400" dirty="0">
                <a:latin typeface="UT Sans"/>
              </a:rPr>
              <a:t> </a:t>
            </a:r>
            <a:r>
              <a:rPr lang="en-US" sz="1400" dirty="0" err="1">
                <a:latin typeface="UT Sans"/>
              </a:rPr>
              <a:t>internaţională</a:t>
            </a:r>
            <a:r>
              <a:rPr lang="en-US" sz="1400" dirty="0">
                <a:latin typeface="UT Sans"/>
              </a:rPr>
              <a:t>, </a:t>
            </a:r>
            <a:r>
              <a:rPr lang="en-US" sz="1400" dirty="0" err="1">
                <a:latin typeface="UT Sans"/>
              </a:rPr>
              <a:t>obţinute</a:t>
            </a:r>
            <a:r>
              <a:rPr lang="en-US" sz="1400" dirty="0">
                <a:latin typeface="UT Sans"/>
              </a:rPr>
              <a:t> </a:t>
            </a:r>
            <a:r>
              <a:rPr lang="en-US" sz="1400" dirty="0" err="1">
                <a:latin typeface="UT Sans"/>
              </a:rPr>
              <a:t>în</a:t>
            </a:r>
            <a:r>
              <a:rPr lang="en-US" sz="1400" dirty="0">
                <a:latin typeface="UT Sans"/>
              </a:rPr>
              <a:t> </a:t>
            </a:r>
            <a:r>
              <a:rPr lang="en-US" sz="1400" dirty="0" err="1">
                <a:latin typeface="UT Sans"/>
              </a:rPr>
              <a:t>urma</a:t>
            </a:r>
            <a:r>
              <a:rPr lang="en-US" sz="1400" dirty="0">
                <a:latin typeface="UT Sans"/>
              </a:rPr>
              <a:t> </a:t>
            </a:r>
            <a:r>
              <a:rPr lang="en-US" sz="1400" dirty="0" err="1">
                <a:latin typeface="UT Sans"/>
              </a:rPr>
              <a:t>unor</a:t>
            </a:r>
            <a:r>
              <a:rPr lang="en-US" sz="1400" dirty="0">
                <a:latin typeface="UT Sans"/>
              </a:rPr>
              <a:t> </a:t>
            </a:r>
            <a:r>
              <a:rPr lang="en-US" sz="1400" dirty="0" err="1">
                <a:latin typeface="UT Sans"/>
              </a:rPr>
              <a:t>procedee</a:t>
            </a:r>
            <a:r>
              <a:rPr lang="en-US" sz="1400" dirty="0">
                <a:latin typeface="UT Sans"/>
              </a:rPr>
              <a:t> de meta-</a:t>
            </a:r>
            <a:r>
              <a:rPr lang="en-US" sz="1400" dirty="0" err="1">
                <a:latin typeface="UT Sans"/>
              </a:rPr>
              <a:t>analiză</a:t>
            </a:r>
            <a:r>
              <a:rPr lang="en-US" sz="1400" dirty="0">
                <a:latin typeface="UT Sans"/>
              </a:rPr>
              <a:t>, </a:t>
            </a:r>
            <a:r>
              <a:rPr lang="en-US" sz="1400" dirty="0" err="1">
                <a:latin typeface="UT Sans"/>
              </a:rPr>
              <a:t>urmărindu</a:t>
            </a:r>
            <a:r>
              <a:rPr lang="en-US" sz="1400" dirty="0">
                <a:latin typeface="UT Sans"/>
              </a:rPr>
              <a:t>-se </a:t>
            </a:r>
            <a:r>
              <a:rPr lang="en-US" sz="1400" dirty="0" err="1">
                <a:latin typeface="UT Sans"/>
              </a:rPr>
              <a:t>verificarea</a:t>
            </a:r>
            <a:r>
              <a:rPr lang="en-US" sz="1400" dirty="0">
                <a:latin typeface="UT Sans"/>
              </a:rPr>
              <a:t> </a:t>
            </a:r>
            <a:r>
              <a:rPr lang="en-US" sz="1400" dirty="0" err="1">
                <a:latin typeface="UT Sans"/>
              </a:rPr>
              <a:t>aspectelor</a:t>
            </a:r>
            <a:r>
              <a:rPr lang="en-US" sz="1400" dirty="0">
                <a:latin typeface="UT Sans"/>
              </a:rPr>
              <a:t> de </a:t>
            </a:r>
            <a:r>
              <a:rPr lang="en-US" sz="1400" dirty="0" err="1">
                <a:latin typeface="UT Sans"/>
              </a:rPr>
              <a:t>concordanţă</a:t>
            </a:r>
            <a:r>
              <a:rPr lang="en-US" sz="1400" dirty="0">
                <a:latin typeface="UT Sans"/>
              </a:rPr>
              <a:t> </a:t>
            </a:r>
            <a:r>
              <a:rPr lang="en-US" sz="1400" dirty="0" err="1">
                <a:latin typeface="UT Sans"/>
              </a:rPr>
              <a:t>sau</a:t>
            </a:r>
            <a:r>
              <a:rPr lang="en-US" sz="1400" dirty="0">
                <a:latin typeface="UT Sans"/>
              </a:rPr>
              <a:t> </a:t>
            </a:r>
            <a:r>
              <a:rPr lang="en-US" sz="1400" dirty="0" err="1">
                <a:latin typeface="UT Sans"/>
              </a:rPr>
              <a:t>corelare</a:t>
            </a:r>
            <a:r>
              <a:rPr lang="en-US" sz="1400" dirty="0">
                <a:latin typeface="UT Sans"/>
              </a:rPr>
              <a:t>.</a:t>
            </a:r>
          </a:p>
          <a:p>
            <a:pPr lvl="0"/>
            <a:endParaRPr lang="en-US" sz="1400" dirty="0">
              <a:latin typeface="UT Sans"/>
            </a:endParaRPr>
          </a:p>
          <a:p>
            <a:pPr marL="171450" lvl="0" indent="-171450">
              <a:buFont typeface="Wingdings" panose="05000000000000000000" pitchFamily="2" charset="2"/>
              <a:buChar char="q"/>
            </a:pPr>
            <a:r>
              <a:rPr lang="en-US" sz="1400" dirty="0" err="1">
                <a:latin typeface="UT Sans"/>
              </a:rPr>
              <a:t>Obiective</a:t>
            </a:r>
            <a:r>
              <a:rPr lang="en-US" sz="1400" dirty="0">
                <a:latin typeface="UT Sans"/>
              </a:rPr>
              <a:t> principale </a:t>
            </a:r>
            <a:r>
              <a:rPr lang="en-US" sz="1400" dirty="0" err="1">
                <a:latin typeface="UT Sans"/>
              </a:rPr>
              <a:t>dezbatute</a:t>
            </a:r>
            <a:r>
              <a:rPr lang="en-US" sz="1400" dirty="0">
                <a:latin typeface="UT Sans"/>
              </a:rPr>
              <a:t>  </a:t>
            </a:r>
            <a:r>
              <a:rPr lang="en-US" sz="1400" b="1" dirty="0">
                <a:latin typeface="UT Sans"/>
              </a:rPr>
              <a:t>in </a:t>
            </a:r>
            <a:r>
              <a:rPr lang="en-US" sz="1400" b="1" dirty="0" err="1">
                <a:latin typeface="UT Sans"/>
              </a:rPr>
              <a:t>concluzii</a:t>
            </a:r>
            <a:r>
              <a:rPr lang="en-US" sz="1400" b="1" dirty="0">
                <a:latin typeface="UT Sans"/>
              </a:rPr>
              <a:t> </a:t>
            </a:r>
            <a:r>
              <a:rPr lang="en-US" sz="1400" dirty="0">
                <a:latin typeface="UT Sans"/>
              </a:rPr>
              <a:t>:</a:t>
            </a:r>
            <a:r>
              <a:rPr lang="ro-RO" sz="1400" dirty="0"/>
              <a:t> </a:t>
            </a:r>
            <a:r>
              <a:rPr lang="ro-RO" sz="1400" b="1" dirty="0"/>
              <a:t>Markerul de activare </a:t>
            </a:r>
            <a:r>
              <a:rPr lang="ro-RO" sz="1400" b="1" dirty="0" err="1"/>
              <a:t>plachetara</a:t>
            </a:r>
            <a:r>
              <a:rPr lang="ro-RO" sz="1400" b="1" dirty="0"/>
              <a:t> </a:t>
            </a:r>
            <a:r>
              <a:rPr lang="ro-RO" sz="1400" b="1" dirty="0" err="1"/>
              <a:t>Pselectina</a:t>
            </a:r>
            <a:r>
              <a:rPr lang="ro-RO" sz="1400" dirty="0"/>
              <a:t>, si nu sCD40L a fost semnificativ  crescut la </a:t>
            </a:r>
            <a:r>
              <a:rPr lang="ro-RO" sz="1400" dirty="0" err="1"/>
              <a:t>pacientii</a:t>
            </a:r>
            <a:r>
              <a:rPr lang="ro-RO" sz="1400" dirty="0"/>
              <a:t> cu tromboza recurente in </a:t>
            </a:r>
            <a:r>
              <a:rPr lang="ro-RO" sz="1400" dirty="0" err="1"/>
              <a:t>comparatie</a:t>
            </a:r>
            <a:r>
              <a:rPr lang="ro-RO" sz="1400" dirty="0"/>
              <a:t> cu </a:t>
            </a:r>
            <a:r>
              <a:rPr lang="ro-RO" sz="1400" dirty="0" err="1"/>
              <a:t>pacientii</a:t>
            </a:r>
            <a:r>
              <a:rPr lang="ro-RO" sz="1400" dirty="0"/>
              <a:t> cu un singur  eveniment </a:t>
            </a:r>
            <a:r>
              <a:rPr lang="ro-RO" sz="1400" dirty="0" err="1"/>
              <a:t>trombotic</a:t>
            </a:r>
            <a:r>
              <a:rPr lang="ro-RO" sz="1400" dirty="0"/>
              <a:t>. </a:t>
            </a:r>
            <a:r>
              <a:rPr lang="ro-RO" sz="1400" b="1" dirty="0" err="1"/>
              <a:t>Persistenţa</a:t>
            </a:r>
            <a:r>
              <a:rPr lang="ro-RO" sz="1400" b="1" dirty="0"/>
              <a:t> valorilor crescute ale fibrinogenului </a:t>
            </a:r>
            <a:r>
              <a:rPr lang="ro-RO" sz="1400" b="1" dirty="0" err="1"/>
              <a:t>şi</a:t>
            </a:r>
            <a:r>
              <a:rPr lang="ro-RO" sz="1400" b="1" dirty="0"/>
              <a:t> </a:t>
            </a:r>
            <a:r>
              <a:rPr lang="ro-RO" sz="1400" b="1" dirty="0" err="1"/>
              <a:t>hsPC</a:t>
            </a:r>
            <a:r>
              <a:rPr lang="ro-RO" sz="1400" b="1" dirty="0"/>
              <a:t> la a doua vizită confirmă ipoteza unui status </a:t>
            </a:r>
            <a:r>
              <a:rPr lang="ro-RO" sz="1400" b="1" dirty="0" err="1"/>
              <a:t>proinflamator</a:t>
            </a:r>
            <a:r>
              <a:rPr lang="ro-RO" sz="1400" b="1" dirty="0"/>
              <a:t> </a:t>
            </a:r>
            <a:r>
              <a:rPr lang="ro-RO" sz="1400" dirty="0"/>
              <a:t>la </a:t>
            </a:r>
            <a:r>
              <a:rPr lang="ro-RO" sz="1400" dirty="0" err="1"/>
              <a:t>pacienţii</a:t>
            </a:r>
            <a:r>
              <a:rPr lang="ro-RO" sz="1400" dirty="0"/>
              <a:t> cu sindrom </a:t>
            </a:r>
            <a:r>
              <a:rPr lang="ro-RO" sz="1400" dirty="0" err="1"/>
              <a:t>antifosfolipidic</a:t>
            </a:r>
            <a:r>
              <a:rPr lang="ro-RO" sz="1400" dirty="0"/>
              <a:t>.</a:t>
            </a:r>
          </a:p>
          <a:p>
            <a:pPr marL="171450" lvl="0" indent="-171450">
              <a:buFont typeface="Wingdings" panose="05000000000000000000" pitchFamily="2" charset="2"/>
              <a:buChar char="q"/>
            </a:pPr>
            <a:endParaRPr lang="ro-RO" sz="1400" dirty="0"/>
          </a:p>
          <a:p>
            <a:pPr marL="171450" lvl="0" indent="-171450">
              <a:buFont typeface="Wingdings" panose="05000000000000000000" pitchFamily="2" charset="2"/>
              <a:buChar char="q"/>
            </a:pPr>
            <a:endParaRPr lang="ro-RO" sz="2000" dirty="0">
              <a:latin typeface="UT Sans" pitchFamily="50" charset="0"/>
            </a:endParaRPr>
          </a:p>
        </p:txBody>
      </p:sp>
      <p:pic>
        <p:nvPicPr>
          <p:cNvPr id="10" name="Picture 9" descr="A yellow diploma with black text&#10;&#10;Description automatically generated">
            <a:extLst>
              <a:ext uri="{FF2B5EF4-FFF2-40B4-BE49-F238E27FC236}">
                <a16:creationId xmlns:a16="http://schemas.microsoft.com/office/drawing/2014/main" id="{47B155BC-E682-07DB-24AD-D8346C319B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769" y="2636912"/>
            <a:ext cx="2354557" cy="3356992"/>
          </a:xfrm>
          <a:prstGeom prst="rect">
            <a:avLst/>
          </a:prstGeom>
        </p:spPr>
      </p:pic>
      <p:pic>
        <p:nvPicPr>
          <p:cNvPr id="11" name="Picture 10">
            <a:extLst>
              <a:ext uri="{FF2B5EF4-FFF2-40B4-BE49-F238E27FC236}">
                <a16:creationId xmlns:a16="http://schemas.microsoft.com/office/drawing/2014/main" id="{7E3623CE-8572-B590-C604-26026B3A2B47}"/>
              </a:ext>
            </a:extLst>
          </p:cNvPr>
          <p:cNvPicPr>
            <a:picLocks noChangeAspect="1"/>
          </p:cNvPicPr>
          <p:nvPr/>
        </p:nvPicPr>
        <p:blipFill>
          <a:blip r:embed="rId4"/>
          <a:stretch>
            <a:fillRect/>
          </a:stretch>
        </p:blipFill>
        <p:spPr>
          <a:xfrm>
            <a:off x="179512" y="152636"/>
            <a:ext cx="1869407" cy="2384884"/>
          </a:xfrm>
          <a:prstGeom prst="rect">
            <a:avLst/>
          </a:prstGeom>
        </p:spPr>
      </p:pic>
      <p:graphicFrame>
        <p:nvGraphicFramePr>
          <p:cNvPr id="2" name="Diagram 1">
            <a:extLst>
              <a:ext uri="{FF2B5EF4-FFF2-40B4-BE49-F238E27FC236}">
                <a16:creationId xmlns:a16="http://schemas.microsoft.com/office/drawing/2014/main" id="{6A60911A-F511-4817-4E0E-1CA0BD198403}"/>
              </a:ext>
            </a:extLst>
          </p:cNvPr>
          <p:cNvGraphicFramePr/>
          <p:nvPr>
            <p:extLst>
              <p:ext uri="{D42A27DB-BD31-4B8C-83A1-F6EECF244321}">
                <p14:modId xmlns:p14="http://schemas.microsoft.com/office/powerpoint/2010/main" val="1041004097"/>
              </p:ext>
            </p:extLst>
          </p:nvPr>
        </p:nvGraphicFramePr>
        <p:xfrm>
          <a:off x="431540" y="5481228"/>
          <a:ext cx="1404156" cy="204777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46213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1510A-3CA9-4AD5-B068-B231386E1230}"/>
              </a:ext>
            </a:extLst>
          </p:cNvPr>
          <p:cNvSpPr>
            <a:spLocks noGrp="1"/>
          </p:cNvSpPr>
          <p:nvPr>
            <p:ph type="title"/>
          </p:nvPr>
        </p:nvSpPr>
        <p:spPr>
          <a:xfrm>
            <a:off x="683568" y="188640"/>
            <a:ext cx="7772400" cy="1143000"/>
          </a:xfrm>
        </p:spPr>
        <p:txBody>
          <a:bodyPr/>
          <a:lstStyle/>
          <a:p>
            <a:r>
              <a:rPr lang="en-US" sz="2400" b="1" dirty="0" err="1"/>
              <a:t>Imunoreglatori</a:t>
            </a:r>
            <a:endParaRPr lang="en-US" sz="2400" b="1" dirty="0"/>
          </a:p>
        </p:txBody>
      </p:sp>
      <p:graphicFrame>
        <p:nvGraphicFramePr>
          <p:cNvPr id="14" name="Diagram 13">
            <a:extLst>
              <a:ext uri="{FF2B5EF4-FFF2-40B4-BE49-F238E27FC236}">
                <a16:creationId xmlns:a16="http://schemas.microsoft.com/office/drawing/2014/main" id="{5A730F6D-4D0A-4733-8302-945C8ACD13CE}"/>
              </a:ext>
            </a:extLst>
          </p:cNvPr>
          <p:cNvGraphicFramePr/>
          <p:nvPr>
            <p:extLst>
              <p:ext uri="{D42A27DB-BD31-4B8C-83A1-F6EECF244321}">
                <p14:modId xmlns:p14="http://schemas.microsoft.com/office/powerpoint/2010/main" val="2987021061"/>
              </p:ext>
            </p:extLst>
          </p:nvPr>
        </p:nvGraphicFramePr>
        <p:xfrm>
          <a:off x="1115616" y="1844824"/>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5" name="Diagram 14">
            <a:extLst>
              <a:ext uri="{FF2B5EF4-FFF2-40B4-BE49-F238E27FC236}">
                <a16:creationId xmlns:a16="http://schemas.microsoft.com/office/drawing/2014/main" id="{275B3ED4-1F69-4944-AA02-ECE21F36D472}"/>
              </a:ext>
            </a:extLst>
          </p:cNvPr>
          <p:cNvGraphicFramePr/>
          <p:nvPr>
            <p:extLst>
              <p:ext uri="{D42A27DB-BD31-4B8C-83A1-F6EECF244321}">
                <p14:modId xmlns:p14="http://schemas.microsoft.com/office/powerpoint/2010/main" val="2689775018"/>
              </p:ext>
            </p:extLst>
          </p:nvPr>
        </p:nvGraphicFramePr>
        <p:xfrm>
          <a:off x="-324544" y="-171400"/>
          <a:ext cx="4272136" cy="318412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7" name="Shape 16">
            <a:extLst>
              <a:ext uri="{FF2B5EF4-FFF2-40B4-BE49-F238E27FC236}">
                <a16:creationId xmlns:a16="http://schemas.microsoft.com/office/drawing/2014/main" id="{0F194C88-B458-4542-8D37-B5A6A1C2CF95}"/>
              </a:ext>
            </a:extLst>
          </p:cNvPr>
          <p:cNvSpPr/>
          <p:nvPr/>
        </p:nvSpPr>
        <p:spPr>
          <a:xfrm rot="4396374">
            <a:off x="2206833" y="102176"/>
            <a:ext cx="2748728" cy="1916895"/>
          </a:xfrm>
          <a:prstGeom prst="swooshArrow">
            <a:avLst>
              <a:gd name="adj1" fmla="val 16310"/>
              <a:gd name="adj2" fmla="val 31370"/>
            </a:avLst>
          </a:prstGeom>
          <a:solidFill>
            <a:srgbClr val="FFC000"/>
          </a:solidFill>
          <a:scene3d>
            <a:camera prst="orthographicFront"/>
            <a:lightRig rig="chilly" dir="t"/>
          </a:scene3d>
          <a:sp3d prstMaterial="translucentPowder">
            <a:bevelT w="127000" h="25400" prst="softRound"/>
          </a:sp3d>
        </p:spPr>
        <p:style>
          <a:lnRef idx="0">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Times New Roman"/>
              <a:ea typeface="+mn-ea"/>
              <a:cs typeface="+mn-cs"/>
            </a:endParaRPr>
          </a:p>
        </p:txBody>
      </p:sp>
      <p:graphicFrame>
        <p:nvGraphicFramePr>
          <p:cNvPr id="18" name="Diagram 17">
            <a:extLst>
              <a:ext uri="{FF2B5EF4-FFF2-40B4-BE49-F238E27FC236}">
                <a16:creationId xmlns:a16="http://schemas.microsoft.com/office/drawing/2014/main" id="{8F717498-7A18-48D1-AEA1-D372BF663080}"/>
              </a:ext>
            </a:extLst>
          </p:cNvPr>
          <p:cNvGraphicFramePr/>
          <p:nvPr/>
        </p:nvGraphicFramePr>
        <p:xfrm>
          <a:off x="4644008" y="-30566"/>
          <a:ext cx="4272136" cy="3184128"/>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20" name="Picture 19">
            <a:extLst>
              <a:ext uri="{FF2B5EF4-FFF2-40B4-BE49-F238E27FC236}">
                <a16:creationId xmlns:a16="http://schemas.microsoft.com/office/drawing/2014/main" id="{993F04E2-0C37-4643-B5BF-E5EE29A20A94}"/>
              </a:ext>
            </a:extLst>
          </p:cNvPr>
          <p:cNvPicPr>
            <a:picLocks noChangeAspect="1"/>
          </p:cNvPicPr>
          <p:nvPr/>
        </p:nvPicPr>
        <p:blipFill>
          <a:blip r:embed="rId18"/>
          <a:stretch>
            <a:fillRect/>
          </a:stretch>
        </p:blipFill>
        <p:spPr>
          <a:xfrm>
            <a:off x="251520" y="5733256"/>
            <a:ext cx="891031" cy="895555"/>
          </a:xfrm>
          <a:prstGeom prst="rect">
            <a:avLst/>
          </a:prstGeom>
        </p:spPr>
      </p:pic>
      <p:pic>
        <p:nvPicPr>
          <p:cNvPr id="22" name="Picture 21">
            <a:extLst>
              <a:ext uri="{FF2B5EF4-FFF2-40B4-BE49-F238E27FC236}">
                <a16:creationId xmlns:a16="http://schemas.microsoft.com/office/drawing/2014/main" id="{160251D0-74F1-418E-85D3-9D33C0EFE281}"/>
              </a:ext>
            </a:extLst>
          </p:cNvPr>
          <p:cNvPicPr>
            <a:picLocks noChangeAspect="1"/>
          </p:cNvPicPr>
          <p:nvPr/>
        </p:nvPicPr>
        <p:blipFill>
          <a:blip r:embed="rId19"/>
          <a:stretch>
            <a:fillRect/>
          </a:stretch>
        </p:blipFill>
        <p:spPr>
          <a:xfrm>
            <a:off x="1043608" y="5661248"/>
            <a:ext cx="987638" cy="981541"/>
          </a:xfrm>
          <a:prstGeom prst="rect">
            <a:avLst/>
          </a:prstGeom>
        </p:spPr>
      </p:pic>
      <p:pic>
        <p:nvPicPr>
          <p:cNvPr id="24" name="Picture 23">
            <a:extLst>
              <a:ext uri="{FF2B5EF4-FFF2-40B4-BE49-F238E27FC236}">
                <a16:creationId xmlns:a16="http://schemas.microsoft.com/office/drawing/2014/main" id="{B3E50D3D-FBF2-4A2B-BF2C-EC0A34A64909}"/>
              </a:ext>
            </a:extLst>
          </p:cNvPr>
          <p:cNvPicPr>
            <a:picLocks noChangeAspect="1"/>
          </p:cNvPicPr>
          <p:nvPr/>
        </p:nvPicPr>
        <p:blipFill>
          <a:blip r:embed="rId20"/>
          <a:stretch>
            <a:fillRect/>
          </a:stretch>
        </p:blipFill>
        <p:spPr>
          <a:xfrm>
            <a:off x="2987824" y="5661248"/>
            <a:ext cx="1052736" cy="1052736"/>
          </a:xfrm>
          <a:prstGeom prst="rect">
            <a:avLst/>
          </a:prstGeom>
        </p:spPr>
      </p:pic>
      <p:pic>
        <p:nvPicPr>
          <p:cNvPr id="26" name="Picture 25">
            <a:extLst>
              <a:ext uri="{FF2B5EF4-FFF2-40B4-BE49-F238E27FC236}">
                <a16:creationId xmlns:a16="http://schemas.microsoft.com/office/drawing/2014/main" id="{BFA38118-19FD-4C0C-9A16-9F55B5A2C877}"/>
              </a:ext>
            </a:extLst>
          </p:cNvPr>
          <p:cNvPicPr>
            <a:picLocks noChangeAspect="1"/>
          </p:cNvPicPr>
          <p:nvPr/>
        </p:nvPicPr>
        <p:blipFill>
          <a:blip r:embed="rId21"/>
          <a:stretch>
            <a:fillRect/>
          </a:stretch>
        </p:blipFill>
        <p:spPr>
          <a:xfrm>
            <a:off x="3851920" y="5711108"/>
            <a:ext cx="1152128" cy="1146892"/>
          </a:xfrm>
          <a:prstGeom prst="rect">
            <a:avLst/>
          </a:prstGeom>
        </p:spPr>
      </p:pic>
      <p:pic>
        <p:nvPicPr>
          <p:cNvPr id="27" name="Picture 26">
            <a:extLst>
              <a:ext uri="{FF2B5EF4-FFF2-40B4-BE49-F238E27FC236}">
                <a16:creationId xmlns:a16="http://schemas.microsoft.com/office/drawing/2014/main" id="{CD1EA60E-34DD-4965-9213-122C0802BC66}"/>
              </a:ext>
            </a:extLst>
          </p:cNvPr>
          <p:cNvPicPr>
            <a:picLocks noChangeAspect="1"/>
          </p:cNvPicPr>
          <p:nvPr/>
        </p:nvPicPr>
        <p:blipFill>
          <a:blip r:embed="rId22"/>
          <a:stretch>
            <a:fillRect/>
          </a:stretch>
        </p:blipFill>
        <p:spPr>
          <a:xfrm>
            <a:off x="6300192" y="5733256"/>
            <a:ext cx="937463" cy="940764"/>
          </a:xfrm>
          <a:prstGeom prst="rect">
            <a:avLst/>
          </a:prstGeom>
        </p:spPr>
      </p:pic>
      <p:pic>
        <p:nvPicPr>
          <p:cNvPr id="29" name="Picture 28">
            <a:extLst>
              <a:ext uri="{FF2B5EF4-FFF2-40B4-BE49-F238E27FC236}">
                <a16:creationId xmlns:a16="http://schemas.microsoft.com/office/drawing/2014/main" id="{FF75B5DA-6913-4602-973B-2E8FE824D4E9}"/>
              </a:ext>
            </a:extLst>
          </p:cNvPr>
          <p:cNvPicPr>
            <a:picLocks noChangeAspect="1"/>
          </p:cNvPicPr>
          <p:nvPr/>
        </p:nvPicPr>
        <p:blipFill>
          <a:blip r:embed="rId23"/>
          <a:stretch>
            <a:fillRect/>
          </a:stretch>
        </p:blipFill>
        <p:spPr>
          <a:xfrm>
            <a:off x="7524328" y="5733256"/>
            <a:ext cx="1069146" cy="923354"/>
          </a:xfrm>
          <a:prstGeom prst="rect">
            <a:avLst/>
          </a:prstGeom>
        </p:spPr>
      </p:pic>
      <p:pic>
        <p:nvPicPr>
          <p:cNvPr id="3" name="Picture 2">
            <a:extLst>
              <a:ext uri="{FF2B5EF4-FFF2-40B4-BE49-F238E27FC236}">
                <a16:creationId xmlns:a16="http://schemas.microsoft.com/office/drawing/2014/main" id="{0F0F7E41-F809-48E6-003B-7BD1FCB2EE3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123728" y="5805264"/>
            <a:ext cx="86409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42377C8F-DCEB-A528-F15B-CB1A9BA3A7AE}"/>
              </a:ext>
            </a:extLst>
          </p:cNvPr>
          <p:cNvPicPr>
            <a:picLocks noChangeAspect="1"/>
          </p:cNvPicPr>
          <p:nvPr/>
        </p:nvPicPr>
        <p:blipFill>
          <a:blip r:embed="rId25"/>
          <a:stretch>
            <a:fillRect/>
          </a:stretch>
        </p:blipFill>
        <p:spPr>
          <a:xfrm>
            <a:off x="5076056" y="5733256"/>
            <a:ext cx="1039716" cy="883940"/>
          </a:xfrm>
          <a:prstGeom prst="rect">
            <a:avLst/>
          </a:prstGeom>
        </p:spPr>
      </p:pic>
      <p:graphicFrame>
        <p:nvGraphicFramePr>
          <p:cNvPr id="7" name="Diagram 6">
            <a:extLst>
              <a:ext uri="{FF2B5EF4-FFF2-40B4-BE49-F238E27FC236}">
                <a16:creationId xmlns:a16="http://schemas.microsoft.com/office/drawing/2014/main" id="{60977E8F-D639-7F45-1EC3-0DAF9B9C54B2}"/>
              </a:ext>
            </a:extLst>
          </p:cNvPr>
          <p:cNvGraphicFramePr/>
          <p:nvPr>
            <p:extLst>
              <p:ext uri="{D42A27DB-BD31-4B8C-83A1-F6EECF244321}">
                <p14:modId xmlns:p14="http://schemas.microsoft.com/office/powerpoint/2010/main" val="353271484"/>
              </p:ext>
            </p:extLst>
          </p:nvPr>
        </p:nvGraphicFramePr>
        <p:xfrm>
          <a:off x="287524" y="3573016"/>
          <a:ext cx="1404156" cy="2047776"/>
        </p:xfrm>
        <a:graphic>
          <a:graphicData uri="http://schemas.openxmlformats.org/drawingml/2006/diagram">
            <dgm:relIds xmlns:dgm="http://schemas.openxmlformats.org/drawingml/2006/diagram" xmlns:r="http://schemas.openxmlformats.org/officeDocument/2006/relationships" r:dm="rId26" r:lo="rId27" r:qs="rId28" r:cs="rId29"/>
          </a:graphicData>
        </a:graphic>
      </p:graphicFrame>
    </p:spTree>
    <p:extLst>
      <p:ext uri="{BB962C8B-B14F-4D97-AF65-F5344CB8AC3E}">
        <p14:creationId xmlns:p14="http://schemas.microsoft.com/office/powerpoint/2010/main" val="537313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1E0CA-34F5-6931-61EB-C2BC0C1CB3A6}"/>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A6EA61A4-FB93-4797-07CC-BD8AD8D6E4C0}"/>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1221CA4D-1EFF-9B42-0659-F1900AC2A79A}"/>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E1489360-3FD1-305C-387E-99A98B65CEFE}"/>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a:extLst>
              <a:ext uri="{FF2B5EF4-FFF2-40B4-BE49-F238E27FC236}">
                <a16:creationId xmlns:a16="http://schemas.microsoft.com/office/drawing/2014/main" id="{7F23D87B-8AA5-589E-D936-FBAEF203FBDC}"/>
              </a:ext>
            </a:extLst>
          </p:cNvPr>
          <p:cNvSpPr txBox="1"/>
          <p:nvPr/>
        </p:nvSpPr>
        <p:spPr>
          <a:xfrm>
            <a:off x="1691680" y="0"/>
            <a:ext cx="7452320" cy="1107996"/>
          </a:xfrm>
          <a:prstGeom prst="rect">
            <a:avLst/>
          </a:prstGeom>
          <a:noFill/>
        </p:spPr>
        <p:txBody>
          <a:bodyPr wrap="square" rtlCol="0">
            <a:spAutoFit/>
          </a:bodyPr>
          <a:lstStyle/>
          <a:p>
            <a:pPr lvl="0" algn="ctr"/>
            <a:r>
              <a:rPr lang="ro-RO" sz="3200" b="1" dirty="0">
                <a:solidFill>
                  <a:srgbClr val="0070C0"/>
                </a:solidFill>
                <a:effectLst>
                  <a:outerShdw blurRad="38100" dist="38100" dir="2700000" algn="tl">
                    <a:srgbClr val="000000">
                      <a:alpha val="43137"/>
                    </a:srgbClr>
                  </a:outerShdw>
                </a:effectLst>
              </a:rPr>
              <a:t> </a:t>
            </a:r>
            <a:r>
              <a:rPr lang="en-US" sz="3200" b="1" dirty="0">
                <a:solidFill>
                  <a:srgbClr val="0070C0"/>
                </a:solidFill>
                <a:effectLst>
                  <a:outerShdw blurRad="38100" dist="38100" dir="2700000" algn="tl">
                    <a:srgbClr val="000000">
                      <a:alpha val="43137"/>
                    </a:srgbClr>
                  </a:outerShdw>
                </a:effectLst>
              </a:rPr>
              <a:t>TEZA DE DOCTORAT</a:t>
            </a:r>
            <a:r>
              <a:rPr lang="ro-RO" sz="3200" b="1" dirty="0">
                <a:solidFill>
                  <a:srgbClr val="0070C0"/>
                </a:solidFill>
                <a:effectLst>
                  <a:outerShdw blurRad="38100" dist="38100" dir="2700000" algn="tl">
                    <a:srgbClr val="000000">
                      <a:alpha val="43137"/>
                    </a:srgbClr>
                  </a:outerShdw>
                </a:effectLst>
              </a:rPr>
              <a:t> </a:t>
            </a:r>
            <a:endParaRPr lang="en-US" sz="3200" b="1" dirty="0">
              <a:solidFill>
                <a:srgbClr val="0070C0"/>
              </a:solidFill>
              <a:effectLst>
                <a:outerShdw blurRad="38100" dist="38100" dir="2700000" algn="tl">
                  <a:srgbClr val="000000">
                    <a:alpha val="43137"/>
                  </a:srgbClr>
                </a:outerShdw>
              </a:effectLst>
            </a:endParaRPr>
          </a:p>
          <a:p>
            <a:pPr marL="171450" lvl="0" indent="-171450">
              <a:buFont typeface="Wingdings" panose="05000000000000000000" pitchFamily="2" charset="2"/>
              <a:buChar char="q"/>
            </a:pPr>
            <a:endParaRPr lang="ro-RO" sz="1400" dirty="0"/>
          </a:p>
          <a:p>
            <a:pPr marL="171450" lvl="0" indent="-171450">
              <a:buFont typeface="Wingdings" panose="05000000000000000000" pitchFamily="2" charset="2"/>
              <a:buChar char="q"/>
            </a:pPr>
            <a:endParaRPr lang="ro-RO" sz="2000" dirty="0">
              <a:latin typeface="UT Sans" pitchFamily="50" charset="0"/>
            </a:endParaRPr>
          </a:p>
        </p:txBody>
      </p:sp>
      <p:pic>
        <p:nvPicPr>
          <p:cNvPr id="11" name="Picture 10">
            <a:extLst>
              <a:ext uri="{FF2B5EF4-FFF2-40B4-BE49-F238E27FC236}">
                <a16:creationId xmlns:a16="http://schemas.microsoft.com/office/drawing/2014/main" id="{54D6A27F-6194-F1CD-6F01-1C34E8D7CD1D}"/>
              </a:ext>
            </a:extLst>
          </p:cNvPr>
          <p:cNvPicPr>
            <a:picLocks noChangeAspect="1"/>
          </p:cNvPicPr>
          <p:nvPr/>
        </p:nvPicPr>
        <p:blipFill>
          <a:blip r:embed="rId2"/>
          <a:stretch>
            <a:fillRect/>
          </a:stretch>
        </p:blipFill>
        <p:spPr>
          <a:xfrm>
            <a:off x="179512" y="152636"/>
            <a:ext cx="1869407" cy="2384884"/>
          </a:xfrm>
          <a:prstGeom prst="rect">
            <a:avLst/>
          </a:prstGeom>
        </p:spPr>
      </p:pic>
      <p:pic>
        <p:nvPicPr>
          <p:cNvPr id="3" name="Picture 2">
            <a:extLst>
              <a:ext uri="{FF2B5EF4-FFF2-40B4-BE49-F238E27FC236}">
                <a16:creationId xmlns:a16="http://schemas.microsoft.com/office/drawing/2014/main" id="{89F1E0D2-2758-1AD5-F03E-F6C596CDD4DB}"/>
              </a:ext>
            </a:extLst>
          </p:cNvPr>
          <p:cNvPicPr>
            <a:picLocks noChangeAspect="1"/>
          </p:cNvPicPr>
          <p:nvPr/>
        </p:nvPicPr>
        <p:blipFill>
          <a:blip r:embed="rId3"/>
          <a:stretch>
            <a:fillRect/>
          </a:stretch>
        </p:blipFill>
        <p:spPr>
          <a:xfrm>
            <a:off x="2231740" y="1196752"/>
            <a:ext cx="6660739" cy="4995555"/>
          </a:xfrm>
          <a:prstGeom prst="rect">
            <a:avLst/>
          </a:prstGeom>
        </p:spPr>
      </p:pic>
      <p:graphicFrame>
        <p:nvGraphicFramePr>
          <p:cNvPr id="2" name="Diagram 1">
            <a:extLst>
              <a:ext uri="{FF2B5EF4-FFF2-40B4-BE49-F238E27FC236}">
                <a16:creationId xmlns:a16="http://schemas.microsoft.com/office/drawing/2014/main" id="{F98B2232-579C-CE66-90B7-74D071227B83}"/>
              </a:ext>
            </a:extLst>
          </p:cNvPr>
          <p:cNvGraphicFramePr/>
          <p:nvPr>
            <p:extLst>
              <p:ext uri="{D42A27DB-BD31-4B8C-83A1-F6EECF244321}">
                <p14:modId xmlns:p14="http://schemas.microsoft.com/office/powerpoint/2010/main" val="1146381833"/>
              </p:ext>
            </p:extLst>
          </p:nvPr>
        </p:nvGraphicFramePr>
        <p:xfrm>
          <a:off x="395536" y="5337212"/>
          <a:ext cx="1404156" cy="2047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2240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C2D44-A342-7F0A-A88F-59E4C136F5FE}"/>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CBEA7220-FCEB-AA33-AF79-516237C2BED5}"/>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1F8C7DD9-5983-6A27-E3B0-4B7453FC60CC}"/>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98D64A64-6C9F-C021-4797-19EC104DC939}"/>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a:extLst>
              <a:ext uri="{FF2B5EF4-FFF2-40B4-BE49-F238E27FC236}">
                <a16:creationId xmlns:a16="http://schemas.microsoft.com/office/drawing/2014/main" id="{C5390644-FEF8-E736-8D4A-DDC702F03FCC}"/>
              </a:ext>
            </a:extLst>
          </p:cNvPr>
          <p:cNvSpPr txBox="1"/>
          <p:nvPr/>
        </p:nvSpPr>
        <p:spPr>
          <a:xfrm>
            <a:off x="2231232" y="0"/>
            <a:ext cx="6912768" cy="6801862"/>
          </a:xfrm>
          <a:prstGeom prst="rect">
            <a:avLst/>
          </a:prstGeom>
          <a:noFill/>
        </p:spPr>
        <p:txBody>
          <a:bodyPr wrap="square" rtlCol="0">
            <a:spAutoFit/>
          </a:bodyPr>
          <a:lstStyle/>
          <a:p>
            <a:pPr lvl="0" algn="ctr"/>
            <a:r>
              <a:rPr lang="en-US" sz="3200" b="1" dirty="0">
                <a:solidFill>
                  <a:srgbClr val="0070C0"/>
                </a:solidFill>
                <a:effectLst>
                  <a:outerShdw blurRad="38100" dist="38100" dir="2700000" algn="tl">
                    <a:srgbClr val="000000">
                      <a:alpha val="43137"/>
                    </a:srgbClr>
                  </a:outerShdw>
                </a:effectLst>
                <a:latin typeface="UT Sans"/>
              </a:rPr>
              <a:t>PROIECT DE CERCETARE CNCSIS</a:t>
            </a:r>
          </a:p>
          <a:p>
            <a:pPr lvl="0" algn="ctr"/>
            <a:r>
              <a:rPr lang="en-US" sz="3200" b="1" dirty="0">
                <a:effectLst>
                  <a:outerShdw blurRad="38100" dist="38100" dir="2700000" algn="tl">
                    <a:srgbClr val="000000">
                      <a:alpha val="43137"/>
                    </a:srgbClr>
                  </a:outerShdw>
                </a:effectLst>
                <a:latin typeface="UT Sans"/>
              </a:rPr>
              <a:t>„</a:t>
            </a:r>
            <a:r>
              <a:rPr lang="en-US" sz="3200" b="1" dirty="0" err="1">
                <a:effectLst>
                  <a:outerShdw blurRad="38100" dist="38100" dir="2700000" algn="tl">
                    <a:srgbClr val="000000">
                      <a:alpha val="43137"/>
                    </a:srgbClr>
                  </a:outerShdw>
                </a:effectLst>
                <a:latin typeface="UT Sans"/>
              </a:rPr>
              <a:t>Infecţia</a:t>
            </a:r>
            <a:r>
              <a:rPr lang="en-US" sz="3200" b="1" dirty="0">
                <a:effectLst>
                  <a:outerShdw blurRad="38100" dist="38100" dir="2700000" algn="tl">
                    <a:srgbClr val="000000">
                      <a:alpha val="43137"/>
                    </a:srgbClr>
                  </a:outerShdw>
                </a:effectLst>
                <a:latin typeface="UT Sans"/>
              </a:rPr>
              <a:t> cu Chlamydia pneumoniae </a:t>
            </a:r>
            <a:r>
              <a:rPr lang="en-US" sz="3200" b="1" dirty="0" err="1">
                <a:effectLst>
                  <a:outerShdw blurRad="38100" dist="38100" dir="2700000" algn="tl">
                    <a:srgbClr val="000000">
                      <a:alpha val="43137"/>
                    </a:srgbClr>
                  </a:outerShdw>
                </a:effectLst>
                <a:latin typeface="UT Sans"/>
              </a:rPr>
              <a:t>în</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sindroamele</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coronariene</a:t>
            </a:r>
            <a:r>
              <a:rPr lang="en-US" sz="3200" b="1" dirty="0">
                <a:effectLst>
                  <a:outerShdw blurRad="38100" dist="38100" dir="2700000" algn="tl">
                    <a:srgbClr val="000000">
                      <a:alpha val="43137"/>
                    </a:srgbClr>
                  </a:outerShdw>
                </a:effectLst>
                <a:latin typeface="UT Sans"/>
              </a:rPr>
              <a:t> acute, stroke </a:t>
            </a:r>
            <a:r>
              <a:rPr lang="en-US" sz="3200" b="1" dirty="0" err="1">
                <a:effectLst>
                  <a:outerShdw blurRad="38100" dist="38100" dir="2700000" algn="tl">
                    <a:srgbClr val="000000">
                      <a:alpha val="43137"/>
                    </a:srgbClr>
                  </a:outerShdw>
                </a:effectLst>
                <a:latin typeface="UT Sans"/>
              </a:rPr>
              <a:t>şi</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ocluzia</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aterotrombotică</a:t>
            </a:r>
            <a:r>
              <a:rPr lang="en-US" sz="3200" b="1" dirty="0">
                <a:effectLst>
                  <a:outerShdw blurRad="38100" dist="38100" dir="2700000" algn="tl">
                    <a:srgbClr val="000000">
                      <a:alpha val="43137"/>
                    </a:srgbClr>
                  </a:outerShdw>
                </a:effectLst>
                <a:latin typeface="UT Sans"/>
              </a:rPr>
              <a:t> a </a:t>
            </a:r>
            <a:r>
              <a:rPr lang="en-US" sz="3200" b="1" dirty="0" err="1">
                <a:effectLst>
                  <a:outerShdw blurRad="38100" dist="38100" dir="2700000" algn="tl">
                    <a:srgbClr val="000000">
                      <a:alpha val="43137"/>
                    </a:srgbClr>
                  </a:outerShdw>
                </a:effectLst>
                <a:latin typeface="UT Sans"/>
              </a:rPr>
              <a:t>membrelor</a:t>
            </a:r>
            <a:r>
              <a:rPr lang="en-US" sz="3200" b="1" dirty="0">
                <a:effectLst>
                  <a:outerShdw blurRad="38100" dist="38100" dir="2700000" algn="tl">
                    <a:srgbClr val="000000">
                      <a:alpha val="43137"/>
                    </a:srgbClr>
                  </a:outerShdw>
                </a:effectLst>
                <a:latin typeface="UT Sans"/>
              </a:rPr>
              <a:t> </a:t>
            </a:r>
            <a:r>
              <a:rPr lang="en-US" sz="3200" b="1" dirty="0" err="1">
                <a:effectLst>
                  <a:outerShdw blurRad="38100" dist="38100" dir="2700000" algn="tl">
                    <a:srgbClr val="000000">
                      <a:alpha val="43137"/>
                    </a:srgbClr>
                  </a:outerShdw>
                </a:effectLst>
                <a:latin typeface="UT Sans"/>
              </a:rPr>
              <a:t>inferioare</a:t>
            </a:r>
            <a:r>
              <a:rPr lang="en-US" sz="3200" b="1" dirty="0">
                <a:effectLst>
                  <a:outerShdw blurRad="38100" dist="38100" dir="2700000" algn="tl">
                    <a:srgbClr val="000000">
                      <a:alpha val="43137"/>
                    </a:srgbClr>
                  </a:outerShdw>
                </a:effectLst>
                <a:latin typeface="UT Sans"/>
              </a:rPr>
              <a:t>” ,</a:t>
            </a:r>
            <a:endParaRPr lang="ro-RO" sz="3200" b="1" dirty="0">
              <a:effectLst>
                <a:outerShdw blurRad="38100" dist="38100" dir="2700000" algn="tl">
                  <a:srgbClr val="000000">
                    <a:alpha val="43137"/>
                  </a:srgbClr>
                </a:outerShdw>
              </a:effectLst>
            </a:endParaRPr>
          </a:p>
          <a:p>
            <a:pPr lvl="0" algn="ctr"/>
            <a:r>
              <a:rPr lang="en-US" sz="3200" b="1" dirty="0">
                <a:effectLst>
                  <a:outerShdw blurRad="38100" dist="38100" dir="2700000" algn="tl">
                    <a:srgbClr val="000000">
                      <a:alpha val="43137"/>
                    </a:srgbClr>
                  </a:outerShdw>
                </a:effectLst>
                <a:latin typeface="UT Sans"/>
              </a:rPr>
              <a:t>  </a:t>
            </a:r>
            <a:r>
              <a:rPr lang="en-US" sz="1600" b="1" dirty="0" err="1">
                <a:effectLst>
                  <a:outerShdw blurRad="38100" dist="38100" dir="2700000" algn="tl">
                    <a:srgbClr val="000000">
                      <a:alpha val="43137"/>
                    </a:srgbClr>
                  </a:outerShdw>
                </a:effectLst>
                <a:latin typeface="UT Sans"/>
              </a:rPr>
              <a:t>Conducător</a:t>
            </a:r>
            <a:r>
              <a:rPr lang="en-US" sz="1600" b="1" dirty="0">
                <a:effectLst>
                  <a:outerShdw blurRad="38100" dist="38100" dir="2700000" algn="tl">
                    <a:srgbClr val="000000">
                      <a:alpha val="43137"/>
                    </a:srgbClr>
                  </a:outerShdw>
                </a:effectLst>
                <a:latin typeface="UT Sans"/>
              </a:rPr>
              <a:t> </a:t>
            </a:r>
            <a:r>
              <a:rPr lang="en-US" sz="1600" b="1" dirty="0" err="1">
                <a:effectLst>
                  <a:outerShdw blurRad="38100" dist="38100" dir="2700000" algn="tl">
                    <a:srgbClr val="000000">
                      <a:alpha val="43137"/>
                    </a:srgbClr>
                  </a:outerShdw>
                </a:effectLst>
                <a:latin typeface="UT Sans"/>
              </a:rPr>
              <a:t>ştiinţific</a:t>
            </a:r>
            <a:r>
              <a:rPr lang="en-US" sz="1600" b="1" dirty="0">
                <a:effectLst>
                  <a:outerShdw blurRad="38100" dist="38100" dir="2700000" algn="tl">
                    <a:srgbClr val="000000">
                      <a:alpha val="43137"/>
                    </a:srgbClr>
                  </a:outerShdw>
                </a:effectLst>
                <a:latin typeface="UT Sans"/>
              </a:rPr>
              <a:t>: Prof. Dr. Mariana R</a:t>
            </a:r>
            <a:r>
              <a:rPr lang="ro-RO" sz="1600" b="1" dirty="0" err="1">
                <a:effectLst>
                  <a:outerShdw blurRad="38100" dist="38100" dir="2700000" algn="tl">
                    <a:srgbClr val="000000">
                      <a:alpha val="43137"/>
                    </a:srgbClr>
                  </a:outerShdw>
                </a:effectLst>
              </a:rPr>
              <a:t>ădoi</a:t>
            </a:r>
            <a:endParaRPr lang="en-US" sz="1600" b="1" dirty="0">
              <a:solidFill>
                <a:schemeClr val="accent1"/>
              </a:solidFill>
              <a:effectLst>
                <a:outerShdw blurRad="38100" dist="38100" dir="2700000" algn="tl">
                  <a:srgbClr val="000000">
                    <a:alpha val="43137"/>
                  </a:srgbClr>
                </a:outerShdw>
              </a:effectLst>
              <a:latin typeface="UT Sans"/>
            </a:endParaRPr>
          </a:p>
          <a:p>
            <a:pPr marL="171450" lvl="0" indent="-171450">
              <a:buFont typeface="Wingdings" panose="05000000000000000000" pitchFamily="2" charset="2"/>
              <a:buChar char="q"/>
            </a:pPr>
            <a:r>
              <a:rPr lang="en-US" sz="1400" b="1" dirty="0" err="1">
                <a:latin typeface="UT Sans"/>
              </a:rPr>
              <a:t>Obiectiv</a:t>
            </a:r>
            <a:r>
              <a:rPr lang="ro-RO" sz="1400" b="1" dirty="0"/>
              <a:t>e</a:t>
            </a:r>
            <a:r>
              <a:rPr lang="en-US" sz="1400" b="1" dirty="0">
                <a:latin typeface="UT Sans"/>
              </a:rPr>
              <a:t> principal </a:t>
            </a:r>
            <a:r>
              <a:rPr lang="en-US" sz="1400" dirty="0">
                <a:latin typeface="UT Sans"/>
              </a:rPr>
              <a:t>:  </a:t>
            </a:r>
            <a:r>
              <a:rPr lang="en-US" sz="1400" dirty="0" err="1">
                <a:latin typeface="UT Sans"/>
              </a:rPr>
              <a:t>incidența</a:t>
            </a:r>
            <a:r>
              <a:rPr lang="en-US" sz="1400" dirty="0">
                <a:latin typeface="UT Sans"/>
              </a:rPr>
              <a:t> </a:t>
            </a:r>
            <a:r>
              <a:rPr lang="en-US" sz="1400" dirty="0" err="1">
                <a:latin typeface="UT Sans"/>
              </a:rPr>
              <a:t>evenimentelor</a:t>
            </a:r>
            <a:r>
              <a:rPr lang="en-US" sz="1400" dirty="0">
                <a:latin typeface="UT Sans"/>
              </a:rPr>
              <a:t> </a:t>
            </a:r>
            <a:r>
              <a:rPr lang="en-US" sz="1400" dirty="0" err="1">
                <a:latin typeface="UT Sans"/>
              </a:rPr>
              <a:t>cardiovasculare</a:t>
            </a:r>
            <a:r>
              <a:rPr lang="en-US" sz="1400" dirty="0">
                <a:latin typeface="UT Sans"/>
              </a:rPr>
              <a:t> </a:t>
            </a:r>
            <a:r>
              <a:rPr lang="en-US" sz="1400" dirty="0" err="1">
                <a:latin typeface="UT Sans"/>
              </a:rPr>
              <a:t>majore</a:t>
            </a:r>
            <a:r>
              <a:rPr lang="en-US" sz="1400" dirty="0">
                <a:latin typeface="UT Sans"/>
              </a:rPr>
              <a:t> (MACE) </a:t>
            </a:r>
            <a:r>
              <a:rPr lang="en-US" sz="1400" dirty="0" err="1">
                <a:latin typeface="UT Sans"/>
              </a:rPr>
              <a:t>moarte</a:t>
            </a:r>
            <a:r>
              <a:rPr lang="en-US" sz="1400" dirty="0">
                <a:latin typeface="UT Sans"/>
              </a:rPr>
              <a:t> </a:t>
            </a:r>
            <a:r>
              <a:rPr lang="en-US" sz="1400" dirty="0" err="1">
                <a:latin typeface="UT Sans"/>
              </a:rPr>
              <a:t>cardiovasculară</a:t>
            </a:r>
            <a:r>
              <a:rPr lang="en-US" sz="1400" dirty="0">
                <a:latin typeface="UT Sans"/>
              </a:rPr>
              <a:t>, infarct </a:t>
            </a:r>
            <a:r>
              <a:rPr lang="en-US" sz="1400" dirty="0" err="1">
                <a:latin typeface="UT Sans"/>
              </a:rPr>
              <a:t>miocardic</a:t>
            </a:r>
            <a:r>
              <a:rPr lang="en-US" sz="1400" dirty="0">
                <a:latin typeface="UT Sans"/>
              </a:rPr>
              <a:t> non-fatal, </a:t>
            </a:r>
            <a:r>
              <a:rPr lang="en-US" sz="1400" dirty="0" err="1">
                <a:latin typeface="UT Sans"/>
              </a:rPr>
              <a:t>angină</a:t>
            </a:r>
            <a:r>
              <a:rPr lang="en-US" sz="1400" dirty="0">
                <a:latin typeface="UT Sans"/>
              </a:rPr>
              <a:t> </a:t>
            </a:r>
            <a:r>
              <a:rPr lang="en-US" sz="1400" dirty="0" err="1">
                <a:latin typeface="UT Sans"/>
              </a:rPr>
              <a:t>instabilă</a:t>
            </a:r>
            <a:r>
              <a:rPr lang="en-US" sz="1400" dirty="0">
                <a:latin typeface="UT Sans"/>
              </a:rPr>
              <a:t> cu </a:t>
            </a:r>
            <a:r>
              <a:rPr lang="en-US" sz="1400" dirty="0" err="1">
                <a:latin typeface="UT Sans"/>
              </a:rPr>
              <a:t>readmitere</a:t>
            </a:r>
            <a:r>
              <a:rPr lang="en-US" sz="1400" dirty="0">
                <a:latin typeface="UT Sans"/>
              </a:rPr>
              <a:t> - </a:t>
            </a:r>
            <a:r>
              <a:rPr lang="en-US" sz="1400" dirty="0" err="1">
                <a:latin typeface="UT Sans"/>
              </a:rPr>
              <a:t>după</a:t>
            </a:r>
            <a:r>
              <a:rPr lang="en-US" sz="1400" dirty="0">
                <a:latin typeface="UT Sans"/>
              </a:rPr>
              <a:t> 30 de </a:t>
            </a:r>
            <a:r>
              <a:rPr lang="en-US" sz="1400" dirty="0" err="1">
                <a:latin typeface="UT Sans"/>
              </a:rPr>
              <a:t>zile</a:t>
            </a:r>
            <a:r>
              <a:rPr lang="en-US" sz="1400" dirty="0">
                <a:latin typeface="UT Sans"/>
              </a:rPr>
              <a:t>, 6 </a:t>
            </a:r>
            <a:r>
              <a:rPr lang="en-US" sz="1400" dirty="0" err="1">
                <a:latin typeface="UT Sans"/>
              </a:rPr>
              <a:t>luni</a:t>
            </a:r>
            <a:r>
              <a:rPr lang="en-US" sz="1400" dirty="0">
                <a:latin typeface="UT Sans"/>
              </a:rPr>
              <a:t>, 1 an, 2 ani </a:t>
            </a:r>
            <a:r>
              <a:rPr lang="en-US" sz="1400" dirty="0" err="1">
                <a:latin typeface="UT Sans"/>
              </a:rPr>
              <a:t>și</a:t>
            </a:r>
            <a:r>
              <a:rPr lang="en-US" sz="1400" dirty="0">
                <a:latin typeface="UT Sans"/>
              </a:rPr>
              <a:t> 3 ani de </a:t>
            </a:r>
            <a:r>
              <a:rPr lang="en-US" sz="1400" dirty="0" err="1">
                <a:latin typeface="UT Sans"/>
              </a:rPr>
              <a:t>evoluție</a:t>
            </a:r>
            <a:r>
              <a:rPr lang="en-US" sz="1400" dirty="0">
                <a:latin typeface="UT Sans"/>
              </a:rPr>
              <a:t>, la </a:t>
            </a:r>
            <a:r>
              <a:rPr lang="en-US" sz="1400" dirty="0" err="1">
                <a:latin typeface="UT Sans"/>
              </a:rPr>
              <a:t>pacienții</a:t>
            </a:r>
            <a:r>
              <a:rPr lang="en-US" sz="1400" dirty="0">
                <a:latin typeface="UT Sans"/>
              </a:rPr>
              <a:t> cu </a:t>
            </a:r>
            <a:r>
              <a:rPr lang="en-US" sz="1400" dirty="0" err="1">
                <a:latin typeface="UT Sans"/>
              </a:rPr>
              <a:t>sindroame</a:t>
            </a:r>
            <a:r>
              <a:rPr lang="en-US" sz="1400" dirty="0">
                <a:latin typeface="UT Sans"/>
              </a:rPr>
              <a:t> </a:t>
            </a:r>
            <a:r>
              <a:rPr lang="en-US" sz="1400" dirty="0" err="1">
                <a:latin typeface="UT Sans"/>
              </a:rPr>
              <a:t>coronariene</a:t>
            </a:r>
            <a:r>
              <a:rPr lang="en-US" sz="1400" dirty="0">
                <a:latin typeface="UT Sans"/>
              </a:rPr>
              <a:t> acute (ACS), cu </a:t>
            </a:r>
            <a:r>
              <a:rPr lang="en-US" sz="1400" dirty="0" err="1">
                <a:latin typeface="UT Sans"/>
              </a:rPr>
              <a:t>sau</a:t>
            </a:r>
            <a:r>
              <a:rPr lang="en-US" sz="1400" dirty="0">
                <a:latin typeface="UT Sans"/>
              </a:rPr>
              <a:t> </a:t>
            </a:r>
            <a:r>
              <a:rPr lang="en-US" sz="1400" dirty="0" err="1">
                <a:latin typeface="UT Sans"/>
              </a:rPr>
              <a:t>fără</a:t>
            </a:r>
            <a:r>
              <a:rPr lang="en-US" sz="1400" dirty="0">
                <a:latin typeface="UT Sans"/>
              </a:rPr>
              <a:t> </a:t>
            </a:r>
            <a:r>
              <a:rPr lang="en-US" sz="1400" dirty="0" err="1">
                <a:latin typeface="UT Sans"/>
              </a:rPr>
              <a:t>infecție</a:t>
            </a:r>
            <a:r>
              <a:rPr lang="en-US" sz="1400" dirty="0">
                <a:latin typeface="UT Sans"/>
              </a:rPr>
              <a:t> CP, </a:t>
            </a:r>
            <a:r>
              <a:rPr lang="en-US" sz="1400" dirty="0" err="1">
                <a:latin typeface="UT Sans"/>
              </a:rPr>
              <a:t>așa</a:t>
            </a:r>
            <a:r>
              <a:rPr lang="en-US" sz="1400" dirty="0">
                <a:latin typeface="UT Sans"/>
              </a:rPr>
              <a:t> cum a </a:t>
            </a:r>
            <a:r>
              <a:rPr lang="en-US" sz="1400" dirty="0" err="1">
                <a:latin typeface="UT Sans"/>
              </a:rPr>
              <a:t>fost</a:t>
            </a:r>
            <a:r>
              <a:rPr lang="en-US" sz="1400" dirty="0">
                <a:latin typeface="UT Sans"/>
              </a:rPr>
              <a:t> </a:t>
            </a:r>
            <a:r>
              <a:rPr lang="en-US" sz="1400" dirty="0" err="1">
                <a:latin typeface="UT Sans"/>
              </a:rPr>
              <a:t>apreciată</a:t>
            </a:r>
            <a:r>
              <a:rPr lang="en-US" sz="1400" dirty="0">
                <a:latin typeface="UT Sans"/>
              </a:rPr>
              <a:t> serologic.</a:t>
            </a:r>
            <a:endParaRPr lang="ro-RO" sz="1400" dirty="0"/>
          </a:p>
          <a:p>
            <a:pPr lvl="0"/>
            <a:endParaRPr lang="en-US" sz="1400" dirty="0">
              <a:latin typeface="UT Sans"/>
            </a:endParaRPr>
          </a:p>
          <a:p>
            <a:pPr marL="171450" lvl="0" indent="-171450">
              <a:buFont typeface="Wingdings" panose="05000000000000000000" pitchFamily="2" charset="2"/>
              <a:buChar char="q"/>
            </a:pPr>
            <a:r>
              <a:rPr lang="en-US" sz="1400" dirty="0" err="1">
                <a:latin typeface="UT Sans"/>
              </a:rPr>
              <a:t>Obiective</a:t>
            </a:r>
            <a:r>
              <a:rPr lang="en-US" sz="1400" dirty="0">
                <a:latin typeface="UT Sans"/>
              </a:rPr>
              <a:t> principale </a:t>
            </a:r>
            <a:r>
              <a:rPr lang="en-US" sz="1400" dirty="0" err="1">
                <a:latin typeface="UT Sans"/>
              </a:rPr>
              <a:t>dezbatute</a:t>
            </a:r>
            <a:r>
              <a:rPr lang="en-US" sz="1400" dirty="0">
                <a:latin typeface="UT Sans"/>
              </a:rPr>
              <a:t>  </a:t>
            </a:r>
            <a:r>
              <a:rPr lang="en-US" sz="1400" b="1" dirty="0">
                <a:latin typeface="UT Sans"/>
              </a:rPr>
              <a:t>in </a:t>
            </a:r>
            <a:r>
              <a:rPr lang="en-US" sz="1400" b="1" dirty="0" err="1">
                <a:latin typeface="UT Sans"/>
              </a:rPr>
              <a:t>concluzii</a:t>
            </a:r>
            <a:r>
              <a:rPr lang="en-US" sz="1400" b="1" dirty="0">
                <a:latin typeface="UT Sans"/>
              </a:rPr>
              <a:t> </a:t>
            </a:r>
            <a:r>
              <a:rPr lang="en-US" sz="1400" dirty="0">
                <a:latin typeface="UT Sans"/>
              </a:rPr>
              <a:t>:</a:t>
            </a:r>
            <a:r>
              <a:rPr lang="ro-RO" sz="1400" dirty="0"/>
              <a:t> </a:t>
            </a:r>
            <a:r>
              <a:rPr lang="ro-RO" sz="1400" b="1" dirty="0"/>
              <a:t>1) Incidența infecției cu CP la pacienții cu ACS a fost semnificativ crescută, atât prin evaluarea serologică, cât și prin evaluarea</a:t>
            </a:r>
            <a:r>
              <a:rPr lang="ro-RO" sz="1400" dirty="0"/>
              <a:t>                        </a:t>
            </a:r>
            <a:r>
              <a:rPr lang="ro-RO" sz="1400" b="1" dirty="0" err="1"/>
              <a:t>imunohistochimică</a:t>
            </a:r>
            <a:r>
              <a:rPr lang="ro-RO" sz="1400" dirty="0"/>
              <a:t>; 2) Prezența și persistența anticorpilor anti-CP la 30 de zile și titrul IgG anti-CP &gt;1/1024 UI/ml la momentul inițial au avut cea mai mare valoare prognostică pentru evoluția pe termen scurt, mediu și lung cu MACE; 3) Marcajele histologice ale infecției CP sunt implicate în promovarea instabilității leziunilor </a:t>
            </a:r>
            <a:r>
              <a:rPr lang="ro-RO" sz="1400" dirty="0" err="1"/>
              <a:t>aterosclerotice</a:t>
            </a:r>
            <a:r>
              <a:rPr lang="ro-RO" sz="1400" dirty="0"/>
              <a:t>, independent de expresia marcajelor histologice pentru activarea celulară, și în relație directă cu necroza miocardică; 4) Tratamentul cu </a:t>
            </a:r>
            <a:r>
              <a:rPr lang="ro-RO" sz="1400" dirty="0" err="1"/>
              <a:t>Rovamicină</a:t>
            </a:r>
            <a:r>
              <a:rPr lang="ro-RO" sz="1400" dirty="0"/>
              <a:t> ® 12 sau 24 de zile adăugat la terapia convențională a sindroamelor coronariene acute este benefic pentru evoluția pe termen mediu și lung prin reducerea incidenței MACE la 6 luni și la 4 ani.</a:t>
            </a:r>
          </a:p>
          <a:p>
            <a:pPr lvl="0"/>
            <a:endParaRPr lang="ro-RO" sz="1400" dirty="0"/>
          </a:p>
          <a:p>
            <a:pPr marL="171450" lvl="0" indent="-171450">
              <a:buFont typeface="Wingdings" panose="05000000000000000000" pitchFamily="2" charset="2"/>
              <a:buChar char="q"/>
            </a:pPr>
            <a:endParaRPr lang="ro-RO" sz="2000" dirty="0">
              <a:latin typeface="UT Sans" pitchFamily="50" charset="0"/>
            </a:endParaRPr>
          </a:p>
        </p:txBody>
      </p:sp>
      <p:pic>
        <p:nvPicPr>
          <p:cNvPr id="8" name="Picture 7">
            <a:extLst>
              <a:ext uri="{FF2B5EF4-FFF2-40B4-BE49-F238E27FC236}">
                <a16:creationId xmlns:a16="http://schemas.microsoft.com/office/drawing/2014/main" id="{5C2E5CDF-DAC4-0533-8700-D210F52759A5}"/>
              </a:ext>
            </a:extLst>
          </p:cNvPr>
          <p:cNvPicPr>
            <a:picLocks noChangeAspect="1"/>
          </p:cNvPicPr>
          <p:nvPr/>
        </p:nvPicPr>
        <p:blipFill>
          <a:blip r:embed="rId3"/>
          <a:stretch>
            <a:fillRect/>
          </a:stretch>
        </p:blipFill>
        <p:spPr>
          <a:xfrm>
            <a:off x="0" y="-63388"/>
            <a:ext cx="2143125" cy="2143125"/>
          </a:xfrm>
          <a:prstGeom prst="rect">
            <a:avLst/>
          </a:prstGeom>
        </p:spPr>
      </p:pic>
      <p:graphicFrame>
        <p:nvGraphicFramePr>
          <p:cNvPr id="10" name="Diagram 9">
            <a:extLst>
              <a:ext uri="{FF2B5EF4-FFF2-40B4-BE49-F238E27FC236}">
                <a16:creationId xmlns:a16="http://schemas.microsoft.com/office/drawing/2014/main" id="{2881EAF6-F1D5-8E45-CCC8-9F52F95F9A25}"/>
              </a:ext>
            </a:extLst>
          </p:cNvPr>
          <p:cNvGraphicFramePr/>
          <p:nvPr>
            <p:extLst>
              <p:ext uri="{D42A27DB-BD31-4B8C-83A1-F6EECF244321}">
                <p14:modId xmlns:p14="http://schemas.microsoft.com/office/powerpoint/2010/main" val="4214584429"/>
              </p:ext>
            </p:extLst>
          </p:nvPr>
        </p:nvGraphicFramePr>
        <p:xfrm>
          <a:off x="935596" y="3933056"/>
          <a:ext cx="7272808" cy="34650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4494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391FC-3BD9-D948-0FA1-EEBE68C98A97}"/>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588B414B-ED0C-15A1-0B69-C52EBF7193DD}"/>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0A2F8564-B0BC-01C5-7D46-C784E8B26DC8}"/>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1E0C4CED-ADA1-58CE-E5C8-611A2C78737E}"/>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a:extLst>
              <a:ext uri="{FF2B5EF4-FFF2-40B4-BE49-F238E27FC236}">
                <a16:creationId xmlns:a16="http://schemas.microsoft.com/office/drawing/2014/main" id="{1C50A727-984A-8FD8-3A06-8283788F9C0D}"/>
              </a:ext>
            </a:extLst>
          </p:cNvPr>
          <p:cNvSpPr txBox="1"/>
          <p:nvPr/>
        </p:nvSpPr>
        <p:spPr>
          <a:xfrm>
            <a:off x="2231232" y="0"/>
            <a:ext cx="6912768" cy="2708434"/>
          </a:xfrm>
          <a:prstGeom prst="rect">
            <a:avLst/>
          </a:prstGeom>
          <a:noFill/>
        </p:spPr>
        <p:txBody>
          <a:bodyPr wrap="square" rtlCol="0">
            <a:spAutoFit/>
          </a:bodyPr>
          <a:lstStyle/>
          <a:p>
            <a:pPr lvl="0" algn="ctr"/>
            <a:r>
              <a:rPr lang="en-US" sz="3200" b="1" dirty="0">
                <a:solidFill>
                  <a:srgbClr val="0070C0"/>
                </a:solidFill>
                <a:effectLst>
                  <a:outerShdw blurRad="38100" dist="38100" dir="2700000" algn="tl">
                    <a:srgbClr val="000000">
                      <a:alpha val="43137"/>
                    </a:srgbClr>
                  </a:outerShdw>
                </a:effectLst>
                <a:latin typeface="UT Sans"/>
              </a:rPr>
              <a:t>PROIECT DE CERCETARE </a:t>
            </a:r>
          </a:p>
          <a:p>
            <a:pPr marL="171450" lvl="0" indent="-171450">
              <a:buFont typeface="Wingdings" panose="05000000000000000000" pitchFamily="2" charset="2"/>
              <a:buChar char="q"/>
            </a:pPr>
            <a:endParaRPr lang="ro-RO" sz="1400" dirty="0"/>
          </a:p>
          <a:p>
            <a:pPr marL="171450" lvl="0" indent="-171450">
              <a:buFont typeface="Wingdings" panose="05000000000000000000" pitchFamily="2" charset="2"/>
              <a:buChar char="q"/>
            </a:pPr>
            <a:r>
              <a:rPr lang="fr-FR" altLang="en-US" sz="2400" dirty="0">
                <a:effectLst>
                  <a:outerShdw blurRad="38100" dist="38100" dir="2700000" algn="tl">
                    <a:srgbClr val="000000"/>
                  </a:outerShdw>
                </a:effectLst>
                <a:latin typeface="UT Sans"/>
                <a:cs typeface="Times New Roman" panose="02020603050405020304" pitchFamily="18" charset="0"/>
              </a:rPr>
              <a:t>“De la </a:t>
            </a:r>
            <a:r>
              <a:rPr lang="fr-FR" altLang="en-US" sz="2400" dirty="0" err="1">
                <a:effectLst>
                  <a:outerShdw blurRad="38100" dist="38100" dir="2700000" algn="tl">
                    <a:srgbClr val="000000"/>
                  </a:outerShdw>
                </a:effectLst>
                <a:latin typeface="UT Sans"/>
                <a:cs typeface="Times New Roman" panose="02020603050405020304" pitchFamily="18" charset="0"/>
              </a:rPr>
              <a:t>teorie</a:t>
            </a:r>
            <a:r>
              <a:rPr lang="fr-FR" altLang="en-US" sz="2400" dirty="0">
                <a:effectLst>
                  <a:outerShdw blurRad="38100" dist="38100" dir="2700000" algn="tl">
                    <a:srgbClr val="000000"/>
                  </a:outerShdw>
                </a:effectLst>
                <a:latin typeface="UT Sans"/>
                <a:cs typeface="Times New Roman" panose="02020603050405020304" pitchFamily="18" charset="0"/>
              </a:rPr>
              <a:t> la </a:t>
            </a:r>
            <a:r>
              <a:rPr lang="fr-FR" altLang="en-US" sz="2400" dirty="0" err="1">
                <a:effectLst>
                  <a:outerShdw blurRad="38100" dist="38100" dir="2700000" algn="tl">
                    <a:srgbClr val="000000"/>
                  </a:outerShdw>
                </a:effectLst>
                <a:latin typeface="UT Sans"/>
                <a:cs typeface="Times New Roman" panose="02020603050405020304" pitchFamily="18" charset="0"/>
              </a:rPr>
              <a:t>practică</a:t>
            </a:r>
            <a:r>
              <a:rPr lang="fr-FR" altLang="en-US" sz="2400" dirty="0">
                <a:effectLst>
                  <a:outerShdw blurRad="38100" dist="38100" dir="2700000" algn="tl">
                    <a:srgbClr val="000000"/>
                  </a:outerShdw>
                </a:effectLst>
                <a:latin typeface="UT Sans"/>
                <a:cs typeface="Times New Roman" panose="02020603050405020304" pitchFamily="18" charset="0"/>
              </a:rPr>
              <a:t> </a:t>
            </a:r>
            <a:r>
              <a:rPr lang="fr-FR" altLang="en-US" sz="2400" dirty="0" err="1">
                <a:effectLst>
                  <a:outerShdw blurRad="38100" dist="38100" dir="2700000" algn="tl">
                    <a:srgbClr val="000000"/>
                  </a:outerShdw>
                </a:effectLst>
                <a:latin typeface="UT Sans"/>
                <a:cs typeface="Times New Roman" panose="02020603050405020304" pitchFamily="18" charset="0"/>
              </a:rPr>
              <a:t>în</a:t>
            </a:r>
            <a:r>
              <a:rPr lang="fr-FR" altLang="en-US" sz="2400" dirty="0">
                <a:effectLst>
                  <a:outerShdw blurRad="38100" dist="38100" dir="2700000" algn="tl">
                    <a:srgbClr val="000000"/>
                  </a:outerShdw>
                </a:effectLst>
                <a:latin typeface="UT Sans"/>
                <a:cs typeface="Times New Roman" panose="02020603050405020304" pitchFamily="18" charset="0"/>
              </a:rPr>
              <a:t> </a:t>
            </a:r>
            <a:r>
              <a:rPr lang="fr-FR" altLang="en-US" sz="2400" dirty="0" err="1">
                <a:effectLst>
                  <a:outerShdw blurRad="38100" dist="38100" dir="2700000" algn="tl">
                    <a:srgbClr val="000000"/>
                  </a:outerShdw>
                </a:effectLst>
                <a:latin typeface="UT Sans"/>
                <a:cs typeface="Times New Roman" panose="02020603050405020304" pitchFamily="18" charset="0"/>
              </a:rPr>
              <a:t>medicină</a:t>
            </a:r>
            <a:r>
              <a:rPr lang="fr-FR" altLang="en-US" sz="2400" dirty="0">
                <a:effectLst>
                  <a:outerShdw blurRad="38100" dist="38100" dir="2700000" algn="tl">
                    <a:srgbClr val="000000"/>
                  </a:outerShdw>
                </a:effectLst>
                <a:latin typeface="UT Sans"/>
                <a:cs typeface="Times New Roman" panose="02020603050405020304" pitchFamily="18" charset="0"/>
              </a:rPr>
              <a:t>” </a:t>
            </a:r>
            <a:r>
              <a:rPr lang="fr-FR" altLang="en-US" sz="2000" dirty="0">
                <a:effectLst>
                  <a:outerShdw blurRad="38100" dist="38100" dir="2700000" algn="tl">
                    <a:srgbClr val="000000"/>
                  </a:outerShdw>
                </a:effectLst>
                <a:latin typeface="UT Sans"/>
                <a:cs typeface="Times New Roman" panose="02020603050405020304" pitchFamily="18" charset="0"/>
              </a:rPr>
              <a:t>ID 36443, Axa </a:t>
            </a:r>
            <a:r>
              <a:rPr lang="fr-FR" altLang="en-US" sz="2000" dirty="0" err="1">
                <a:effectLst>
                  <a:outerShdw blurRad="38100" dist="38100" dir="2700000" algn="tl">
                    <a:srgbClr val="000000"/>
                  </a:outerShdw>
                </a:effectLst>
                <a:latin typeface="UT Sans"/>
                <a:cs typeface="Times New Roman" panose="02020603050405020304" pitchFamily="18" charset="0"/>
              </a:rPr>
              <a:t>prioritară</a:t>
            </a:r>
            <a:r>
              <a:rPr lang="fr-FR" altLang="en-US" sz="2000" dirty="0">
                <a:effectLst>
                  <a:outerShdw blurRad="38100" dist="38100" dir="2700000" algn="tl">
                    <a:srgbClr val="000000"/>
                  </a:outerShdw>
                </a:effectLst>
                <a:latin typeface="UT Sans"/>
                <a:cs typeface="Times New Roman" panose="02020603050405020304" pitchFamily="18" charset="0"/>
              </a:rPr>
              <a:t>: 2 </a:t>
            </a:r>
            <a:r>
              <a:rPr lang="ro-RO" altLang="en-US" sz="2000" dirty="0">
                <a:effectLst>
                  <a:outerShdw blurRad="38100" dist="38100" dir="2700000" algn="tl">
                    <a:srgbClr val="000000"/>
                  </a:outerShdw>
                </a:effectLst>
                <a:cs typeface="Times New Roman" panose="02020603050405020304" pitchFamily="18" charset="0"/>
              </a:rPr>
              <a:t>-</a:t>
            </a:r>
            <a:r>
              <a:rPr lang="fr-FR" altLang="en-US" sz="2000" dirty="0">
                <a:effectLst>
                  <a:outerShdw blurRad="38100" dist="38100" dir="2700000" algn="tl">
                    <a:srgbClr val="000000"/>
                  </a:outerShdw>
                </a:effectLst>
                <a:latin typeface="UT Sans"/>
                <a:cs typeface="Times New Roman" panose="02020603050405020304" pitchFamily="18" charset="0"/>
              </a:rPr>
              <a:t>“</a:t>
            </a:r>
            <a:r>
              <a:rPr lang="fr-FR" altLang="en-US" sz="2000" dirty="0" err="1">
                <a:effectLst>
                  <a:outerShdw blurRad="38100" dist="38100" dir="2700000" algn="tl">
                    <a:srgbClr val="000000"/>
                  </a:outerShdw>
                </a:effectLst>
                <a:latin typeface="UT Sans"/>
                <a:cs typeface="Times New Roman" panose="02020603050405020304" pitchFamily="18" charset="0"/>
              </a:rPr>
              <a:t>Corelarea</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învă</a:t>
            </a:r>
            <a:r>
              <a:rPr lang="ro-RO" altLang="en-US" sz="2000" dirty="0" err="1">
                <a:effectLst>
                  <a:outerShdw blurRad="38100" dist="38100" dir="2700000" algn="tl">
                    <a:srgbClr val="000000"/>
                  </a:outerShdw>
                </a:effectLst>
                <a:cs typeface="Times New Roman" panose="02020603050405020304" pitchFamily="18" charset="0"/>
              </a:rPr>
              <a:t>ţ</a:t>
            </a:r>
            <a:r>
              <a:rPr lang="fr-FR" altLang="en-US" sz="2000" dirty="0" err="1">
                <a:effectLst>
                  <a:outerShdw blurRad="38100" dist="38100" dir="2700000" algn="tl">
                    <a:srgbClr val="000000"/>
                  </a:outerShdw>
                </a:effectLst>
                <a:latin typeface="UT Sans"/>
                <a:cs typeface="Times New Roman" panose="02020603050405020304" pitchFamily="18" charset="0"/>
              </a:rPr>
              <a:t>ării</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pe</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tot</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parcursul</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vieţii</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cu</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piaţa</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muncii</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Domeniul</a:t>
            </a:r>
            <a:r>
              <a:rPr lang="fr-FR" altLang="en-US" sz="2000" dirty="0">
                <a:effectLst>
                  <a:outerShdw blurRad="38100" dist="38100" dir="2700000" algn="tl">
                    <a:srgbClr val="000000"/>
                  </a:outerShdw>
                </a:effectLst>
                <a:latin typeface="UT Sans"/>
                <a:cs typeface="Times New Roman" panose="02020603050405020304" pitchFamily="18" charset="0"/>
              </a:rPr>
              <a:t> major de </a:t>
            </a:r>
            <a:r>
              <a:rPr lang="fr-FR" altLang="en-US" sz="2000" dirty="0" err="1">
                <a:effectLst>
                  <a:outerShdw blurRad="38100" dist="38100" dir="2700000" algn="tl">
                    <a:srgbClr val="000000"/>
                  </a:outerShdw>
                </a:effectLst>
                <a:latin typeface="UT Sans"/>
                <a:cs typeface="Times New Roman" panose="02020603050405020304" pitchFamily="18" charset="0"/>
              </a:rPr>
              <a:t>intervenţie</a:t>
            </a:r>
            <a:r>
              <a:rPr lang="fr-FR" altLang="en-US" sz="2000" dirty="0">
                <a:effectLst>
                  <a:outerShdw blurRad="38100" dist="38100" dir="2700000" algn="tl">
                    <a:srgbClr val="000000"/>
                  </a:outerShdw>
                </a:effectLst>
                <a:latin typeface="UT Sans"/>
                <a:cs typeface="Times New Roman" panose="02020603050405020304" pitchFamily="18" charset="0"/>
              </a:rPr>
              <a:t>:</a:t>
            </a:r>
            <a:r>
              <a:rPr lang="ro-RO" altLang="en-US" sz="2000" dirty="0">
                <a:effectLst>
                  <a:outerShdw blurRad="38100" dist="38100" dir="2700000" algn="tl">
                    <a:srgbClr val="000000"/>
                  </a:outerShdw>
                </a:effectLst>
                <a:cs typeface="Times New Roman" panose="02020603050405020304" pitchFamily="18" charset="0"/>
              </a:rPr>
              <a:t> </a:t>
            </a:r>
            <a:r>
              <a:rPr lang="fr-FR" altLang="en-US" sz="2000" dirty="0">
                <a:effectLst>
                  <a:outerShdw blurRad="38100" dist="38100" dir="2700000" algn="tl">
                    <a:srgbClr val="000000"/>
                  </a:outerShdw>
                </a:effectLst>
                <a:latin typeface="UT Sans"/>
                <a:cs typeface="Times New Roman" panose="02020603050405020304" pitchFamily="18" charset="0"/>
              </a:rPr>
              <a:t>2.1</a:t>
            </a:r>
            <a:r>
              <a:rPr lang="ro-RO" altLang="en-US" sz="2000" dirty="0">
                <a:effectLst>
                  <a:outerShdw blurRad="38100" dist="38100" dir="2700000" algn="tl">
                    <a:srgbClr val="000000"/>
                  </a:outerShdw>
                </a:effectLst>
                <a:cs typeface="Times New Roman" panose="02020603050405020304" pitchFamily="18" charset="0"/>
              </a:rPr>
              <a:t> </a:t>
            </a:r>
            <a:r>
              <a:rPr lang="fr-FR" altLang="en-US" sz="2000" dirty="0">
                <a:effectLst>
                  <a:outerShdw blurRad="38100" dist="38100" dir="2700000" algn="tl">
                    <a:srgbClr val="000000"/>
                  </a:outerShdw>
                </a:effectLst>
                <a:latin typeface="UT Sans"/>
                <a:cs typeface="Times New Roman" panose="02020603050405020304" pitchFamily="18" charset="0"/>
              </a:rPr>
              <a:t>-“</a:t>
            </a:r>
            <a:r>
              <a:rPr lang="fr-FR" altLang="en-US" sz="2000" dirty="0" err="1">
                <a:effectLst>
                  <a:outerShdw blurRad="38100" dist="38100" dir="2700000" algn="tl">
                    <a:srgbClr val="000000"/>
                  </a:outerShdw>
                </a:effectLst>
                <a:latin typeface="UT Sans"/>
                <a:cs typeface="Times New Roman" panose="02020603050405020304" pitchFamily="18" charset="0"/>
              </a:rPr>
              <a:t>Tranziţia</a:t>
            </a:r>
            <a:r>
              <a:rPr lang="fr-FR" altLang="en-US" sz="2000" dirty="0">
                <a:effectLst>
                  <a:outerShdw blurRad="38100" dist="38100" dir="2700000" algn="tl">
                    <a:srgbClr val="000000"/>
                  </a:outerShdw>
                </a:effectLst>
                <a:latin typeface="UT Sans"/>
                <a:cs typeface="Times New Roman" panose="02020603050405020304" pitchFamily="18" charset="0"/>
              </a:rPr>
              <a:t> de la </a:t>
            </a:r>
            <a:r>
              <a:rPr lang="fr-FR" altLang="en-US" sz="2000" dirty="0" err="1">
                <a:effectLst>
                  <a:outerShdw blurRad="38100" dist="38100" dir="2700000" algn="tl">
                    <a:srgbClr val="000000"/>
                  </a:outerShdw>
                </a:effectLst>
                <a:latin typeface="UT Sans"/>
                <a:cs typeface="Times New Roman" panose="02020603050405020304" pitchFamily="18" charset="0"/>
              </a:rPr>
              <a:t>scoală</a:t>
            </a:r>
            <a:r>
              <a:rPr lang="fr-FR" altLang="en-US" sz="2000" dirty="0">
                <a:effectLst>
                  <a:outerShdw blurRad="38100" dist="38100" dir="2700000" algn="tl">
                    <a:srgbClr val="000000"/>
                  </a:outerShdw>
                </a:effectLst>
                <a:latin typeface="UT Sans"/>
                <a:cs typeface="Times New Roman" panose="02020603050405020304" pitchFamily="18" charset="0"/>
              </a:rPr>
              <a:t> la </a:t>
            </a:r>
            <a:r>
              <a:rPr lang="fr-FR" altLang="en-US" sz="2000" dirty="0" err="1">
                <a:effectLst>
                  <a:outerShdw blurRad="38100" dist="38100" dir="2700000" algn="tl">
                    <a:srgbClr val="000000"/>
                  </a:outerShdw>
                </a:effectLst>
                <a:latin typeface="UT Sans"/>
                <a:cs typeface="Times New Roman" panose="02020603050405020304" pitchFamily="18" charset="0"/>
              </a:rPr>
              <a:t>viaţa</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activă</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Programul</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ro-RO" altLang="en-US" sz="2000" dirty="0" err="1">
                <a:effectLst>
                  <a:outerShdw blurRad="38100" dist="38100" dir="2700000" algn="tl">
                    <a:srgbClr val="000000"/>
                  </a:outerShdw>
                </a:effectLst>
                <a:cs typeface="Times New Roman" panose="02020603050405020304" pitchFamily="18" charset="0"/>
              </a:rPr>
              <a:t>Operaţional</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Sectorial</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Dezvoltarea</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Resurselor</a:t>
            </a:r>
            <a:r>
              <a:rPr lang="fr-FR" altLang="en-US" sz="2000" dirty="0">
                <a:effectLst>
                  <a:outerShdw blurRad="38100" dist="38100" dir="2700000" algn="tl">
                    <a:srgbClr val="000000"/>
                  </a:outerShdw>
                </a:effectLst>
                <a:latin typeface="UT Sans"/>
                <a:cs typeface="Times New Roman" panose="02020603050405020304" pitchFamily="18" charset="0"/>
              </a:rPr>
              <a:t> </a:t>
            </a:r>
            <a:r>
              <a:rPr lang="fr-FR" altLang="en-US" sz="2000" dirty="0" err="1">
                <a:effectLst>
                  <a:outerShdw blurRad="38100" dist="38100" dir="2700000" algn="tl">
                    <a:srgbClr val="000000"/>
                  </a:outerShdw>
                </a:effectLst>
                <a:latin typeface="UT Sans"/>
                <a:cs typeface="Times New Roman" panose="02020603050405020304" pitchFamily="18" charset="0"/>
              </a:rPr>
              <a:t>Umane</a:t>
            </a:r>
            <a:r>
              <a:rPr lang="fr-FR" altLang="en-US" sz="2000" dirty="0">
                <a:effectLst>
                  <a:outerShdw blurRad="38100" dist="38100" dir="2700000" algn="tl">
                    <a:srgbClr val="000000"/>
                  </a:outerShdw>
                </a:effectLst>
                <a:latin typeface="UT Sans"/>
                <a:cs typeface="Times New Roman" panose="02020603050405020304" pitchFamily="18" charset="0"/>
              </a:rPr>
              <a:t>,</a:t>
            </a:r>
            <a:r>
              <a:rPr lang="ro-RO" altLang="en-US" sz="2000" dirty="0">
                <a:effectLst>
                  <a:outerShdw blurRad="38100" dist="38100" dir="2700000" algn="tl">
                    <a:srgbClr val="000000"/>
                  </a:outerShdw>
                </a:effectLst>
                <a:cs typeface="Times New Roman" panose="02020603050405020304" pitchFamily="18" charset="0"/>
              </a:rPr>
              <a:t> contract nr. POSDRU/22/2.1/G/36443</a:t>
            </a:r>
            <a:endParaRPr lang="ro-RO" sz="2000" dirty="0">
              <a:latin typeface="UT Sans" pitchFamily="50" charset="0"/>
            </a:endParaRPr>
          </a:p>
        </p:txBody>
      </p:sp>
      <p:pic>
        <p:nvPicPr>
          <p:cNvPr id="11" name="Picture 10">
            <a:extLst>
              <a:ext uri="{FF2B5EF4-FFF2-40B4-BE49-F238E27FC236}">
                <a16:creationId xmlns:a16="http://schemas.microsoft.com/office/drawing/2014/main" id="{1C0DC2FC-52DD-8C92-DB52-DDD34F59E0A2}"/>
              </a:ext>
            </a:extLst>
          </p:cNvPr>
          <p:cNvPicPr>
            <a:picLocks noChangeAspect="1"/>
          </p:cNvPicPr>
          <p:nvPr/>
        </p:nvPicPr>
        <p:blipFill>
          <a:blip r:embed="rId2"/>
          <a:stretch>
            <a:fillRect/>
          </a:stretch>
        </p:blipFill>
        <p:spPr>
          <a:xfrm>
            <a:off x="179512" y="152636"/>
            <a:ext cx="1869407" cy="2384884"/>
          </a:xfrm>
          <a:prstGeom prst="rect">
            <a:avLst/>
          </a:prstGeom>
        </p:spPr>
      </p:pic>
      <p:pic>
        <p:nvPicPr>
          <p:cNvPr id="3" name="Picture 2" descr="A close-up of a cd&#10;&#10;Description automatically generated">
            <a:extLst>
              <a:ext uri="{FF2B5EF4-FFF2-40B4-BE49-F238E27FC236}">
                <a16:creationId xmlns:a16="http://schemas.microsoft.com/office/drawing/2014/main" id="{DB163EB6-4301-1AD1-A1D8-933635A9B6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1780" y="3068960"/>
            <a:ext cx="3312368" cy="3312368"/>
          </a:xfrm>
          <a:prstGeom prst="rect">
            <a:avLst/>
          </a:prstGeom>
        </p:spPr>
      </p:pic>
    </p:spTree>
    <p:extLst>
      <p:ext uri="{BB962C8B-B14F-4D97-AF65-F5344CB8AC3E}">
        <p14:creationId xmlns:p14="http://schemas.microsoft.com/office/powerpoint/2010/main" val="625962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143762" y="1225689"/>
            <a:ext cx="8856476" cy="461665"/>
          </a:xfrm>
          <a:prstGeom prst="rect">
            <a:avLst/>
          </a:prstGeom>
        </p:spPr>
        <p:txBody>
          <a:bodyPr wrap="square">
            <a:spAutoFit/>
          </a:bodyPr>
          <a:lstStyle/>
          <a:p>
            <a:pPr lvl="0" algn="just"/>
            <a:endParaRPr lang="en-US" sz="1200" b="1" dirty="0">
              <a:solidFill>
                <a:prstClr val="black"/>
              </a:solidFill>
            </a:endParaRPr>
          </a:p>
          <a:p>
            <a:pPr marL="800100" lvl="1" indent="-342900" algn="just">
              <a:buFont typeface="Wingdings" panose="05000000000000000000" pitchFamily="2" charset="2"/>
              <a:buChar char="v"/>
            </a:pPr>
            <a:endParaRPr lang="en-US" sz="1200" dirty="0"/>
          </a:p>
        </p:txBody>
      </p:sp>
      <p:sp>
        <p:nvSpPr>
          <p:cNvPr id="2" name="TextBox 1">
            <a:extLst>
              <a:ext uri="{FF2B5EF4-FFF2-40B4-BE49-F238E27FC236}">
                <a16:creationId xmlns:a16="http://schemas.microsoft.com/office/drawing/2014/main" id="{4CF1503A-3903-4A6C-9A13-E91330834EA0}"/>
              </a:ext>
            </a:extLst>
          </p:cNvPr>
          <p:cNvSpPr txBox="1"/>
          <p:nvPr/>
        </p:nvSpPr>
        <p:spPr>
          <a:xfrm>
            <a:off x="1992288" y="362662"/>
            <a:ext cx="5460032" cy="830997"/>
          </a:xfrm>
          <a:prstGeom prst="rect">
            <a:avLst/>
          </a:prstGeom>
          <a:noFill/>
        </p:spPr>
        <p:txBody>
          <a:bodyPr wrap="square" rtlCol="0">
            <a:spAutoFit/>
          </a:bodyPr>
          <a:lstStyle/>
          <a:p>
            <a:pPr algn="ct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 R</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ECUNOA</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Ș</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TEREA NA</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Ț</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IONAL</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Ă</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Ș</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I INTERNATIONAL</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Ă</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a:t>
            </a:r>
            <a:endParaRPr lang="en-US" sz="2800"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endParaRPr>
          </a:p>
        </p:txBody>
      </p:sp>
      <p:sp>
        <p:nvSpPr>
          <p:cNvPr id="3" name="Rectangle 2">
            <a:extLst>
              <a:ext uri="{FF2B5EF4-FFF2-40B4-BE49-F238E27FC236}">
                <a16:creationId xmlns:a16="http://schemas.microsoft.com/office/drawing/2014/main" id="{76F57BD0-9085-4EE2-ADB6-F6B7343FE0BC}"/>
              </a:ext>
            </a:extLst>
          </p:cNvPr>
          <p:cNvSpPr/>
          <p:nvPr/>
        </p:nvSpPr>
        <p:spPr>
          <a:xfrm>
            <a:off x="251520" y="1736812"/>
            <a:ext cx="5959112" cy="3139321"/>
          </a:xfrm>
          <a:prstGeom prst="rect">
            <a:avLst/>
          </a:prstGeom>
        </p:spPr>
        <p:txBody>
          <a:bodyPr wrap="square">
            <a:spAutoFit/>
          </a:bodyPr>
          <a:lstStyle/>
          <a:p>
            <a:r>
              <a:rPr lang="en-US" b="1" dirty="0" err="1">
                <a:latin typeface="UT Sans"/>
              </a:rPr>
              <a:t>Membru</a:t>
            </a:r>
            <a:r>
              <a:rPr lang="en-US" b="1" dirty="0">
                <a:latin typeface="UT Sans"/>
              </a:rPr>
              <a:t> in </a:t>
            </a:r>
            <a:r>
              <a:rPr lang="en-US" b="1" dirty="0" err="1">
                <a:latin typeface="UT Sans"/>
              </a:rPr>
              <a:t>asocia</a:t>
            </a:r>
            <a:r>
              <a:rPr lang="ro-RO" b="1" dirty="0"/>
              <a:t>ț</a:t>
            </a:r>
            <a:r>
              <a:rPr lang="en-US" b="1" dirty="0">
                <a:latin typeface="UT Sans"/>
              </a:rPr>
              <a:t>ii </a:t>
            </a:r>
            <a:r>
              <a:rPr lang="ro-RO" b="1" dirty="0"/>
              <a:t>ș</a:t>
            </a:r>
            <a:r>
              <a:rPr lang="en-US" b="1" dirty="0" err="1">
                <a:latin typeface="UT Sans"/>
              </a:rPr>
              <a:t>tiin</a:t>
            </a:r>
            <a:r>
              <a:rPr lang="ro-RO" b="1" dirty="0"/>
              <a:t>ț</a:t>
            </a:r>
            <a:r>
              <a:rPr lang="en-US" b="1" dirty="0" err="1">
                <a:latin typeface="UT Sans"/>
              </a:rPr>
              <a:t>ifice</a:t>
            </a:r>
            <a:r>
              <a:rPr lang="en-US" b="1" dirty="0">
                <a:latin typeface="UT Sans"/>
              </a:rPr>
              <a:t> </a:t>
            </a:r>
            <a:r>
              <a:rPr lang="en-US" b="1" dirty="0" err="1">
                <a:latin typeface="UT Sans"/>
              </a:rPr>
              <a:t>na</a:t>
            </a:r>
            <a:r>
              <a:rPr lang="ro-RO" b="1" dirty="0"/>
              <a:t>ț</a:t>
            </a:r>
            <a:r>
              <a:rPr lang="en-US" b="1" dirty="0" err="1">
                <a:latin typeface="UT Sans"/>
              </a:rPr>
              <a:t>ionale</a:t>
            </a:r>
            <a:r>
              <a:rPr lang="en-US" b="1" dirty="0">
                <a:latin typeface="UT Sans"/>
              </a:rPr>
              <a:t> </a:t>
            </a:r>
            <a:r>
              <a:rPr lang="ro-RO" b="1" dirty="0"/>
              <a:t>ș</a:t>
            </a:r>
            <a:r>
              <a:rPr lang="en-US" b="1" dirty="0" err="1">
                <a:latin typeface="UT Sans"/>
              </a:rPr>
              <a:t>i</a:t>
            </a:r>
            <a:r>
              <a:rPr lang="en-US" b="1" dirty="0">
                <a:latin typeface="UT Sans"/>
              </a:rPr>
              <a:t> interna</a:t>
            </a:r>
            <a:r>
              <a:rPr lang="ro-RO" b="1" dirty="0"/>
              <a:t>ț</a:t>
            </a:r>
            <a:r>
              <a:rPr lang="en-US" b="1" dirty="0" err="1">
                <a:latin typeface="UT Sans"/>
              </a:rPr>
              <a:t>ionale</a:t>
            </a:r>
            <a:r>
              <a:rPr lang="en-US" b="1" dirty="0">
                <a:latin typeface="UT Sans"/>
              </a:rPr>
              <a:t>:</a:t>
            </a:r>
          </a:p>
          <a:p>
            <a:pPr marL="285750" indent="-285750">
              <a:buFont typeface="Wingdings" panose="05000000000000000000" pitchFamily="2" charset="2"/>
              <a:buChar char="q"/>
            </a:pPr>
            <a:r>
              <a:rPr lang="en-US" dirty="0">
                <a:latin typeface="UT Sans"/>
              </a:rPr>
              <a:t>SOCIETATEA ROMAN</a:t>
            </a:r>
            <a:r>
              <a:rPr lang="ro-RO" dirty="0"/>
              <a:t>Ă DE MEDICINĂ INTERNĂ</a:t>
            </a:r>
          </a:p>
          <a:p>
            <a:pPr marL="285750" indent="-285750">
              <a:buFont typeface="Wingdings" panose="05000000000000000000" pitchFamily="2" charset="2"/>
              <a:buChar char="q"/>
            </a:pPr>
            <a:r>
              <a:rPr lang="ro-RO" dirty="0">
                <a:latin typeface="UT Sans"/>
              </a:rPr>
              <a:t>UNIUNEA MEDICALĂ BALCANICĂ</a:t>
            </a:r>
            <a:endParaRPr lang="en-US" dirty="0">
              <a:latin typeface="UT Sans"/>
            </a:endParaRPr>
          </a:p>
          <a:p>
            <a:pPr marL="285750" indent="-285750">
              <a:buFont typeface="Wingdings" panose="05000000000000000000" pitchFamily="2" charset="2"/>
              <a:buChar char="q"/>
            </a:pPr>
            <a:endParaRPr lang="en-US" dirty="0">
              <a:latin typeface="UT Sans"/>
            </a:endParaRPr>
          </a:p>
          <a:p>
            <a:endParaRPr lang="en-US" dirty="0">
              <a:latin typeface="UT Sans"/>
            </a:endParaRPr>
          </a:p>
          <a:p>
            <a:endParaRPr lang="en-US" dirty="0">
              <a:latin typeface="UT Sans"/>
            </a:endParaRPr>
          </a:p>
          <a:p>
            <a:r>
              <a:rPr lang="en-US" b="1" dirty="0">
                <a:latin typeface="UT Sans"/>
              </a:rPr>
              <a:t>Reviewer </a:t>
            </a:r>
            <a:r>
              <a:rPr lang="en-US" b="1" dirty="0" err="1">
                <a:latin typeface="UT Sans"/>
              </a:rPr>
              <a:t>stiintific</a:t>
            </a:r>
            <a:r>
              <a:rPr lang="en-US" b="1" dirty="0">
                <a:latin typeface="UT Sans"/>
              </a:rPr>
              <a:t> in </a:t>
            </a:r>
            <a:r>
              <a:rPr lang="en-US" b="1" dirty="0" err="1">
                <a:latin typeface="UT Sans"/>
              </a:rPr>
              <a:t>publicatii</a:t>
            </a:r>
            <a:r>
              <a:rPr lang="en-US" b="1" dirty="0">
                <a:latin typeface="UT Sans"/>
              </a:rPr>
              <a:t> de </a:t>
            </a:r>
            <a:r>
              <a:rPr lang="en-US" b="1" dirty="0" err="1">
                <a:latin typeface="UT Sans"/>
              </a:rPr>
              <a:t>specialitate</a:t>
            </a:r>
            <a:r>
              <a:rPr lang="en-US" b="1" dirty="0">
                <a:latin typeface="UT Sans"/>
              </a:rPr>
              <a:t> </a:t>
            </a:r>
            <a:r>
              <a:rPr lang="en-US" b="1" dirty="0" err="1">
                <a:latin typeface="UT Sans"/>
              </a:rPr>
              <a:t>nationale</a:t>
            </a:r>
            <a:r>
              <a:rPr lang="en-US" b="1" dirty="0">
                <a:latin typeface="UT Sans"/>
              </a:rPr>
              <a:t>  :  </a:t>
            </a:r>
          </a:p>
          <a:p>
            <a:pPr marL="285750" indent="-285750">
              <a:buFont typeface="Wingdings" panose="05000000000000000000" pitchFamily="2" charset="2"/>
              <a:buChar char="q"/>
            </a:pPr>
            <a:r>
              <a:rPr lang="en-US" dirty="0">
                <a:latin typeface="UT Sans"/>
              </a:rPr>
              <a:t>BULLETIN OF TRANSILVANIA UNIVERSITY </a:t>
            </a:r>
          </a:p>
          <a:p>
            <a:pPr marL="285750" indent="-285750">
              <a:buFont typeface="Wingdings" panose="05000000000000000000" pitchFamily="2" charset="2"/>
              <a:buChar char="q"/>
            </a:pPr>
            <a:r>
              <a:rPr lang="en-US" dirty="0">
                <a:latin typeface="UT Sans"/>
              </a:rPr>
              <a:t>BRAŞOV MEDICAL JOURNAL </a:t>
            </a:r>
          </a:p>
          <a:p>
            <a:endParaRPr lang="en-US" dirty="0">
              <a:latin typeface="UT Sans"/>
            </a:endParaRPr>
          </a:p>
          <a:p>
            <a:endParaRPr lang="en-US" dirty="0"/>
          </a:p>
        </p:txBody>
      </p:sp>
    </p:spTree>
    <p:extLst>
      <p:ext uri="{BB962C8B-B14F-4D97-AF65-F5344CB8AC3E}">
        <p14:creationId xmlns:p14="http://schemas.microsoft.com/office/powerpoint/2010/main" val="1097930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B463F-1638-4AD3-DD60-87FEDE1FFEC8}"/>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11C7C16D-2BD3-736A-2780-62C158E07CB1}"/>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1AEC1C46-7820-77EA-CC88-EF620A7A166B}"/>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4F3B145B-E79B-F2D9-FCB3-733F246B4C3B}"/>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a:extLst>
              <a:ext uri="{FF2B5EF4-FFF2-40B4-BE49-F238E27FC236}">
                <a16:creationId xmlns:a16="http://schemas.microsoft.com/office/drawing/2014/main" id="{277211E6-7BE2-3F1F-AF00-3A177AEE51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9977A179-76A3-691F-705C-9B2DA0DA3B51}"/>
              </a:ext>
            </a:extLst>
          </p:cNvPr>
          <p:cNvSpPr/>
          <p:nvPr/>
        </p:nvSpPr>
        <p:spPr>
          <a:xfrm>
            <a:off x="143762" y="1225689"/>
            <a:ext cx="8856476" cy="461665"/>
          </a:xfrm>
          <a:prstGeom prst="rect">
            <a:avLst/>
          </a:prstGeom>
        </p:spPr>
        <p:txBody>
          <a:bodyPr wrap="square">
            <a:spAutoFit/>
          </a:bodyPr>
          <a:lstStyle/>
          <a:p>
            <a:pPr lvl="0" algn="just"/>
            <a:endParaRPr lang="en-US" sz="1200" b="1" dirty="0">
              <a:solidFill>
                <a:prstClr val="black"/>
              </a:solidFill>
            </a:endParaRPr>
          </a:p>
          <a:p>
            <a:pPr marL="800100" lvl="1" indent="-342900" algn="just">
              <a:buFont typeface="Wingdings" panose="05000000000000000000" pitchFamily="2" charset="2"/>
              <a:buChar char="v"/>
            </a:pPr>
            <a:endParaRPr lang="en-US" sz="1200" dirty="0"/>
          </a:p>
        </p:txBody>
      </p:sp>
      <p:sp>
        <p:nvSpPr>
          <p:cNvPr id="2" name="TextBox 1">
            <a:extLst>
              <a:ext uri="{FF2B5EF4-FFF2-40B4-BE49-F238E27FC236}">
                <a16:creationId xmlns:a16="http://schemas.microsoft.com/office/drawing/2014/main" id="{738AF447-C915-2778-7120-7258E797A551}"/>
              </a:ext>
            </a:extLst>
          </p:cNvPr>
          <p:cNvSpPr txBox="1"/>
          <p:nvPr/>
        </p:nvSpPr>
        <p:spPr>
          <a:xfrm>
            <a:off x="1979712" y="116632"/>
            <a:ext cx="5460032" cy="830997"/>
          </a:xfrm>
          <a:prstGeom prst="rect">
            <a:avLst/>
          </a:prstGeom>
          <a:noFill/>
        </p:spPr>
        <p:txBody>
          <a:bodyPr wrap="square" rtlCol="0">
            <a:spAutoFit/>
          </a:bodyPr>
          <a:lstStyle/>
          <a:p>
            <a:pPr algn="ctr"/>
            <a:r>
              <a:rPr lang="en-US" sz="2000" b="1" dirty="0">
                <a:solidFill>
                  <a:srgbClr val="0070C0"/>
                </a:solidFill>
                <a:effectLst>
                  <a:outerShdw blurRad="38100" dist="38100" dir="2700000" algn="tl">
                    <a:srgbClr val="000000">
                      <a:alpha val="43137"/>
                    </a:srgbClr>
                  </a:outerShdw>
                </a:effectLst>
              </a:rPr>
              <a:t>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 R</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ECUNOA</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Ș</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TEREA NA</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Ț</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IONAL</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Ă</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Ș</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I INTERNA</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Ț</a:t>
            </a:r>
            <a:r>
              <a:rPr lang="en-US" sz="2400" b="1" dirty="0">
                <a:solidFill>
                  <a:srgbClr val="0070C0"/>
                </a:solidFill>
                <a:effectLst>
                  <a:outerShdw blurRad="38100" dist="38100" dir="2700000" algn="tl">
                    <a:srgbClr val="000000">
                      <a:alpha val="43137"/>
                    </a:srgbClr>
                  </a:outerShdw>
                </a:effectLst>
                <a:latin typeface="UT Sans"/>
                <a:cs typeface="Times New Roman" panose="02020603050405020304" pitchFamily="18" charset="0"/>
              </a:rPr>
              <a:t>IONAL</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Ă</a:t>
            </a: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en-US" sz="28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63BE3478-132E-96BE-B1A9-D4ACD54694C6}"/>
              </a:ext>
            </a:extLst>
          </p:cNvPr>
          <p:cNvSpPr/>
          <p:nvPr/>
        </p:nvSpPr>
        <p:spPr>
          <a:xfrm>
            <a:off x="-72516" y="980728"/>
            <a:ext cx="4031940" cy="5355312"/>
          </a:xfrm>
          <a:prstGeom prst="rect">
            <a:avLst/>
          </a:prstGeom>
        </p:spPr>
        <p:txBody>
          <a:bodyPr wrap="square">
            <a:spAutoFit/>
          </a:bodyPr>
          <a:lstStyle/>
          <a:p>
            <a:r>
              <a:rPr lang="en-US" b="1" dirty="0" err="1">
                <a:latin typeface="UT Sans"/>
              </a:rPr>
              <a:t>Studii</a:t>
            </a:r>
            <a:r>
              <a:rPr lang="en-US" b="1" dirty="0">
                <a:latin typeface="UT Sans"/>
              </a:rPr>
              <a:t> </a:t>
            </a:r>
            <a:r>
              <a:rPr lang="en-US" b="1" dirty="0" err="1">
                <a:latin typeface="UT Sans"/>
              </a:rPr>
              <a:t>clinice</a:t>
            </a:r>
            <a:r>
              <a:rPr lang="en-US" b="1" dirty="0">
                <a:latin typeface="UT Sans"/>
              </a:rPr>
              <a:t>, investigator principal</a:t>
            </a:r>
            <a:r>
              <a:rPr lang="en-US" dirty="0">
                <a:latin typeface="UT Sans"/>
              </a:rPr>
              <a:t>	</a:t>
            </a:r>
          </a:p>
          <a:p>
            <a:r>
              <a:rPr lang="en-US" sz="1200" dirty="0">
                <a:latin typeface="UT Sans"/>
              </a:rPr>
              <a:t>1.SkyePharma AG, Protocol nr. SKY2028-3-005 A Randomized, Double-blind, Active-controlled, Parallel Group, Stratified, Multi-center, 12-Week Study Comparing the Safety and Efficacy of Fluticasone and Formoterol Combination twice daily in a single inhaler with the Administration of Fluticasone alone in Adolescent and Adult Patients with Moderate to Severe Asthma. 2007.</a:t>
            </a:r>
          </a:p>
          <a:p>
            <a:r>
              <a:rPr lang="en-US" sz="1200" dirty="0">
                <a:latin typeface="UT Sans"/>
              </a:rPr>
              <a:t>2.Cerexa Protocol NR P903-08 </a:t>
            </a:r>
            <a:r>
              <a:rPr lang="en-US" sz="1200" dirty="0" err="1">
                <a:latin typeface="UT Sans"/>
              </a:rPr>
              <a:t>Studiu</a:t>
            </a:r>
            <a:r>
              <a:rPr lang="en-US" sz="1200" dirty="0">
                <a:latin typeface="UT Sans"/>
              </a:rPr>
              <a:t> de </a:t>
            </a:r>
            <a:r>
              <a:rPr lang="en-US" sz="1200" dirty="0" err="1">
                <a:latin typeface="UT Sans"/>
              </a:rPr>
              <a:t>fază</a:t>
            </a:r>
            <a:r>
              <a:rPr lang="en-US" sz="1200" dirty="0">
                <a:latin typeface="UT Sans"/>
              </a:rPr>
              <a:t> 3, multicentric, </a:t>
            </a:r>
            <a:r>
              <a:rPr lang="en-US" sz="1200" dirty="0" err="1">
                <a:latin typeface="UT Sans"/>
              </a:rPr>
              <a:t>randomizat</a:t>
            </a:r>
            <a:r>
              <a:rPr lang="en-US" sz="1200" dirty="0">
                <a:latin typeface="UT Sans"/>
              </a:rPr>
              <a:t>, </a:t>
            </a:r>
            <a:r>
              <a:rPr lang="en-US" sz="1200" dirty="0" err="1">
                <a:latin typeface="UT Sans"/>
              </a:rPr>
              <a:t>dublu</a:t>
            </a:r>
            <a:r>
              <a:rPr lang="en-US" sz="1200" dirty="0">
                <a:latin typeface="UT Sans"/>
              </a:rPr>
              <a:t>-orb, </a:t>
            </a:r>
            <a:r>
              <a:rPr lang="en-US" sz="1200" dirty="0" err="1">
                <a:latin typeface="UT Sans"/>
              </a:rPr>
              <a:t>comparativ</a:t>
            </a:r>
            <a:r>
              <a:rPr lang="en-US" sz="1200" dirty="0">
                <a:latin typeface="UT Sans"/>
              </a:rPr>
              <a:t> </a:t>
            </a:r>
            <a:r>
              <a:rPr lang="en-US" sz="1200" dirty="0" err="1">
                <a:latin typeface="UT Sans"/>
              </a:rPr>
              <a:t>pentru</a:t>
            </a:r>
            <a:r>
              <a:rPr lang="en-US" sz="1200" dirty="0">
                <a:latin typeface="UT Sans"/>
              </a:rPr>
              <a:t> </a:t>
            </a:r>
            <a:r>
              <a:rPr lang="en-US" sz="1200" dirty="0" err="1">
                <a:latin typeface="UT Sans"/>
              </a:rPr>
              <a:t>evaluarea</a:t>
            </a:r>
            <a:r>
              <a:rPr lang="en-US" sz="1200" dirty="0">
                <a:latin typeface="UT Sans"/>
              </a:rPr>
              <a:t> </a:t>
            </a:r>
            <a:r>
              <a:rPr lang="en-US" sz="1200" dirty="0" err="1">
                <a:latin typeface="UT Sans"/>
              </a:rPr>
              <a:t>siguranţei</a:t>
            </a:r>
            <a:r>
              <a:rPr lang="en-US" sz="1200" dirty="0">
                <a:latin typeface="UT Sans"/>
              </a:rPr>
              <a:t> </a:t>
            </a:r>
            <a:r>
              <a:rPr lang="en-US" sz="1200" dirty="0" err="1">
                <a:latin typeface="UT Sans"/>
              </a:rPr>
              <a:t>şi</a:t>
            </a:r>
            <a:r>
              <a:rPr lang="en-US" sz="1200" dirty="0">
                <a:latin typeface="UT Sans"/>
              </a:rPr>
              <a:t> </a:t>
            </a:r>
            <a:r>
              <a:rPr lang="en-US" sz="1200" dirty="0" err="1">
                <a:latin typeface="UT Sans"/>
              </a:rPr>
              <a:t>eficacităţii</a:t>
            </a:r>
            <a:r>
              <a:rPr lang="en-US" sz="1200" dirty="0">
                <a:latin typeface="UT Sans"/>
              </a:rPr>
              <a:t> </a:t>
            </a:r>
            <a:r>
              <a:rPr lang="en-US" sz="1200" dirty="0" err="1">
                <a:latin typeface="UT Sans"/>
              </a:rPr>
              <a:t>medicamentului</a:t>
            </a:r>
            <a:r>
              <a:rPr lang="en-US" sz="1200" dirty="0">
                <a:latin typeface="UT Sans"/>
              </a:rPr>
              <a:t> </a:t>
            </a:r>
            <a:r>
              <a:rPr lang="en-US" sz="1200" dirty="0" err="1">
                <a:latin typeface="UT Sans"/>
              </a:rPr>
              <a:t>Ceftaroline</a:t>
            </a:r>
            <a:r>
              <a:rPr lang="en-US" sz="1200" dirty="0">
                <a:latin typeface="UT Sans"/>
              </a:rPr>
              <a:t> versus </a:t>
            </a:r>
            <a:r>
              <a:rPr lang="en-US" sz="1200" dirty="0" err="1">
                <a:latin typeface="UT Sans"/>
              </a:rPr>
              <a:t>Ceftriaxonă</a:t>
            </a:r>
            <a:r>
              <a:rPr lang="en-US" sz="1200" dirty="0">
                <a:latin typeface="UT Sans"/>
              </a:rPr>
              <a:t>, cu </a:t>
            </a:r>
            <a:r>
              <a:rPr lang="en-US" sz="1200" dirty="0" err="1">
                <a:latin typeface="UT Sans"/>
              </a:rPr>
              <a:t>adăugarea</a:t>
            </a:r>
            <a:r>
              <a:rPr lang="en-US" sz="1200" dirty="0">
                <a:latin typeface="UT Sans"/>
              </a:rPr>
              <a:t> </a:t>
            </a:r>
            <a:r>
              <a:rPr lang="en-US" sz="1200" dirty="0" err="1">
                <a:latin typeface="UT Sans"/>
              </a:rPr>
              <a:t>Claritromicinei</a:t>
            </a:r>
            <a:r>
              <a:rPr lang="en-US" sz="1200" dirty="0">
                <a:latin typeface="UT Sans"/>
              </a:rPr>
              <a:t>, </a:t>
            </a:r>
            <a:r>
              <a:rPr lang="en-US" sz="1200" dirty="0" err="1">
                <a:latin typeface="UT Sans"/>
              </a:rPr>
              <a:t>în</a:t>
            </a:r>
            <a:r>
              <a:rPr lang="en-US" sz="1200" dirty="0">
                <a:latin typeface="UT Sans"/>
              </a:rPr>
              <a:t> </a:t>
            </a:r>
            <a:r>
              <a:rPr lang="en-US" sz="1200" dirty="0" err="1">
                <a:latin typeface="UT Sans"/>
              </a:rPr>
              <a:t>tratamentul</a:t>
            </a:r>
            <a:r>
              <a:rPr lang="en-US" sz="1200" dirty="0">
                <a:latin typeface="UT Sans"/>
              </a:rPr>
              <a:t> </a:t>
            </a:r>
            <a:r>
              <a:rPr lang="en-US" sz="1200" dirty="0" err="1">
                <a:latin typeface="UT Sans"/>
              </a:rPr>
              <a:t>subiecţilor</a:t>
            </a:r>
            <a:r>
              <a:rPr lang="en-US" sz="1200" dirty="0">
                <a:latin typeface="UT Sans"/>
              </a:rPr>
              <a:t> </a:t>
            </a:r>
            <a:r>
              <a:rPr lang="en-US" sz="1200" dirty="0" err="1">
                <a:latin typeface="UT Sans"/>
              </a:rPr>
              <a:t>adulţi</a:t>
            </a:r>
            <a:r>
              <a:rPr lang="en-US" sz="1200" dirty="0">
                <a:latin typeface="UT Sans"/>
              </a:rPr>
              <a:t> cu </a:t>
            </a:r>
            <a:r>
              <a:rPr lang="en-US" sz="1200" dirty="0" err="1">
                <a:latin typeface="UT Sans"/>
              </a:rPr>
              <a:t>pneumonie</a:t>
            </a:r>
            <a:r>
              <a:rPr lang="en-US" sz="1200" dirty="0">
                <a:latin typeface="UT Sans"/>
              </a:rPr>
              <a:t> </a:t>
            </a:r>
            <a:r>
              <a:rPr lang="en-US" sz="1200" dirty="0" err="1">
                <a:latin typeface="UT Sans"/>
              </a:rPr>
              <a:t>dobândită</a:t>
            </a:r>
            <a:r>
              <a:rPr lang="en-US" sz="1200" dirty="0">
                <a:latin typeface="UT Sans"/>
              </a:rPr>
              <a:t> </a:t>
            </a:r>
            <a:r>
              <a:rPr lang="en-US" sz="1200" dirty="0" err="1">
                <a:latin typeface="UT Sans"/>
              </a:rPr>
              <a:t>în</a:t>
            </a:r>
            <a:r>
              <a:rPr lang="en-US" sz="1200" dirty="0">
                <a:latin typeface="UT Sans"/>
              </a:rPr>
              <a:t> </a:t>
            </a:r>
            <a:r>
              <a:rPr lang="en-US" sz="1200" dirty="0" err="1">
                <a:latin typeface="UT Sans"/>
              </a:rPr>
              <a:t>comunitate</a:t>
            </a:r>
            <a:r>
              <a:rPr lang="en-US" sz="1200" dirty="0">
                <a:latin typeface="UT Sans"/>
              </a:rPr>
              <a:t>.</a:t>
            </a:r>
          </a:p>
          <a:p>
            <a:r>
              <a:rPr lang="en-US" sz="1200" dirty="0">
                <a:latin typeface="UT Sans"/>
              </a:rPr>
              <a:t>3.KRKA. Protocol KKL172014. Phase III international randomized, double-blind, 10 weeks multi-factorial clinical study to </a:t>
            </a:r>
            <a:r>
              <a:rPr lang="en-US" sz="1200" dirty="0" err="1">
                <a:latin typeface="UT Sans"/>
              </a:rPr>
              <a:t>assesss</a:t>
            </a:r>
            <a:r>
              <a:rPr lang="en-US" sz="1200" dirty="0">
                <a:latin typeface="UT Sans"/>
              </a:rPr>
              <a:t> the efficacy and safety of </a:t>
            </a:r>
            <a:r>
              <a:rPr lang="en-US" sz="1200" dirty="0" err="1">
                <a:latin typeface="UT Sans"/>
              </a:rPr>
              <a:t>olmesartan</a:t>
            </a:r>
            <a:r>
              <a:rPr lang="en-US" sz="1200" dirty="0">
                <a:latin typeface="UT Sans"/>
              </a:rPr>
              <a:t> </a:t>
            </a:r>
            <a:r>
              <a:rPr lang="en-US" sz="1200" dirty="0" err="1">
                <a:latin typeface="UT Sans"/>
              </a:rPr>
              <a:t>medoxomil</a:t>
            </a:r>
            <a:r>
              <a:rPr lang="en-US" sz="1200" dirty="0">
                <a:latin typeface="UT Sans"/>
              </a:rPr>
              <a:t>/amlodipine fixed combination in patients with grade 1 to grade 2 arterial hypertension.2014.</a:t>
            </a:r>
          </a:p>
          <a:p>
            <a:r>
              <a:rPr lang="en-US" sz="1200" dirty="0">
                <a:latin typeface="UT Sans"/>
              </a:rPr>
              <a:t>4.Chiesi Protocol Tristar CCD-05993AA1-07. A Multinational, </a:t>
            </a:r>
            <a:r>
              <a:rPr lang="en-US" sz="1200" dirty="0" err="1">
                <a:latin typeface="UT Sans"/>
              </a:rPr>
              <a:t>Multicentre</a:t>
            </a:r>
            <a:r>
              <a:rPr lang="en-US" sz="1200" dirty="0">
                <a:latin typeface="UT Sans"/>
              </a:rPr>
              <a:t>, </a:t>
            </a:r>
            <a:r>
              <a:rPr lang="en-US" sz="1200" dirty="0" err="1">
                <a:latin typeface="UT Sans"/>
              </a:rPr>
              <a:t>Randomised</a:t>
            </a:r>
            <a:r>
              <a:rPr lang="en-US" sz="1200" dirty="0">
                <a:latin typeface="UT Sans"/>
              </a:rPr>
              <a:t>, Open-Label, Active-Controlled, 26-Week, 2-Arm, Parallel Group Study to Evaluate the Non-Inferiority of Fixed Combination of </a:t>
            </a:r>
            <a:r>
              <a:rPr lang="en-US" sz="1200" dirty="0" err="1">
                <a:latin typeface="UT Sans"/>
              </a:rPr>
              <a:t>Beclometasone</a:t>
            </a:r>
            <a:r>
              <a:rPr lang="en-US" sz="1200" dirty="0">
                <a:latin typeface="UT Sans"/>
              </a:rPr>
              <a:t> Dipropionate Plus Formoterol Fumarate Plus </a:t>
            </a:r>
            <a:r>
              <a:rPr lang="en-US" sz="1200" dirty="0" err="1">
                <a:latin typeface="UT Sans"/>
              </a:rPr>
              <a:t>Glycopyrronium</a:t>
            </a:r>
            <a:r>
              <a:rPr lang="en-US" sz="1200" dirty="0">
                <a:latin typeface="UT Sans"/>
              </a:rPr>
              <a:t> Bromide Administered Via </a:t>
            </a:r>
            <a:r>
              <a:rPr lang="en-US" sz="1200" dirty="0" err="1">
                <a:latin typeface="UT Sans"/>
              </a:rPr>
              <a:t>pMDI</a:t>
            </a:r>
            <a:r>
              <a:rPr lang="en-US" sz="1200" dirty="0">
                <a:latin typeface="UT Sans"/>
              </a:rPr>
              <a:t> (CHF 5993) Versus Fixed Combination Of Fluticasone Furoate Plus Vilanterol Administered Via DPI (</a:t>
            </a:r>
            <a:r>
              <a:rPr lang="en-US" sz="1200" dirty="0" err="1">
                <a:latin typeface="UT Sans"/>
              </a:rPr>
              <a:t>Relvar</a:t>
            </a:r>
            <a:r>
              <a:rPr lang="en-US" sz="1200" dirty="0">
                <a:latin typeface="UT Sans"/>
              </a:rPr>
              <a:t>®) Plus Tiotropium Bromide (Spiriva®) for the Treatment of Patients With Chronic Obstructive Pulmonary Disease.2015-2016.</a:t>
            </a:r>
          </a:p>
        </p:txBody>
      </p:sp>
      <p:sp>
        <p:nvSpPr>
          <p:cNvPr id="9" name="Rectangle 8">
            <a:extLst>
              <a:ext uri="{FF2B5EF4-FFF2-40B4-BE49-F238E27FC236}">
                <a16:creationId xmlns:a16="http://schemas.microsoft.com/office/drawing/2014/main" id="{37A3047D-6254-AC54-A16C-B618BD89377B}"/>
              </a:ext>
            </a:extLst>
          </p:cNvPr>
          <p:cNvSpPr/>
          <p:nvPr/>
        </p:nvSpPr>
        <p:spPr>
          <a:xfrm>
            <a:off x="3885648" y="1052736"/>
            <a:ext cx="5366872" cy="4555093"/>
          </a:xfrm>
          <a:prstGeom prst="rect">
            <a:avLst/>
          </a:prstGeom>
        </p:spPr>
        <p:txBody>
          <a:bodyPr wrap="square">
            <a:spAutoFit/>
          </a:bodyPr>
          <a:lstStyle/>
          <a:p>
            <a:r>
              <a:rPr lang="en-US" sz="1200" b="1" dirty="0" err="1">
                <a:latin typeface="UT Sans"/>
              </a:rPr>
              <a:t>Studii</a:t>
            </a:r>
            <a:r>
              <a:rPr lang="en-US" sz="1200" b="1" dirty="0">
                <a:latin typeface="UT Sans"/>
              </a:rPr>
              <a:t> </a:t>
            </a:r>
            <a:r>
              <a:rPr lang="en-US" sz="1200" b="1" dirty="0" err="1">
                <a:latin typeface="UT Sans"/>
              </a:rPr>
              <a:t>clinice</a:t>
            </a:r>
            <a:r>
              <a:rPr lang="en-US" sz="1200" b="1" dirty="0">
                <a:latin typeface="UT Sans"/>
              </a:rPr>
              <a:t>, </a:t>
            </a:r>
            <a:r>
              <a:rPr lang="ro-RO" sz="1200" b="1" dirty="0"/>
              <a:t>sub</a:t>
            </a:r>
            <a:r>
              <a:rPr lang="en-US" sz="1200" b="1" dirty="0">
                <a:latin typeface="UT Sans"/>
              </a:rPr>
              <a:t>investigator </a:t>
            </a:r>
            <a:endParaRPr lang="ro-RO" sz="1200" b="1" dirty="0"/>
          </a:p>
          <a:p>
            <a:r>
              <a:rPr lang="ro-RO" sz="1200" dirty="0"/>
              <a:t>5.Pfizer. SMILE </a:t>
            </a:r>
            <a:r>
              <a:rPr lang="ro-RO" sz="1200" dirty="0" err="1"/>
              <a:t>study</a:t>
            </a:r>
            <a:r>
              <a:rPr lang="ro-RO" sz="1200" dirty="0"/>
              <a:t> </a:t>
            </a:r>
            <a:r>
              <a:rPr lang="ro-RO" sz="1200" dirty="0" err="1"/>
              <a:t>phase</a:t>
            </a:r>
            <a:r>
              <a:rPr lang="ro-RO" sz="1200" dirty="0"/>
              <a:t> III: The </a:t>
            </a:r>
            <a:r>
              <a:rPr lang="ro-RO" sz="1200" dirty="0" err="1"/>
              <a:t>effect</a:t>
            </a:r>
            <a:r>
              <a:rPr lang="ro-RO" sz="1200" dirty="0"/>
              <a:t> of </a:t>
            </a:r>
            <a:r>
              <a:rPr lang="ro-RO" sz="1200" dirty="0" err="1"/>
              <a:t>the</a:t>
            </a:r>
            <a:r>
              <a:rPr lang="ro-RO" sz="1200" dirty="0"/>
              <a:t> </a:t>
            </a:r>
            <a:r>
              <a:rPr lang="ro-RO" sz="1200" dirty="0" err="1"/>
              <a:t>angiotensin-converting-enzyme</a:t>
            </a:r>
            <a:r>
              <a:rPr lang="ro-RO" sz="1200" dirty="0"/>
              <a:t> inhibitor </a:t>
            </a:r>
            <a:r>
              <a:rPr lang="ro-RO" sz="1200" dirty="0" err="1"/>
              <a:t>zofenopril</a:t>
            </a:r>
            <a:r>
              <a:rPr lang="ro-RO" sz="1200" dirty="0"/>
              <a:t> on </a:t>
            </a:r>
            <a:r>
              <a:rPr lang="ro-RO" sz="1200" dirty="0" err="1"/>
              <a:t>mortality</a:t>
            </a:r>
            <a:r>
              <a:rPr lang="ro-RO" sz="1200" dirty="0"/>
              <a:t> </a:t>
            </a:r>
            <a:r>
              <a:rPr lang="ro-RO" sz="1200" dirty="0" err="1"/>
              <a:t>and</a:t>
            </a:r>
            <a:r>
              <a:rPr lang="ro-RO" sz="1200" dirty="0"/>
              <a:t> </a:t>
            </a:r>
            <a:r>
              <a:rPr lang="ro-RO" sz="1200" dirty="0" err="1"/>
              <a:t>morbidity</a:t>
            </a:r>
            <a:r>
              <a:rPr lang="ro-RO" sz="1200" dirty="0"/>
              <a:t> </a:t>
            </a:r>
            <a:r>
              <a:rPr lang="ro-RO" sz="1200" dirty="0" err="1"/>
              <a:t>after</a:t>
            </a:r>
            <a:r>
              <a:rPr lang="ro-RO" sz="1200" dirty="0"/>
              <a:t> anterior </a:t>
            </a:r>
            <a:r>
              <a:rPr lang="ro-RO" sz="1200" dirty="0" err="1"/>
              <a:t>myocardial</a:t>
            </a:r>
            <a:r>
              <a:rPr lang="ro-RO" sz="1200" dirty="0"/>
              <a:t> </a:t>
            </a:r>
            <a:r>
              <a:rPr lang="ro-RO" sz="1200" dirty="0" err="1"/>
              <a:t>infarction</a:t>
            </a:r>
            <a:r>
              <a:rPr lang="ro-RO" sz="1200" dirty="0"/>
              <a:t>. 1995-1997.</a:t>
            </a:r>
          </a:p>
          <a:p>
            <a:r>
              <a:rPr lang="ro-RO" sz="1200" dirty="0"/>
              <a:t>6.Smith </a:t>
            </a:r>
            <a:r>
              <a:rPr lang="ro-RO" sz="1200" dirty="0" err="1"/>
              <a:t>Kline</a:t>
            </a:r>
            <a:r>
              <a:rPr lang="ro-RO" sz="1200" dirty="0"/>
              <a:t> </a:t>
            </a:r>
            <a:r>
              <a:rPr lang="ro-RO" sz="1200" dirty="0" err="1"/>
              <a:t>Beecham</a:t>
            </a:r>
            <a:r>
              <a:rPr lang="ro-RO" sz="1200" dirty="0"/>
              <a:t> </a:t>
            </a:r>
            <a:r>
              <a:rPr lang="ro-RO" sz="1200" dirty="0" err="1"/>
              <a:t>Pharmaceuticals</a:t>
            </a:r>
            <a:r>
              <a:rPr lang="ro-RO" sz="1200" dirty="0"/>
              <a:t>. Protocol 25000/547. An open, non comparative </a:t>
            </a:r>
            <a:r>
              <a:rPr lang="ro-RO" sz="1200" dirty="0" err="1"/>
              <a:t>multicentre</a:t>
            </a:r>
            <a:r>
              <a:rPr lang="ro-RO" sz="1200" dirty="0"/>
              <a:t> </a:t>
            </a:r>
            <a:r>
              <a:rPr lang="ro-RO" sz="1200" dirty="0" err="1"/>
              <a:t>study</a:t>
            </a:r>
            <a:r>
              <a:rPr lang="ro-RO" sz="1200" dirty="0"/>
              <a:t> </a:t>
            </a:r>
            <a:r>
              <a:rPr lang="ro-RO" sz="1200" dirty="0" err="1"/>
              <a:t>to</a:t>
            </a:r>
            <a:r>
              <a:rPr lang="ro-RO" sz="1200" dirty="0"/>
              <a:t> </a:t>
            </a:r>
            <a:r>
              <a:rPr lang="ro-RO" sz="1200" dirty="0" err="1"/>
              <a:t>assess</a:t>
            </a:r>
            <a:r>
              <a:rPr lang="ro-RO" sz="1200" dirty="0"/>
              <a:t> </a:t>
            </a:r>
            <a:r>
              <a:rPr lang="ro-RO" sz="1200" dirty="0" err="1"/>
              <a:t>the</a:t>
            </a:r>
            <a:r>
              <a:rPr lang="ro-RO" sz="1200" dirty="0"/>
              <a:t> </a:t>
            </a:r>
            <a:r>
              <a:rPr lang="ro-RO" sz="1200" dirty="0" err="1"/>
              <a:t>efficacy</a:t>
            </a:r>
            <a:r>
              <a:rPr lang="ro-RO" sz="1200" dirty="0"/>
              <a:t> </a:t>
            </a:r>
            <a:r>
              <a:rPr lang="ro-RO" sz="1200" dirty="0" err="1"/>
              <a:t>safety</a:t>
            </a:r>
            <a:r>
              <a:rPr lang="ro-RO" sz="1200" dirty="0"/>
              <a:t> of oral </a:t>
            </a:r>
            <a:r>
              <a:rPr lang="ro-RO" sz="1200" dirty="0" err="1"/>
              <a:t>Augmentin</a:t>
            </a:r>
            <a:r>
              <a:rPr lang="ro-RO" sz="1200" dirty="0"/>
              <a:t> SR 2000/125 mg </a:t>
            </a:r>
            <a:r>
              <a:rPr lang="ro-RO" sz="1200" dirty="0" err="1"/>
              <a:t>twice</a:t>
            </a:r>
            <a:r>
              <a:rPr lang="ro-RO" sz="1200" dirty="0"/>
              <a:t> </a:t>
            </a:r>
            <a:r>
              <a:rPr lang="ro-RO" sz="1200" dirty="0" err="1"/>
              <a:t>daily</a:t>
            </a:r>
            <a:r>
              <a:rPr lang="ro-RO" sz="1200" dirty="0"/>
              <a:t> for 7 </a:t>
            </a:r>
            <a:r>
              <a:rPr lang="ro-RO" sz="1200" dirty="0" err="1"/>
              <a:t>days</a:t>
            </a:r>
            <a:r>
              <a:rPr lang="ro-RO" sz="1200" dirty="0"/>
              <a:t> for </a:t>
            </a:r>
            <a:r>
              <a:rPr lang="ro-RO" sz="1200" dirty="0" err="1"/>
              <a:t>the</a:t>
            </a:r>
            <a:r>
              <a:rPr lang="ro-RO" sz="1200" dirty="0"/>
              <a:t> </a:t>
            </a:r>
            <a:r>
              <a:rPr lang="ro-RO" sz="1200" dirty="0" err="1"/>
              <a:t>treatment</a:t>
            </a:r>
            <a:r>
              <a:rPr lang="ro-RO" sz="1200" dirty="0"/>
              <a:t> of </a:t>
            </a:r>
            <a:r>
              <a:rPr lang="ro-RO" sz="1200" dirty="0" err="1"/>
              <a:t>bacterial</a:t>
            </a:r>
            <a:r>
              <a:rPr lang="ro-RO" sz="1200" dirty="0"/>
              <a:t> </a:t>
            </a:r>
            <a:r>
              <a:rPr lang="ro-RO" sz="1200" dirty="0" err="1"/>
              <a:t>community</a:t>
            </a:r>
            <a:r>
              <a:rPr lang="ro-RO" sz="1200" dirty="0"/>
              <a:t> </a:t>
            </a:r>
            <a:r>
              <a:rPr lang="ro-RO" sz="1200" dirty="0" err="1"/>
              <a:t>acquired</a:t>
            </a:r>
            <a:r>
              <a:rPr lang="ro-RO" sz="1200" dirty="0"/>
              <a:t> pneumonia in </a:t>
            </a:r>
            <a:r>
              <a:rPr lang="ro-RO" sz="1200" dirty="0" err="1"/>
              <a:t>adults</a:t>
            </a:r>
            <a:r>
              <a:rPr lang="ro-RO" sz="1200" dirty="0"/>
              <a:t>.</a:t>
            </a:r>
            <a:endParaRPr lang="ro-RO" sz="1200" b="1" dirty="0"/>
          </a:p>
          <a:p>
            <a:r>
              <a:rPr lang="en-US" sz="1200" dirty="0">
                <a:latin typeface="UT Sans"/>
              </a:rPr>
              <a:t>7.DUAAL phase IV </a:t>
            </a:r>
            <a:r>
              <a:rPr lang="en-US" sz="1200" dirty="0" err="1">
                <a:latin typeface="UT Sans"/>
              </a:rPr>
              <a:t>study:Double</a:t>
            </a:r>
            <a:r>
              <a:rPr lang="en-US" sz="1200" dirty="0">
                <a:latin typeface="UT Sans"/>
              </a:rPr>
              <a:t> Blind Atorvastatin Amlodipine that assessed  the </a:t>
            </a:r>
            <a:r>
              <a:rPr lang="en-US" sz="1200" dirty="0" err="1">
                <a:latin typeface="UT Sans"/>
              </a:rPr>
              <a:t>efect</a:t>
            </a:r>
            <a:r>
              <a:rPr lang="en-US" sz="1200" dirty="0">
                <a:latin typeface="UT Sans"/>
              </a:rPr>
              <a:t> Of Amlodipine, Atorvastatin And The Combination On Transient Myocardia Ischemia In Coronary Artery Disease.2001-2007.</a:t>
            </a:r>
          </a:p>
          <a:p>
            <a:r>
              <a:rPr lang="en-US" sz="1200" dirty="0">
                <a:latin typeface="UT Sans"/>
              </a:rPr>
              <a:t>8.SENIORS trial. An phase III, open, </a:t>
            </a:r>
            <a:r>
              <a:rPr lang="en-US" sz="1200" dirty="0" err="1">
                <a:latin typeface="UT Sans"/>
              </a:rPr>
              <a:t>multicentre</a:t>
            </a:r>
            <a:r>
              <a:rPr lang="en-US" sz="1200" dirty="0">
                <a:latin typeface="UT Sans"/>
              </a:rPr>
              <a:t> study to assess the efficacy and safety of nebivolol in elderly heart failure patients with impaired renal function.2002-2004.</a:t>
            </a:r>
          </a:p>
          <a:p>
            <a:r>
              <a:rPr lang="en-US" sz="1200" dirty="0">
                <a:latin typeface="UT Sans"/>
              </a:rPr>
              <a:t>9.SCOUT trial. An phase III randomized, double-blind, placebo-controlled, multicenter trial, that assess the Effect of Sibutramine on Cardiovascular Outcomes in Overweight and Obese Subjects. 2003-2009.</a:t>
            </a:r>
          </a:p>
          <a:p>
            <a:r>
              <a:rPr lang="en-US" sz="1200" dirty="0">
                <a:latin typeface="UT Sans"/>
              </a:rPr>
              <a:t>10.Chiesi Protocol CCD-06302AA1-01 Phase 2, </a:t>
            </a:r>
            <a:r>
              <a:rPr lang="en-US" sz="1200" dirty="0" err="1">
                <a:latin typeface="UT Sans"/>
              </a:rPr>
              <a:t>Randomised</a:t>
            </a:r>
            <a:r>
              <a:rPr lang="en-US" sz="1200" dirty="0">
                <a:latin typeface="UT Sans"/>
              </a:rPr>
              <a:t>, Double Blind, Placebo-controlled, Incomplete Block, 3-way Cross-over Study to Evaluate Efficacy and Safety of 4 Doses of </a:t>
            </a:r>
            <a:r>
              <a:rPr lang="en-US" sz="1200" dirty="0" err="1">
                <a:latin typeface="UT Sans"/>
              </a:rPr>
              <a:t>Glycopyrronium</a:t>
            </a:r>
            <a:r>
              <a:rPr lang="en-US" sz="1200" dirty="0">
                <a:latin typeface="UT Sans"/>
              </a:rPr>
              <a:t> Bromide (CHF5259) DPI in Moderate to Severe Patients With COPD.2007-2008</a:t>
            </a:r>
          </a:p>
          <a:p>
            <a:r>
              <a:rPr lang="en-US" sz="1200" dirty="0">
                <a:latin typeface="UT Sans"/>
              </a:rPr>
              <a:t>11.AMAG-FER</a:t>
            </a:r>
            <a:r>
              <a:rPr lang="ro-RO" sz="1200" dirty="0">
                <a:latin typeface="UT Sans"/>
              </a:rPr>
              <a:t>-</a:t>
            </a:r>
            <a:r>
              <a:rPr lang="en-US" sz="1200" dirty="0">
                <a:latin typeface="UT Sans"/>
              </a:rPr>
              <a:t>IDA-302. Protocol: A Phase III, Randomized, Open-label, Active-Controlled Trial Comparing </a:t>
            </a:r>
            <a:r>
              <a:rPr lang="en-US" sz="1200" dirty="0" err="1">
                <a:latin typeface="UT Sans"/>
              </a:rPr>
              <a:t>Ferumoxytol</a:t>
            </a:r>
            <a:r>
              <a:rPr lang="en-US" sz="1200" dirty="0">
                <a:latin typeface="UT Sans"/>
              </a:rPr>
              <a:t> with Iron Sucrose for the Treatment of Iron Deficiency Anemia. 2011</a:t>
            </a:r>
            <a:r>
              <a:rPr lang="en-US" sz="1400" dirty="0"/>
              <a:t>.</a:t>
            </a:r>
          </a:p>
        </p:txBody>
      </p:sp>
    </p:spTree>
    <p:extLst>
      <p:ext uri="{BB962C8B-B14F-4D97-AF65-F5344CB8AC3E}">
        <p14:creationId xmlns:p14="http://schemas.microsoft.com/office/powerpoint/2010/main" val="1631350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p:cNvSpPr/>
          <p:nvPr/>
        </p:nvSpPr>
        <p:spPr>
          <a:xfrm>
            <a:off x="719572" y="872716"/>
            <a:ext cx="8265853" cy="579967"/>
          </a:xfrm>
          <a:prstGeom prst="rect">
            <a:avLst/>
          </a:prstGeom>
        </p:spPr>
        <p:txBody>
          <a:bodyPr wrap="none">
            <a:spAutoFit/>
          </a:bodyPr>
          <a:lstStyle/>
          <a:p>
            <a:pPr indent="457200" algn="just">
              <a:lnSpc>
                <a:spcPct val="150000"/>
              </a:lnSpc>
              <a:spcAft>
                <a:spcPts val="0"/>
              </a:spcAft>
            </a:pP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REZULTATELE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Ș</a:t>
            </a: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TIIN</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Ț</a:t>
            </a: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IFICE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Î</a:t>
            </a: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N  WEB OF SCIENCE: </a:t>
            </a:r>
          </a:p>
        </p:txBody>
      </p:sp>
      <p:sp>
        <p:nvSpPr>
          <p:cNvPr id="8" name="Rectangle 7">
            <a:extLst>
              <a:ext uri="{FF2B5EF4-FFF2-40B4-BE49-F238E27FC236}">
                <a16:creationId xmlns:a16="http://schemas.microsoft.com/office/drawing/2014/main" id="{1005A07C-49F0-4BA2-85C9-BF265A3E446B}"/>
              </a:ext>
            </a:extLst>
          </p:cNvPr>
          <p:cNvSpPr/>
          <p:nvPr/>
        </p:nvSpPr>
        <p:spPr>
          <a:xfrm>
            <a:off x="5190431" y="1520788"/>
            <a:ext cx="3953569" cy="5078313"/>
          </a:xfrm>
          <a:prstGeom prst="rect">
            <a:avLst/>
          </a:prstGeom>
        </p:spPr>
        <p:txBody>
          <a:bodyPr wrap="square">
            <a:spAutoFit/>
          </a:bodyPr>
          <a:lstStyle/>
          <a:p>
            <a:r>
              <a:rPr lang="it-IT" b="1" dirty="0"/>
              <a:t>Articole publicate total/in  Reviste ISI: 15, </a:t>
            </a:r>
          </a:p>
          <a:p>
            <a:endParaRPr lang="it-IT" b="1" dirty="0"/>
          </a:p>
          <a:p>
            <a:r>
              <a:rPr lang="it-IT" b="1" dirty="0"/>
              <a:t>Articole publicate in baze de date internationale: 16</a:t>
            </a:r>
          </a:p>
          <a:p>
            <a:endParaRPr lang="it-IT" b="1" dirty="0"/>
          </a:p>
          <a:p>
            <a:r>
              <a:rPr lang="it-IT" b="1" dirty="0"/>
              <a:t>Articole publicate in reviste indexate  CNCSIS B/C/D: 16</a:t>
            </a:r>
          </a:p>
          <a:p>
            <a:endParaRPr lang="it-IT" b="1" dirty="0"/>
          </a:p>
          <a:p>
            <a:r>
              <a:rPr lang="it-IT" b="1" dirty="0"/>
              <a:t>Comunicari in extenso nationale/internationale,in rezumat: 70</a:t>
            </a:r>
          </a:p>
          <a:p>
            <a:endParaRPr lang="it-IT" b="1" dirty="0"/>
          </a:p>
          <a:p>
            <a:r>
              <a:rPr lang="it-IT" b="1" dirty="0"/>
              <a:t>Comunicari in extenso nationale, internationale, publicate  in ISI Proceeding: 3</a:t>
            </a:r>
          </a:p>
          <a:p>
            <a:endParaRPr lang="it-IT" b="1" dirty="0"/>
          </a:p>
          <a:p>
            <a:endParaRPr lang="it-IT" b="1" dirty="0"/>
          </a:p>
          <a:p>
            <a:r>
              <a:rPr lang="it-IT" b="1" dirty="0"/>
              <a:t>H-index: 6</a:t>
            </a:r>
          </a:p>
        </p:txBody>
      </p:sp>
      <p:pic>
        <p:nvPicPr>
          <p:cNvPr id="3" name="Picture 2">
            <a:extLst>
              <a:ext uri="{FF2B5EF4-FFF2-40B4-BE49-F238E27FC236}">
                <a16:creationId xmlns:a16="http://schemas.microsoft.com/office/drawing/2014/main" id="{0478B3CC-D6A5-1329-2D9D-6A0F7DFD42BC}"/>
              </a:ext>
            </a:extLst>
          </p:cNvPr>
          <p:cNvPicPr>
            <a:picLocks noChangeAspect="1"/>
          </p:cNvPicPr>
          <p:nvPr/>
        </p:nvPicPr>
        <p:blipFill>
          <a:blip r:embed="rId4"/>
          <a:stretch>
            <a:fillRect/>
          </a:stretch>
        </p:blipFill>
        <p:spPr>
          <a:xfrm>
            <a:off x="143508" y="1844824"/>
            <a:ext cx="4923562" cy="4212468"/>
          </a:xfrm>
          <a:prstGeom prst="rect">
            <a:avLst/>
          </a:prstGeom>
        </p:spPr>
      </p:pic>
    </p:spTree>
    <p:extLst>
      <p:ext uri="{BB962C8B-B14F-4D97-AF65-F5344CB8AC3E}">
        <p14:creationId xmlns:p14="http://schemas.microsoft.com/office/powerpoint/2010/main" val="3511523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C6D5E-DCAE-991E-0DCF-6216538E5FAB}"/>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48A250DA-0F63-0FF2-335C-C6AE6AB22B31}"/>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BB9E708E-39AB-485F-6358-6248A4FADFDF}"/>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E1AF0584-A550-4149-D6DB-EFBBCD6B4DCD}"/>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a:extLst>
              <a:ext uri="{FF2B5EF4-FFF2-40B4-BE49-F238E27FC236}">
                <a16:creationId xmlns:a16="http://schemas.microsoft.com/office/drawing/2014/main" id="{28973E0B-1525-0C50-602E-F2199BA282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BF48A557-8F44-FAC6-4BAD-E4871818C405}"/>
              </a:ext>
            </a:extLst>
          </p:cNvPr>
          <p:cNvSpPr/>
          <p:nvPr/>
        </p:nvSpPr>
        <p:spPr>
          <a:xfrm>
            <a:off x="634102" y="872716"/>
            <a:ext cx="8436797" cy="587148"/>
          </a:xfrm>
          <a:prstGeom prst="rect">
            <a:avLst/>
          </a:prstGeom>
        </p:spPr>
        <p:txBody>
          <a:bodyPr wrap="none">
            <a:spAutoFit/>
          </a:bodyPr>
          <a:lstStyle/>
          <a:p>
            <a:pPr indent="457200" algn="just">
              <a:lnSpc>
                <a:spcPct val="150000"/>
              </a:lnSpc>
              <a:spcAft>
                <a:spcPts val="0"/>
              </a:spcAft>
            </a:pP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D EXPERIENȚA DE MANAGEMENT ȘI CONDUCERE</a:t>
            </a:r>
            <a:r>
              <a:rPr lang="en-US" sz="2400" b="1" dirty="0">
                <a:solidFill>
                  <a:srgbClr val="0070C0"/>
                </a:solidFill>
                <a:effectLst>
                  <a:outerShdw blurRad="38100" dist="38100" dir="2700000" algn="tl">
                    <a:srgbClr val="000000">
                      <a:alpha val="43137"/>
                    </a:srgbClr>
                  </a:outerShdw>
                </a:effectLst>
                <a:latin typeface="UT Sans"/>
                <a:ea typeface="Segoe UI" panose="020B0502040204020203" pitchFamily="34" charset="0"/>
                <a:cs typeface="Times New Roman" panose="02020603050405020304" pitchFamily="18" charset="0"/>
              </a:rPr>
              <a:t>: </a:t>
            </a:r>
          </a:p>
        </p:txBody>
      </p:sp>
      <p:sp>
        <p:nvSpPr>
          <p:cNvPr id="9" name="Content Placeholder 2">
            <a:extLst>
              <a:ext uri="{FF2B5EF4-FFF2-40B4-BE49-F238E27FC236}">
                <a16:creationId xmlns:a16="http://schemas.microsoft.com/office/drawing/2014/main" id="{B28B2C85-750B-247B-B266-17F36138F1AE}"/>
              </a:ext>
            </a:extLst>
          </p:cNvPr>
          <p:cNvSpPr>
            <a:spLocks noGrp="1"/>
          </p:cNvSpPr>
          <p:nvPr>
            <p:ph idx="1"/>
          </p:nvPr>
        </p:nvSpPr>
        <p:spPr>
          <a:xfrm>
            <a:off x="179512" y="2497315"/>
            <a:ext cx="8640960" cy="4351338"/>
          </a:xfrm>
        </p:spPr>
        <p:txBody>
          <a:bodyPr>
            <a:normAutofit/>
          </a:bodyPr>
          <a:lstStyle/>
          <a:p>
            <a:pPr marL="0" indent="0">
              <a:buNone/>
            </a:pPr>
            <a:endParaRPr lang="ro-RO" dirty="0"/>
          </a:p>
          <a:p>
            <a:pPr marL="0" indent="0">
              <a:buNone/>
            </a:pPr>
            <a:endParaRPr lang="ro-RO" dirty="0"/>
          </a:p>
          <a:p>
            <a:pPr marL="0" indent="0">
              <a:buNone/>
            </a:pPr>
            <a:endParaRPr lang="ro-RO" dirty="0"/>
          </a:p>
          <a:p>
            <a:pPr marL="0" indent="0">
              <a:buNone/>
            </a:pPr>
            <a:endParaRPr lang="ro-RO" dirty="0"/>
          </a:p>
          <a:p>
            <a:pPr marL="0" indent="0">
              <a:buNone/>
            </a:pPr>
            <a:r>
              <a:rPr lang="en-US" dirty="0" err="1">
                <a:latin typeface="UT Sans"/>
              </a:rPr>
              <a:t>În</a:t>
            </a:r>
            <a:r>
              <a:rPr lang="en-US" dirty="0">
                <a:latin typeface="UT Sans"/>
              </a:rPr>
              <a:t> </a:t>
            </a:r>
            <a:r>
              <a:rPr lang="en-US" dirty="0" err="1">
                <a:latin typeface="UT Sans"/>
              </a:rPr>
              <a:t>perioada</a:t>
            </a:r>
            <a:r>
              <a:rPr lang="en-US" dirty="0">
                <a:latin typeface="UT Sans"/>
              </a:rPr>
              <a:t> 2015-2019  director medical al </a:t>
            </a:r>
            <a:r>
              <a:rPr lang="en-US" dirty="0" err="1">
                <a:latin typeface="UT Sans"/>
              </a:rPr>
              <a:t>Spitalului</a:t>
            </a:r>
            <a:r>
              <a:rPr lang="en-US" dirty="0">
                <a:latin typeface="UT Sans"/>
              </a:rPr>
              <a:t> Clinic </a:t>
            </a:r>
            <a:r>
              <a:rPr lang="en-US" dirty="0" err="1">
                <a:latin typeface="UT Sans"/>
              </a:rPr>
              <a:t>Județean</a:t>
            </a:r>
            <a:r>
              <a:rPr lang="en-US" dirty="0">
                <a:latin typeface="UT Sans"/>
              </a:rPr>
              <a:t> de </a:t>
            </a:r>
            <a:r>
              <a:rPr lang="en-US" dirty="0" err="1">
                <a:latin typeface="UT Sans"/>
              </a:rPr>
              <a:t>Urgență</a:t>
            </a:r>
            <a:r>
              <a:rPr lang="en-US" dirty="0">
                <a:latin typeface="UT Sans"/>
              </a:rPr>
              <a:t>  din </a:t>
            </a:r>
            <a:r>
              <a:rPr lang="en-US" dirty="0" err="1">
                <a:latin typeface="UT Sans"/>
              </a:rPr>
              <a:t>Brașov</a:t>
            </a:r>
            <a:r>
              <a:rPr lang="en-US" dirty="0">
                <a:latin typeface="UT Sans"/>
              </a:rPr>
              <a:t>,</a:t>
            </a:r>
            <a:endParaRPr lang="ro-RO" dirty="0"/>
          </a:p>
          <a:p>
            <a:pPr marL="0" indent="0">
              <a:buNone/>
            </a:pPr>
            <a:r>
              <a:rPr lang="en-US" dirty="0">
                <a:latin typeface="UT Sans"/>
              </a:rPr>
              <a:t> </a:t>
            </a:r>
            <a:r>
              <a:rPr lang="en-US" dirty="0" err="1">
                <a:latin typeface="UT Sans"/>
              </a:rPr>
              <a:t>În</a:t>
            </a:r>
            <a:r>
              <a:rPr lang="en-US" dirty="0">
                <a:latin typeface="UT Sans"/>
              </a:rPr>
              <a:t> </a:t>
            </a:r>
            <a:r>
              <a:rPr lang="en-US" dirty="0" err="1">
                <a:latin typeface="UT Sans"/>
              </a:rPr>
              <a:t>această</a:t>
            </a:r>
            <a:r>
              <a:rPr lang="en-US" dirty="0">
                <a:latin typeface="UT Sans"/>
              </a:rPr>
              <a:t> </a:t>
            </a:r>
            <a:r>
              <a:rPr lang="en-US" dirty="0" err="1">
                <a:latin typeface="UT Sans"/>
              </a:rPr>
              <a:t>perioadă</a:t>
            </a:r>
            <a:r>
              <a:rPr lang="en-US" dirty="0">
                <a:latin typeface="UT Sans"/>
              </a:rPr>
              <a:t> am </a:t>
            </a:r>
            <a:r>
              <a:rPr lang="en-US" dirty="0" err="1">
                <a:latin typeface="UT Sans"/>
              </a:rPr>
              <a:t>coordonat</a:t>
            </a:r>
            <a:r>
              <a:rPr lang="ro-RO" dirty="0">
                <a:latin typeface="UT Sans"/>
              </a:rPr>
              <a:t> </a:t>
            </a:r>
            <a:r>
              <a:rPr lang="en-US" dirty="0">
                <a:latin typeface="UT Sans"/>
              </a:rPr>
              <a:t> </a:t>
            </a:r>
            <a:r>
              <a:rPr lang="en-US" dirty="0" err="1">
                <a:latin typeface="UT Sans"/>
              </a:rPr>
              <a:t>echipa</a:t>
            </a:r>
            <a:r>
              <a:rPr lang="en-US" dirty="0">
                <a:latin typeface="UT Sans"/>
              </a:rPr>
              <a:t> care a </a:t>
            </a:r>
            <a:r>
              <a:rPr lang="en-US" dirty="0" err="1">
                <a:latin typeface="UT Sans"/>
              </a:rPr>
              <a:t>lucrat</a:t>
            </a:r>
            <a:r>
              <a:rPr lang="en-US" dirty="0">
                <a:latin typeface="UT Sans"/>
              </a:rPr>
              <a:t> la </a:t>
            </a:r>
            <a:r>
              <a:rPr lang="en-US" dirty="0" err="1">
                <a:latin typeface="UT Sans"/>
              </a:rPr>
              <a:t>scrierea</a:t>
            </a:r>
            <a:r>
              <a:rPr lang="en-US" dirty="0">
                <a:latin typeface="UT Sans"/>
              </a:rPr>
              <a:t> </a:t>
            </a:r>
            <a:r>
              <a:rPr lang="en-US" dirty="0" err="1">
                <a:latin typeface="UT Sans"/>
              </a:rPr>
              <a:t>proiect</a:t>
            </a:r>
            <a:r>
              <a:rPr lang="ro-RO" dirty="0">
                <a:latin typeface="UT Sans"/>
              </a:rPr>
              <a:t>ului</a:t>
            </a:r>
            <a:r>
              <a:rPr lang="en-US" dirty="0">
                <a:latin typeface="UT Sans"/>
              </a:rPr>
              <a:t> </a:t>
            </a:r>
            <a:r>
              <a:rPr lang="en-US" dirty="0" err="1">
                <a:latin typeface="UT Sans"/>
              </a:rPr>
              <a:t>ce</a:t>
            </a:r>
            <a:r>
              <a:rPr lang="en-US" dirty="0">
                <a:latin typeface="UT Sans"/>
              </a:rPr>
              <a:t> a </a:t>
            </a:r>
            <a:r>
              <a:rPr lang="en-US" dirty="0" err="1">
                <a:latin typeface="UT Sans"/>
              </a:rPr>
              <a:t>fost</a:t>
            </a:r>
            <a:r>
              <a:rPr lang="en-US" dirty="0">
                <a:latin typeface="UT Sans"/>
              </a:rPr>
              <a:t> </a:t>
            </a:r>
            <a:r>
              <a:rPr lang="en-US" dirty="0" err="1">
                <a:latin typeface="UT Sans"/>
              </a:rPr>
              <a:t>finanțat</a:t>
            </a:r>
            <a:r>
              <a:rPr lang="en-US" dirty="0">
                <a:latin typeface="UT Sans"/>
              </a:rPr>
              <a:t> </a:t>
            </a:r>
            <a:r>
              <a:rPr lang="en-US" dirty="0" err="1">
                <a:latin typeface="UT Sans"/>
              </a:rPr>
              <a:t>prin</a:t>
            </a:r>
            <a:r>
              <a:rPr lang="en-US" dirty="0">
                <a:latin typeface="UT Sans"/>
              </a:rPr>
              <a:t> </a:t>
            </a:r>
            <a:r>
              <a:rPr lang="en-US" dirty="0" err="1">
                <a:latin typeface="UT Sans"/>
              </a:rPr>
              <a:t>Programul</a:t>
            </a:r>
            <a:r>
              <a:rPr lang="en-US" dirty="0">
                <a:latin typeface="UT Sans"/>
              </a:rPr>
              <a:t> </a:t>
            </a:r>
            <a:r>
              <a:rPr lang="en-US" dirty="0" err="1">
                <a:latin typeface="UT Sans"/>
              </a:rPr>
              <a:t>Operațional</a:t>
            </a:r>
            <a:r>
              <a:rPr lang="en-US" dirty="0">
                <a:latin typeface="UT Sans"/>
              </a:rPr>
              <a:t> Regional 2014 – 2020 </a:t>
            </a:r>
            <a:r>
              <a:rPr lang="en-US" dirty="0" err="1">
                <a:latin typeface="UT Sans"/>
              </a:rPr>
              <a:t>privind</a:t>
            </a:r>
            <a:r>
              <a:rPr lang="en-US" dirty="0">
                <a:latin typeface="UT Sans"/>
              </a:rPr>
              <a:t> </a:t>
            </a:r>
            <a:r>
              <a:rPr lang="en-US" dirty="0" err="1">
                <a:latin typeface="UT Sans"/>
              </a:rPr>
              <a:t>dotarea</a:t>
            </a:r>
            <a:r>
              <a:rPr lang="en-US" dirty="0">
                <a:latin typeface="UT Sans"/>
              </a:rPr>
              <a:t> </a:t>
            </a:r>
            <a:r>
              <a:rPr lang="en-US" dirty="0" err="1">
                <a:latin typeface="UT Sans"/>
              </a:rPr>
              <a:t>Ambulatoriului</a:t>
            </a:r>
            <a:r>
              <a:rPr lang="en-US" dirty="0">
                <a:latin typeface="UT Sans"/>
              </a:rPr>
              <a:t>.</a:t>
            </a:r>
            <a:r>
              <a:rPr lang="ro-RO" dirty="0">
                <a:latin typeface="UT Sans"/>
              </a:rPr>
              <a:t> Proiectul</a:t>
            </a:r>
            <a:r>
              <a:rPr lang="en-US" dirty="0">
                <a:latin typeface="UT Sans"/>
              </a:rPr>
              <a:t> a </a:t>
            </a:r>
            <a:r>
              <a:rPr lang="en-US" dirty="0" err="1">
                <a:latin typeface="UT Sans"/>
              </a:rPr>
              <a:t>fost</a:t>
            </a:r>
            <a:r>
              <a:rPr lang="en-US" dirty="0">
                <a:latin typeface="UT Sans"/>
              </a:rPr>
              <a:t> </a:t>
            </a:r>
            <a:r>
              <a:rPr lang="en-US" dirty="0" err="1">
                <a:latin typeface="UT Sans"/>
              </a:rPr>
              <a:t>elaborat</a:t>
            </a:r>
            <a:r>
              <a:rPr lang="en-US" dirty="0">
                <a:latin typeface="UT Sans"/>
              </a:rPr>
              <a:t> </a:t>
            </a:r>
            <a:r>
              <a:rPr lang="en-US" dirty="0" err="1">
                <a:latin typeface="UT Sans"/>
              </a:rPr>
              <a:t>și</a:t>
            </a:r>
            <a:r>
              <a:rPr lang="en-US" dirty="0">
                <a:latin typeface="UT Sans"/>
              </a:rPr>
              <a:t> </a:t>
            </a:r>
            <a:r>
              <a:rPr lang="en-US" dirty="0" err="1">
                <a:latin typeface="UT Sans"/>
              </a:rPr>
              <a:t>implementat</a:t>
            </a:r>
            <a:r>
              <a:rPr lang="en-US" dirty="0">
                <a:latin typeface="UT Sans"/>
              </a:rPr>
              <a:t> </a:t>
            </a:r>
            <a:r>
              <a:rPr lang="en-US" dirty="0" err="1">
                <a:latin typeface="UT Sans"/>
              </a:rPr>
              <a:t>împreună</a:t>
            </a:r>
            <a:r>
              <a:rPr lang="en-US" dirty="0">
                <a:latin typeface="UT Sans"/>
              </a:rPr>
              <a:t> cu </a:t>
            </a:r>
            <a:r>
              <a:rPr lang="en-US" dirty="0" err="1">
                <a:latin typeface="UT Sans"/>
              </a:rPr>
              <a:t>reprezentanții</a:t>
            </a:r>
            <a:r>
              <a:rPr lang="en-US" dirty="0">
                <a:latin typeface="UT Sans"/>
              </a:rPr>
              <a:t> </a:t>
            </a:r>
            <a:r>
              <a:rPr lang="en-US" dirty="0" err="1">
                <a:latin typeface="UT Sans"/>
              </a:rPr>
              <a:t>Consiliului</a:t>
            </a:r>
            <a:r>
              <a:rPr lang="en-US" dirty="0">
                <a:latin typeface="UT Sans"/>
              </a:rPr>
              <a:t> </a:t>
            </a:r>
            <a:r>
              <a:rPr lang="en-US" dirty="0" err="1">
                <a:latin typeface="UT Sans"/>
              </a:rPr>
              <a:t>Județean</a:t>
            </a:r>
            <a:r>
              <a:rPr lang="en-US" dirty="0">
                <a:latin typeface="UT Sans"/>
              </a:rPr>
              <a:t> </a:t>
            </a:r>
            <a:r>
              <a:rPr lang="en-US" dirty="0" err="1">
                <a:latin typeface="UT Sans"/>
              </a:rPr>
              <a:t>Brașov</a:t>
            </a:r>
            <a:r>
              <a:rPr lang="ro-RO" dirty="0">
                <a:latin typeface="UT Sans"/>
              </a:rPr>
              <a:t> și a avut o valoare </a:t>
            </a:r>
            <a:r>
              <a:rPr lang="pt-BR" dirty="0">
                <a:latin typeface="UT Sans"/>
              </a:rPr>
              <a:t> totală a proiectului a fost de 10.699.095,67 lei.</a:t>
            </a:r>
            <a:endParaRPr lang="en-US" dirty="0">
              <a:latin typeface="UT Sans"/>
            </a:endParaRPr>
          </a:p>
        </p:txBody>
      </p:sp>
      <p:pic>
        <p:nvPicPr>
          <p:cNvPr id="3" name="Picture 2">
            <a:extLst>
              <a:ext uri="{FF2B5EF4-FFF2-40B4-BE49-F238E27FC236}">
                <a16:creationId xmlns:a16="http://schemas.microsoft.com/office/drawing/2014/main" id="{65172286-9042-A5EF-C47E-D962D62ED159}"/>
              </a:ext>
            </a:extLst>
          </p:cNvPr>
          <p:cNvPicPr>
            <a:picLocks noChangeAspect="1"/>
          </p:cNvPicPr>
          <p:nvPr/>
        </p:nvPicPr>
        <p:blipFill>
          <a:blip r:embed="rId4"/>
          <a:stretch>
            <a:fillRect/>
          </a:stretch>
        </p:blipFill>
        <p:spPr>
          <a:xfrm>
            <a:off x="431540" y="1628800"/>
            <a:ext cx="3240360" cy="2064144"/>
          </a:xfrm>
          <a:prstGeom prst="rect">
            <a:avLst/>
          </a:prstGeom>
        </p:spPr>
      </p:pic>
      <p:pic>
        <p:nvPicPr>
          <p:cNvPr id="8" name="Picture 7">
            <a:extLst>
              <a:ext uri="{FF2B5EF4-FFF2-40B4-BE49-F238E27FC236}">
                <a16:creationId xmlns:a16="http://schemas.microsoft.com/office/drawing/2014/main" id="{2406470E-0C98-C28D-6B44-8C9812104673}"/>
              </a:ext>
            </a:extLst>
          </p:cNvPr>
          <p:cNvPicPr>
            <a:picLocks noChangeAspect="1"/>
          </p:cNvPicPr>
          <p:nvPr/>
        </p:nvPicPr>
        <p:blipFill>
          <a:blip r:embed="rId5"/>
          <a:stretch>
            <a:fillRect/>
          </a:stretch>
        </p:blipFill>
        <p:spPr>
          <a:xfrm>
            <a:off x="4283968" y="1592796"/>
            <a:ext cx="3168352" cy="2100755"/>
          </a:xfrm>
          <a:prstGeom prst="rect">
            <a:avLst/>
          </a:prstGeom>
        </p:spPr>
      </p:pic>
    </p:spTree>
    <p:extLst>
      <p:ext uri="{BB962C8B-B14F-4D97-AF65-F5344CB8AC3E}">
        <p14:creationId xmlns:p14="http://schemas.microsoft.com/office/powerpoint/2010/main" val="3732831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23DFB-F0C6-3377-0633-47FF4B1F5D64}"/>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BBD36397-3B12-2B6A-B883-A73ED55FE5D0}"/>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8282FC15-2D8C-AB78-3C5F-E79EB95CBABE}"/>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a:extLst>
                <a:ext uri="{FF2B5EF4-FFF2-40B4-BE49-F238E27FC236}">
                  <a16:creationId xmlns:a16="http://schemas.microsoft.com/office/drawing/2014/main" id="{07207355-F43C-FCFD-DBCE-E69BB3213788}"/>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a:extLst>
              <a:ext uri="{FF2B5EF4-FFF2-40B4-BE49-F238E27FC236}">
                <a16:creationId xmlns:a16="http://schemas.microsoft.com/office/drawing/2014/main" id="{6A44A799-87D1-CA32-5AA6-B4A61D8DD4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DE9EF77F-6C13-2A56-5EA2-7678168C5D16}"/>
              </a:ext>
            </a:extLst>
          </p:cNvPr>
          <p:cNvSpPr/>
          <p:nvPr/>
        </p:nvSpPr>
        <p:spPr>
          <a:xfrm>
            <a:off x="1336826" y="872716"/>
            <a:ext cx="7031348" cy="589072"/>
          </a:xfrm>
          <a:prstGeom prst="rect">
            <a:avLst/>
          </a:prstGeom>
        </p:spPr>
        <p:txBody>
          <a:bodyPr wrap="none">
            <a:spAutoFit/>
          </a:bodyPr>
          <a:lstStyle/>
          <a:p>
            <a:pPr indent="457200" algn="just">
              <a:lnSpc>
                <a:spcPct val="150000"/>
              </a:lnSpc>
              <a:spcAft>
                <a:spcPts val="0"/>
              </a:spcAft>
            </a:pPr>
            <a:r>
              <a:rPr lang="ro-RO" sz="2400" b="1" dirty="0">
                <a:solidFill>
                  <a:srgbClr val="0070C0"/>
                </a:solidFill>
                <a:effectLst>
                  <a:outerShdw blurRad="38100" dist="38100" dir="2700000" algn="tl">
                    <a:srgbClr val="000000">
                      <a:alpha val="43137"/>
                    </a:srgbClr>
                  </a:outerShdw>
                </a:effectLst>
                <a:latin typeface="UT Sans"/>
                <a:ea typeface="Segoe UI" panose="020B0502040204020203" pitchFamily="34" charset="0"/>
                <a:cs typeface="Times New Roman" panose="02020603050405020304" pitchFamily="18" charset="0"/>
              </a:rPr>
              <a:t>D EXPERIENȚA DE MANAGEMENT ȘI CONDUCERE</a:t>
            </a:r>
            <a:r>
              <a:rPr lang="en-US" sz="2400" b="1" dirty="0">
                <a:solidFill>
                  <a:srgbClr val="0070C0"/>
                </a:solidFill>
                <a:effectLst>
                  <a:outerShdw blurRad="38100" dist="38100" dir="2700000" algn="tl">
                    <a:srgbClr val="000000">
                      <a:alpha val="43137"/>
                    </a:srgbClr>
                  </a:outerShdw>
                </a:effectLst>
                <a:latin typeface="UT Sans"/>
                <a:ea typeface="Segoe UI" panose="020B0502040204020203" pitchFamily="34" charset="0"/>
                <a:cs typeface="Times New Roman" panose="02020603050405020304" pitchFamily="18" charset="0"/>
              </a:rPr>
              <a:t>: </a:t>
            </a:r>
          </a:p>
        </p:txBody>
      </p:sp>
      <p:sp>
        <p:nvSpPr>
          <p:cNvPr id="9" name="Content Placeholder 2">
            <a:extLst>
              <a:ext uri="{FF2B5EF4-FFF2-40B4-BE49-F238E27FC236}">
                <a16:creationId xmlns:a16="http://schemas.microsoft.com/office/drawing/2014/main" id="{F561C4A2-34D1-6560-47FD-273919C17AA8}"/>
              </a:ext>
            </a:extLst>
          </p:cNvPr>
          <p:cNvSpPr>
            <a:spLocks noGrp="1"/>
          </p:cNvSpPr>
          <p:nvPr>
            <p:ph idx="1"/>
          </p:nvPr>
        </p:nvSpPr>
        <p:spPr>
          <a:xfrm>
            <a:off x="251520" y="1825625"/>
            <a:ext cx="9109012" cy="4351338"/>
          </a:xfrm>
        </p:spPr>
        <p:txBody>
          <a:bodyPr>
            <a:normAutofit/>
          </a:bodyPr>
          <a:lstStyle/>
          <a:p>
            <a:pPr marL="0" indent="0">
              <a:buNone/>
            </a:pPr>
            <a:endParaRPr lang="ro-RO" dirty="0"/>
          </a:p>
          <a:p>
            <a:pPr marL="0" indent="0">
              <a:buNone/>
            </a:pPr>
            <a:r>
              <a:rPr lang="ro-RO" sz="2000" b="1" dirty="0">
                <a:latin typeface="UT Sans"/>
              </a:rPr>
              <a:t>Coordonator rezidențiat 2024</a:t>
            </a:r>
          </a:p>
          <a:p>
            <a:pPr marL="0" indent="0">
              <a:buNone/>
            </a:pPr>
            <a:endParaRPr lang="ro-RO" sz="2000" b="1" dirty="0">
              <a:latin typeface="UT Sans"/>
            </a:endParaRPr>
          </a:p>
          <a:p>
            <a:pPr marL="0" indent="0">
              <a:buNone/>
            </a:pPr>
            <a:r>
              <a:rPr lang="ro-RO" sz="2000" b="1" dirty="0">
                <a:latin typeface="UT Sans"/>
              </a:rPr>
              <a:t>Șef de secție Secția  Clinică Medicină Internă I 2024</a:t>
            </a:r>
          </a:p>
          <a:p>
            <a:pPr marL="0" indent="0">
              <a:buNone/>
            </a:pPr>
            <a:endParaRPr lang="ro-RO" sz="2000" b="1" dirty="0">
              <a:latin typeface="UT Sans"/>
            </a:endParaRPr>
          </a:p>
          <a:p>
            <a:pPr marL="0" indent="0">
              <a:buNone/>
            </a:pPr>
            <a:r>
              <a:rPr lang="ro-RO" sz="2000" b="1" dirty="0">
                <a:latin typeface="UT Sans"/>
              </a:rPr>
              <a:t>Comisii de concurs examen de specialitate/primariat din 2005</a:t>
            </a:r>
            <a:r>
              <a:rPr lang="en-US" sz="2000" b="1" dirty="0">
                <a:latin typeface="UT Sans"/>
              </a:rPr>
              <a:t> </a:t>
            </a:r>
            <a:r>
              <a:rPr lang="ro-RO" sz="2000" b="1" dirty="0">
                <a:latin typeface="UT Sans"/>
              </a:rPr>
              <a:t>și doctorat din 2017</a:t>
            </a:r>
          </a:p>
          <a:p>
            <a:pPr marL="0" indent="0">
              <a:buNone/>
            </a:pPr>
            <a:endParaRPr lang="ro-RO" sz="2000" b="1" dirty="0">
              <a:latin typeface="UT Sans"/>
            </a:endParaRPr>
          </a:p>
          <a:p>
            <a:pPr marL="0" indent="0">
              <a:buNone/>
            </a:pPr>
            <a:r>
              <a:rPr lang="ro-RO" sz="2000" b="1" dirty="0">
                <a:latin typeface="UT Sans"/>
              </a:rPr>
              <a:t>Consiliul Facultății 2020</a:t>
            </a:r>
          </a:p>
          <a:p>
            <a:pPr marL="0" indent="0">
              <a:buNone/>
            </a:pPr>
            <a:endParaRPr lang="ro-RO" sz="2000" i="1" dirty="0"/>
          </a:p>
          <a:p>
            <a:pPr marL="0" indent="0">
              <a:buNone/>
            </a:pPr>
            <a:endParaRPr lang="ro-RO" dirty="0"/>
          </a:p>
          <a:p>
            <a:pPr marL="0" indent="0">
              <a:buNone/>
            </a:pPr>
            <a:endParaRPr lang="en-US" dirty="0"/>
          </a:p>
        </p:txBody>
      </p:sp>
      <p:pic>
        <p:nvPicPr>
          <p:cNvPr id="3" name="Picture 2">
            <a:extLst>
              <a:ext uri="{FF2B5EF4-FFF2-40B4-BE49-F238E27FC236}">
                <a16:creationId xmlns:a16="http://schemas.microsoft.com/office/drawing/2014/main" id="{1B92A350-8ED9-19D7-01FC-31E761BB5D80}"/>
              </a:ext>
            </a:extLst>
          </p:cNvPr>
          <p:cNvPicPr>
            <a:picLocks noChangeAspect="1"/>
          </p:cNvPicPr>
          <p:nvPr/>
        </p:nvPicPr>
        <p:blipFill>
          <a:blip r:embed="rId4"/>
          <a:stretch>
            <a:fillRect/>
          </a:stretch>
        </p:blipFill>
        <p:spPr>
          <a:xfrm>
            <a:off x="5940152" y="1700808"/>
            <a:ext cx="2819400" cy="1619250"/>
          </a:xfrm>
          <a:prstGeom prst="rect">
            <a:avLst/>
          </a:prstGeom>
        </p:spPr>
      </p:pic>
    </p:spTree>
    <p:extLst>
      <p:ext uri="{BB962C8B-B14F-4D97-AF65-F5344CB8AC3E}">
        <p14:creationId xmlns:p14="http://schemas.microsoft.com/office/powerpoint/2010/main" val="35761116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359531" y="55241"/>
            <a:ext cx="8352929" cy="1455632"/>
          </a:xfrm>
          <a:custGeom>
            <a:avLst/>
            <a:gdLst/>
            <a:ahLst/>
            <a:cxnLst/>
            <a:rect l="l" t="t" r="r" b="b"/>
            <a:pathLst>
              <a:path w="2696210" h="1200150">
                <a:moveTo>
                  <a:pt x="2495486" y="0"/>
                </a:moveTo>
                <a:lnTo>
                  <a:pt x="200063" y="0"/>
                </a:lnTo>
                <a:lnTo>
                  <a:pt x="154191" y="5281"/>
                </a:lnTo>
                <a:lnTo>
                  <a:pt x="112081" y="20327"/>
                </a:lnTo>
                <a:lnTo>
                  <a:pt x="74934" y="43937"/>
                </a:lnTo>
                <a:lnTo>
                  <a:pt x="43952" y="74911"/>
                </a:lnTo>
                <a:lnTo>
                  <a:pt x="20334" y="112050"/>
                </a:lnTo>
                <a:lnTo>
                  <a:pt x="5283" y="154155"/>
                </a:lnTo>
                <a:lnTo>
                  <a:pt x="0" y="200025"/>
                </a:lnTo>
                <a:lnTo>
                  <a:pt x="0" y="999998"/>
                </a:lnTo>
                <a:lnTo>
                  <a:pt x="5283" y="1045874"/>
                </a:lnTo>
                <a:lnTo>
                  <a:pt x="20334" y="1087997"/>
                </a:lnTo>
                <a:lnTo>
                  <a:pt x="43952" y="1125161"/>
                </a:lnTo>
                <a:lnTo>
                  <a:pt x="74934" y="1156162"/>
                </a:lnTo>
                <a:lnTo>
                  <a:pt x="112081" y="1179797"/>
                </a:lnTo>
                <a:lnTo>
                  <a:pt x="154191" y="1194861"/>
                </a:lnTo>
                <a:lnTo>
                  <a:pt x="200063" y="1200150"/>
                </a:lnTo>
                <a:lnTo>
                  <a:pt x="2495486" y="1200150"/>
                </a:lnTo>
                <a:lnTo>
                  <a:pt x="2541363" y="1194861"/>
                </a:lnTo>
                <a:lnTo>
                  <a:pt x="2583486" y="1179797"/>
                </a:lnTo>
                <a:lnTo>
                  <a:pt x="2620649" y="1156162"/>
                </a:lnTo>
                <a:lnTo>
                  <a:pt x="2651651" y="1125161"/>
                </a:lnTo>
                <a:lnTo>
                  <a:pt x="2675285" y="1087997"/>
                </a:lnTo>
                <a:lnTo>
                  <a:pt x="2690349" y="1045874"/>
                </a:lnTo>
                <a:lnTo>
                  <a:pt x="2695638" y="999998"/>
                </a:lnTo>
                <a:lnTo>
                  <a:pt x="2695638" y="200025"/>
                </a:lnTo>
                <a:lnTo>
                  <a:pt x="2690349" y="154155"/>
                </a:lnTo>
                <a:lnTo>
                  <a:pt x="2675285" y="112050"/>
                </a:lnTo>
                <a:lnTo>
                  <a:pt x="2651651" y="74911"/>
                </a:lnTo>
                <a:lnTo>
                  <a:pt x="2620649" y="43937"/>
                </a:lnTo>
                <a:lnTo>
                  <a:pt x="2583486" y="20327"/>
                </a:lnTo>
                <a:lnTo>
                  <a:pt x="2541363" y="5281"/>
                </a:lnTo>
                <a:lnTo>
                  <a:pt x="2495486" y="0"/>
                </a:lnTo>
                <a:close/>
              </a:path>
            </a:pathLst>
          </a:custGeom>
          <a:noFill/>
          <a:ln>
            <a:noFill/>
          </a:ln>
        </p:spPr>
        <p:txBody>
          <a:bodyPr wrap="square" lIns="0" tIns="0" rIns="0" bIns="0" rtlCol="0"/>
          <a:lstStyle/>
          <a:p>
            <a:pPr algn="ctr"/>
            <a:endParaRPr lang="en-US" b="1" dirty="0"/>
          </a:p>
          <a:p>
            <a:pPr algn="ctr"/>
            <a:endParaRPr lang="en-US" b="1" dirty="0">
              <a:effectLst>
                <a:outerShdw blurRad="38100" dist="38100" dir="2700000" algn="tl">
                  <a:srgbClr val="000000">
                    <a:alpha val="43137"/>
                  </a:srgbClr>
                </a:outerShdw>
              </a:effectLst>
            </a:endParaRPr>
          </a:p>
          <a:p>
            <a:pPr algn="ctr"/>
            <a:r>
              <a:rPr lang="en-US" sz="2000" b="1" dirty="0">
                <a:latin typeface="UT Sans"/>
              </a:rPr>
              <a:t>I. REALIZĂRI PROFESIONALE </a:t>
            </a:r>
            <a:r>
              <a:rPr lang="ro-RO" sz="2000" b="1" dirty="0">
                <a:latin typeface="UT Sans"/>
              </a:rPr>
              <a:t>, ACADEMICE </a:t>
            </a:r>
            <a:r>
              <a:rPr lang="en-US" sz="2000" b="1" dirty="0">
                <a:latin typeface="UT Sans"/>
              </a:rPr>
              <a:t>ȘI </a:t>
            </a:r>
            <a:r>
              <a:rPr lang="ro-RO" sz="2000" b="1" dirty="0">
                <a:latin typeface="UT Sans"/>
              </a:rPr>
              <a:t>ȘTIINȚIFICE</a:t>
            </a:r>
            <a:endParaRPr lang="en-US" sz="2000" b="1" dirty="0">
              <a:latin typeface="UT Sans"/>
            </a:endParaRPr>
          </a:p>
        </p:txBody>
      </p:sp>
      <p:sp>
        <p:nvSpPr>
          <p:cNvPr id="18" name="Rectangle 17"/>
          <p:cNvSpPr/>
          <p:nvPr/>
        </p:nvSpPr>
        <p:spPr>
          <a:xfrm>
            <a:off x="179512" y="1880828"/>
            <a:ext cx="8892480" cy="1669496"/>
          </a:xfrm>
          <a:prstGeom prst="rect">
            <a:avLst/>
          </a:prstGeom>
        </p:spPr>
        <p:txBody>
          <a:bodyPr wrap="square">
            <a:spAutoFit/>
          </a:bodyPr>
          <a:lstStyle/>
          <a:p>
            <a:pPr>
              <a:lnSpc>
                <a:spcPct val="150000"/>
              </a:lnSpc>
              <a:spcAft>
                <a:spcPts val="0"/>
              </a:spcAft>
            </a:pPr>
            <a:r>
              <a:rPr lang="ro-RO" sz="1400" b="1" u="sng" dirty="0">
                <a:latin typeface="UT Sans"/>
                <a:ea typeface="Times New Roman" panose="02020603050405020304" pitchFamily="18" charset="0"/>
              </a:rPr>
              <a:t>1. EVOLUȚIE ȘI DEZVOLTARE PROFESIONALĂ  ȘI ACADEMICĂ</a:t>
            </a:r>
            <a:r>
              <a:rPr lang="en-US" sz="1400" b="1" u="sng" dirty="0">
                <a:latin typeface="UT Sans"/>
                <a:ea typeface="Times New Roman" panose="02020603050405020304" pitchFamily="18" charset="0"/>
              </a:rPr>
              <a:t>:</a:t>
            </a:r>
          </a:p>
          <a:p>
            <a:pPr>
              <a:lnSpc>
                <a:spcPct val="150000"/>
              </a:lnSpc>
              <a:spcAft>
                <a:spcPts val="0"/>
              </a:spcAft>
            </a:pPr>
            <a:r>
              <a:rPr lang="en-US" sz="1400" b="1" dirty="0">
                <a:latin typeface="UT Sans"/>
                <a:ea typeface="Times New Roman" panose="02020603050405020304" pitchFamily="18" charset="0"/>
              </a:rPr>
              <a:t>A. </a:t>
            </a:r>
            <a:r>
              <a:rPr lang="ro-RO" sz="1400" b="1" dirty="0">
                <a:latin typeface="UT Sans"/>
                <a:ea typeface="Times New Roman" panose="02020603050405020304" pitchFamily="18" charset="0"/>
              </a:rPr>
              <a:t>PREZENTARE GENERALĂ A CARIEREI</a:t>
            </a:r>
          </a:p>
          <a:p>
            <a:pPr>
              <a:lnSpc>
                <a:spcPct val="150000"/>
              </a:lnSpc>
              <a:spcAft>
                <a:spcPts val="0"/>
              </a:spcAft>
            </a:pPr>
            <a:r>
              <a:rPr lang="ro-RO" sz="1400" b="1" dirty="0">
                <a:latin typeface="UT Sans"/>
                <a:ea typeface="Times New Roman" panose="02020603050405020304" pitchFamily="18" charset="0"/>
              </a:rPr>
              <a:t>B. TEZA DE DOCTORAT ȘI ALTE PROIECTE DE CERCETARE</a:t>
            </a:r>
          </a:p>
          <a:p>
            <a:pPr>
              <a:lnSpc>
                <a:spcPct val="150000"/>
              </a:lnSpc>
              <a:spcAft>
                <a:spcPts val="0"/>
              </a:spcAft>
            </a:pPr>
            <a:r>
              <a:rPr lang="ro-RO" sz="1400" b="1" dirty="0">
                <a:latin typeface="UT Sans"/>
                <a:ea typeface="Times New Roman" panose="02020603050405020304" pitchFamily="18" charset="0"/>
              </a:rPr>
              <a:t>C.</a:t>
            </a:r>
            <a:r>
              <a:rPr lang="en-US" sz="1400" b="1" dirty="0">
                <a:latin typeface="UT Sans"/>
                <a:ea typeface="Times New Roman" panose="02020603050405020304" pitchFamily="18" charset="0"/>
              </a:rPr>
              <a:t> </a:t>
            </a:r>
            <a:r>
              <a:rPr lang="ro-RO" sz="1400" b="1" dirty="0">
                <a:latin typeface="UT Sans"/>
                <a:ea typeface="Times New Roman" panose="02020603050405020304" pitchFamily="18" charset="0"/>
              </a:rPr>
              <a:t>RECUNOAȘTERE NAȚIONALĂ ȘI INTERNAȚIONALĂ</a:t>
            </a:r>
            <a:endParaRPr lang="en-US" sz="1400" b="1" dirty="0">
              <a:solidFill>
                <a:srgbClr val="FF0000"/>
              </a:solidFill>
              <a:latin typeface="UT Sans"/>
              <a:ea typeface="Times New Roman" panose="02020603050405020304" pitchFamily="18" charset="0"/>
            </a:endParaRPr>
          </a:p>
          <a:p>
            <a:pPr>
              <a:lnSpc>
                <a:spcPct val="150000"/>
              </a:lnSpc>
              <a:spcAft>
                <a:spcPts val="0"/>
              </a:spcAft>
            </a:pPr>
            <a:r>
              <a:rPr lang="ro-RO" sz="1400" b="1" dirty="0">
                <a:latin typeface="UT Sans"/>
                <a:ea typeface="Times New Roman" panose="02020603050405020304" pitchFamily="18" charset="0"/>
              </a:rPr>
              <a:t>D. EXPERIENȚA DE MANAGEMENT ȘI CONDUCERE</a:t>
            </a:r>
            <a:endParaRPr lang="en-US" sz="1400" b="1" dirty="0">
              <a:latin typeface="UT Sans"/>
              <a:ea typeface="Times New Roman" panose="02020603050405020304" pitchFamily="18" charset="0"/>
            </a:endParaRPr>
          </a:p>
        </p:txBody>
      </p:sp>
      <p:sp>
        <p:nvSpPr>
          <p:cNvPr id="20" name="Rectangle 19"/>
          <p:cNvSpPr/>
          <p:nvPr/>
        </p:nvSpPr>
        <p:spPr>
          <a:xfrm>
            <a:off x="179512" y="4149080"/>
            <a:ext cx="8631189" cy="2644250"/>
          </a:xfrm>
          <a:prstGeom prst="rect">
            <a:avLst/>
          </a:prstGeom>
        </p:spPr>
        <p:txBody>
          <a:bodyPr wrap="square">
            <a:spAutoFit/>
          </a:bodyPr>
          <a:lstStyle/>
          <a:p>
            <a:pPr>
              <a:lnSpc>
                <a:spcPct val="150000"/>
              </a:lnSpc>
              <a:spcAft>
                <a:spcPts val="0"/>
              </a:spcAft>
            </a:pPr>
            <a:r>
              <a:rPr lang="ro-RO" sz="1400" b="1" dirty="0">
                <a:latin typeface="UT Sans"/>
              </a:rPr>
              <a:t>2</a:t>
            </a:r>
            <a:r>
              <a:rPr lang="en-US" sz="1400" b="1" dirty="0">
                <a:latin typeface="UT Sans"/>
              </a:rPr>
              <a:t>.</a:t>
            </a:r>
            <a:r>
              <a:rPr lang="ro-RO" sz="1400" b="1" dirty="0">
                <a:latin typeface="UT Sans"/>
              </a:rPr>
              <a:t>  </a:t>
            </a:r>
            <a:r>
              <a:rPr lang="ro-RO" sz="1400" b="1" u="sng" dirty="0">
                <a:latin typeface="UT Sans"/>
              </a:rPr>
              <a:t>REALIZĂRI ŞTIINŢIFICE</a:t>
            </a:r>
            <a:r>
              <a:rPr lang="en-US" sz="1400" b="1" u="sng" dirty="0">
                <a:latin typeface="UT Sans"/>
              </a:rPr>
              <a:t>:</a:t>
            </a:r>
          </a:p>
          <a:p>
            <a:pPr marL="228600" indent="-228600">
              <a:lnSpc>
                <a:spcPct val="150000"/>
              </a:lnSpc>
              <a:spcAft>
                <a:spcPts val="0"/>
              </a:spcAft>
              <a:buAutoNum type="alphaUcPeriod"/>
            </a:pPr>
            <a:r>
              <a:rPr lang="en-US" sz="1400" b="1" dirty="0">
                <a:latin typeface="UT Sans"/>
              </a:rPr>
              <a:t>EVALUAREA RISCUL DE TROMBOZĂ RECURENTĂ LA PACIENȚII CU SINDROM ANTIFOSFOLIPIDIC</a:t>
            </a:r>
          </a:p>
          <a:p>
            <a:pPr marL="228600" indent="-228600">
              <a:lnSpc>
                <a:spcPct val="150000"/>
              </a:lnSpc>
              <a:spcAft>
                <a:spcPts val="0"/>
              </a:spcAft>
              <a:buAutoNum type="alphaUcPeriod"/>
            </a:pPr>
            <a:r>
              <a:rPr lang="en-US" sz="1400" b="1" dirty="0">
                <a:latin typeface="UT Sans"/>
              </a:rPr>
              <a:t> ROLUL MARKERILOR INFLAMATORI DE GRAD SCĂZUT ȘI AL ACTIVĂRII PLACHETARE CA PREDICTORI AI EVENIMENTELOR TROMBOTICE LA PACIENȚII CU </a:t>
            </a:r>
            <a:r>
              <a:rPr lang="ro-RO" sz="1400" b="1" dirty="0">
                <a:latin typeface="UT Sans"/>
              </a:rPr>
              <a:t>SINDROM ANTIFOSFOLIPIDIC</a:t>
            </a:r>
            <a:endParaRPr lang="en-US" sz="1400" b="1" dirty="0">
              <a:latin typeface="UT Sans"/>
            </a:endParaRPr>
          </a:p>
          <a:p>
            <a:pPr marL="228600" indent="-228600">
              <a:lnSpc>
                <a:spcPct val="150000"/>
              </a:lnSpc>
              <a:spcAft>
                <a:spcPts val="0"/>
              </a:spcAft>
              <a:buAutoNum type="alphaUcPeriod"/>
            </a:pPr>
            <a:r>
              <a:rPr lang="en-US" sz="1400" b="1" dirty="0">
                <a:latin typeface="UT Sans"/>
              </a:rPr>
              <a:t>RĂSPUNSUL INFLAMATOR ȘI EVOLUȚIA PACIENȚILOR CU SCHIZOFRENIE AFLAȚI SUB TRATAMENT ANTIPSIHOTIC PE TERMEN LUNG, INFECTAȚI CU SARS-COV-2</a:t>
            </a:r>
          </a:p>
          <a:p>
            <a:pPr marL="228600" indent="-228600">
              <a:lnSpc>
                <a:spcPct val="150000"/>
              </a:lnSpc>
              <a:spcAft>
                <a:spcPts val="0"/>
              </a:spcAft>
              <a:buAutoNum type="alphaUcPeriod"/>
            </a:pPr>
            <a:r>
              <a:rPr lang="en-US" sz="1400" b="1" dirty="0">
                <a:latin typeface="UT Sans"/>
              </a:rPr>
              <a:t> ASPECTE DE MEDICINĂ INTEGRATIVĂ</a:t>
            </a:r>
          </a:p>
          <a:p>
            <a:pPr marL="228600" indent="-228600">
              <a:lnSpc>
                <a:spcPct val="150000"/>
              </a:lnSpc>
              <a:spcAft>
                <a:spcPts val="0"/>
              </a:spcAft>
              <a:buAutoNum type="alphaUcPeriod"/>
            </a:pPr>
            <a:endParaRPr lang="en-US" sz="1400" b="1" dirty="0">
              <a:latin typeface="UT Sans"/>
            </a:endParaRPr>
          </a:p>
        </p:txBody>
      </p:sp>
    </p:spTree>
    <p:extLst>
      <p:ext uri="{BB962C8B-B14F-4D97-AF65-F5344CB8AC3E}">
        <p14:creationId xmlns:p14="http://schemas.microsoft.com/office/powerpoint/2010/main" val="59750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539552" y="898713"/>
            <a:ext cx="8460940" cy="3927357"/>
          </a:xfrm>
          <a:prstGeom prst="rect">
            <a:avLst/>
          </a:prstGeom>
        </p:spPr>
        <p:txBody>
          <a:bodyPr wrap="square">
            <a:spAutoFit/>
          </a:bodyPr>
          <a:lstStyle/>
          <a:p>
            <a:pPr algn="ctr">
              <a:lnSpc>
                <a:spcPct val="150000"/>
              </a:lnSpc>
              <a:spcAft>
                <a:spcPts val="0"/>
              </a:spcAft>
            </a:pPr>
            <a:r>
              <a:rPr lang="en-US" sz="24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2. REALIZARI STIINTIFICE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endParaRPr lang="en-US" sz="2400" b="1"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endParaRPr>
          </a:p>
          <a:p>
            <a:pPr>
              <a:lnSpc>
                <a:spcPct val="150000"/>
              </a:lnSpc>
              <a:spcAft>
                <a:spcPts val="0"/>
              </a:spcAft>
            </a:pPr>
            <a:endParaRPr 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228600" indent="-228600">
              <a:lnSpc>
                <a:spcPct val="150000"/>
              </a:lnSpc>
              <a:spcAft>
                <a:spcPts val="0"/>
              </a:spcAft>
              <a:buAutoNum type="alphaUcPeriod"/>
            </a:pP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Evaluarea</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riscul</a:t>
            </a:r>
            <a:r>
              <a:rPr lang="en-US" b="1" dirty="0">
                <a:latin typeface="UT Sans"/>
                <a:ea typeface="Times New Roman" panose="02020603050405020304" pitchFamily="18" charset="0"/>
              </a:rPr>
              <a:t> de </a:t>
            </a:r>
            <a:r>
              <a:rPr lang="en-US" b="1" dirty="0" err="1">
                <a:latin typeface="UT Sans"/>
                <a:ea typeface="Times New Roman" panose="02020603050405020304" pitchFamily="18" charset="0"/>
              </a:rPr>
              <a:t>tromboză</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recurentă</a:t>
            </a:r>
            <a:r>
              <a:rPr lang="en-US" b="1" dirty="0">
                <a:latin typeface="UT Sans"/>
                <a:ea typeface="Times New Roman" panose="02020603050405020304" pitchFamily="18" charset="0"/>
              </a:rPr>
              <a:t> la </a:t>
            </a:r>
            <a:r>
              <a:rPr lang="en-US" b="1" dirty="0" err="1">
                <a:latin typeface="UT Sans"/>
                <a:ea typeface="Times New Roman" panose="02020603050405020304" pitchFamily="18" charset="0"/>
              </a:rPr>
              <a:t>pacienții</a:t>
            </a:r>
            <a:r>
              <a:rPr lang="en-US" b="1" dirty="0">
                <a:latin typeface="UT Sans"/>
                <a:ea typeface="Times New Roman" panose="02020603050405020304" pitchFamily="18" charset="0"/>
              </a:rPr>
              <a:t> cu </a:t>
            </a:r>
            <a:r>
              <a:rPr lang="en-US" b="1" dirty="0" err="1">
                <a:latin typeface="UT Sans"/>
                <a:ea typeface="Times New Roman" panose="02020603050405020304" pitchFamily="18" charset="0"/>
              </a:rPr>
              <a:t>sindrom</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antifosfolipidic</a:t>
            </a:r>
            <a:endParaRPr lang="en-US" b="1" dirty="0">
              <a:latin typeface="UT Sans"/>
              <a:ea typeface="Times New Roman" panose="02020603050405020304" pitchFamily="18" charset="0"/>
            </a:endParaRPr>
          </a:p>
          <a:p>
            <a:pPr>
              <a:lnSpc>
                <a:spcPct val="150000"/>
              </a:lnSpc>
              <a:spcAft>
                <a:spcPts val="0"/>
              </a:spcAft>
            </a:pPr>
            <a:r>
              <a:rPr lang="en-US" b="1" dirty="0">
                <a:latin typeface="UT Sans"/>
                <a:ea typeface="Times New Roman" panose="02020603050405020304" pitchFamily="18" charset="0"/>
              </a:rPr>
              <a:t>B. </a:t>
            </a:r>
            <a:r>
              <a:rPr lang="en-US" b="1" dirty="0" err="1">
                <a:latin typeface="UT Sans"/>
                <a:ea typeface="Times New Roman" panose="02020603050405020304" pitchFamily="18" charset="0"/>
              </a:rPr>
              <a:t>Rolul</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markerilor</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inflamatori</a:t>
            </a:r>
            <a:r>
              <a:rPr lang="en-US" b="1" dirty="0">
                <a:latin typeface="UT Sans"/>
                <a:ea typeface="Times New Roman" panose="02020603050405020304" pitchFamily="18" charset="0"/>
              </a:rPr>
              <a:t> de grad </a:t>
            </a:r>
            <a:r>
              <a:rPr lang="en-US" b="1" dirty="0" err="1">
                <a:latin typeface="UT Sans"/>
                <a:ea typeface="Times New Roman" panose="02020603050405020304" pitchFamily="18" charset="0"/>
              </a:rPr>
              <a:t>scăzut</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și</a:t>
            </a:r>
            <a:r>
              <a:rPr lang="en-US" b="1" dirty="0">
                <a:latin typeface="UT Sans"/>
                <a:ea typeface="Times New Roman" panose="02020603050405020304" pitchFamily="18" charset="0"/>
              </a:rPr>
              <a:t> al </a:t>
            </a:r>
            <a:r>
              <a:rPr lang="en-US" b="1" dirty="0" err="1">
                <a:latin typeface="UT Sans"/>
                <a:ea typeface="Times New Roman" panose="02020603050405020304" pitchFamily="18" charset="0"/>
              </a:rPr>
              <a:t>activării</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plachetare</a:t>
            </a:r>
            <a:r>
              <a:rPr lang="en-US" b="1" dirty="0">
                <a:latin typeface="UT Sans"/>
                <a:ea typeface="Times New Roman" panose="02020603050405020304" pitchFamily="18" charset="0"/>
              </a:rPr>
              <a:t> ca </a:t>
            </a:r>
            <a:r>
              <a:rPr lang="en-US" b="1" dirty="0" err="1">
                <a:latin typeface="UT Sans"/>
                <a:ea typeface="Times New Roman" panose="02020603050405020304" pitchFamily="18" charset="0"/>
              </a:rPr>
              <a:t>predictori</a:t>
            </a:r>
            <a:r>
              <a:rPr lang="en-US" b="1" dirty="0">
                <a:latin typeface="UT Sans"/>
                <a:ea typeface="Times New Roman" panose="02020603050405020304" pitchFamily="18" charset="0"/>
              </a:rPr>
              <a:t> ai </a:t>
            </a:r>
            <a:r>
              <a:rPr lang="en-US" b="1" dirty="0" err="1">
                <a:latin typeface="UT Sans"/>
                <a:ea typeface="Times New Roman" panose="02020603050405020304" pitchFamily="18" charset="0"/>
              </a:rPr>
              <a:t>evenimentelor</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trombotice</a:t>
            </a:r>
            <a:r>
              <a:rPr lang="en-US" b="1" dirty="0">
                <a:latin typeface="UT Sans"/>
                <a:ea typeface="Times New Roman" panose="02020603050405020304" pitchFamily="18" charset="0"/>
              </a:rPr>
              <a:t> la </a:t>
            </a:r>
            <a:r>
              <a:rPr lang="en-US" b="1" dirty="0" err="1">
                <a:latin typeface="UT Sans"/>
                <a:ea typeface="Times New Roman" panose="02020603050405020304" pitchFamily="18" charset="0"/>
              </a:rPr>
              <a:t>pacienții</a:t>
            </a:r>
            <a:r>
              <a:rPr lang="en-US" b="1" dirty="0">
                <a:latin typeface="UT Sans"/>
                <a:ea typeface="Times New Roman" panose="02020603050405020304" pitchFamily="18" charset="0"/>
              </a:rPr>
              <a:t> cu (APS)</a:t>
            </a:r>
          </a:p>
          <a:p>
            <a:pPr>
              <a:lnSpc>
                <a:spcPct val="150000"/>
              </a:lnSpc>
              <a:spcAft>
                <a:spcPts val="0"/>
              </a:spcAft>
            </a:pPr>
            <a:r>
              <a:rPr lang="en-US" b="1" dirty="0">
                <a:latin typeface="UT Sans"/>
                <a:ea typeface="Times New Roman" panose="02020603050405020304" pitchFamily="18" charset="0"/>
              </a:rPr>
              <a:t>C. </a:t>
            </a:r>
            <a:r>
              <a:rPr lang="en-US" b="1" dirty="0" err="1">
                <a:latin typeface="UT Sans"/>
                <a:ea typeface="Times New Roman" panose="02020603050405020304" pitchFamily="18" charset="0"/>
              </a:rPr>
              <a:t>Răspunsul</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inflamator</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și</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evoluția</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pacienților</a:t>
            </a:r>
            <a:r>
              <a:rPr lang="en-US" b="1" dirty="0">
                <a:latin typeface="UT Sans"/>
                <a:ea typeface="Times New Roman" panose="02020603050405020304" pitchFamily="18" charset="0"/>
              </a:rPr>
              <a:t> cu </a:t>
            </a:r>
            <a:r>
              <a:rPr lang="en-US" b="1" dirty="0" err="1">
                <a:latin typeface="UT Sans"/>
                <a:ea typeface="Times New Roman" panose="02020603050405020304" pitchFamily="18" charset="0"/>
              </a:rPr>
              <a:t>schizofrenie</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aflați</a:t>
            </a:r>
            <a:r>
              <a:rPr lang="en-US" b="1" dirty="0">
                <a:latin typeface="UT Sans"/>
                <a:ea typeface="Times New Roman" panose="02020603050405020304" pitchFamily="18" charset="0"/>
              </a:rPr>
              <a:t> sub </a:t>
            </a:r>
            <a:r>
              <a:rPr lang="en-US" b="1" dirty="0" err="1">
                <a:latin typeface="UT Sans"/>
                <a:ea typeface="Times New Roman" panose="02020603050405020304" pitchFamily="18" charset="0"/>
              </a:rPr>
              <a:t>tratament</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antipsihotic</a:t>
            </a:r>
            <a:r>
              <a:rPr lang="en-US" b="1" dirty="0">
                <a:latin typeface="UT Sans"/>
                <a:ea typeface="Times New Roman" panose="02020603050405020304" pitchFamily="18" charset="0"/>
              </a:rPr>
              <a:t> pe termen lung, </a:t>
            </a:r>
            <a:r>
              <a:rPr lang="en-US" b="1" dirty="0" err="1">
                <a:latin typeface="UT Sans"/>
                <a:ea typeface="Times New Roman" panose="02020603050405020304" pitchFamily="18" charset="0"/>
              </a:rPr>
              <a:t>infectați</a:t>
            </a:r>
            <a:r>
              <a:rPr lang="en-US" b="1" dirty="0">
                <a:latin typeface="UT Sans"/>
                <a:ea typeface="Times New Roman" panose="02020603050405020304" pitchFamily="18" charset="0"/>
              </a:rPr>
              <a:t> cu SARS-CoV-2 </a:t>
            </a:r>
          </a:p>
          <a:p>
            <a:pPr>
              <a:lnSpc>
                <a:spcPct val="150000"/>
              </a:lnSpc>
              <a:spcAft>
                <a:spcPts val="0"/>
              </a:spcAft>
            </a:pPr>
            <a:r>
              <a:rPr lang="en-US" b="1" dirty="0">
                <a:latin typeface="UT Sans"/>
                <a:ea typeface="Times New Roman" panose="02020603050405020304" pitchFamily="18" charset="0"/>
              </a:rPr>
              <a:t>D. </a:t>
            </a:r>
            <a:r>
              <a:rPr lang="en-US" b="1" dirty="0" err="1">
                <a:latin typeface="UT Sans"/>
                <a:ea typeface="Times New Roman" panose="02020603050405020304" pitchFamily="18" charset="0"/>
              </a:rPr>
              <a:t>Aspecte</a:t>
            </a:r>
            <a:r>
              <a:rPr lang="en-US" b="1" dirty="0">
                <a:latin typeface="UT Sans"/>
                <a:ea typeface="Times New Roman" panose="02020603050405020304" pitchFamily="18" charset="0"/>
              </a:rPr>
              <a:t> de </a:t>
            </a:r>
            <a:r>
              <a:rPr lang="en-US" b="1" dirty="0" err="1">
                <a:latin typeface="UT Sans"/>
                <a:ea typeface="Times New Roman" panose="02020603050405020304" pitchFamily="18" charset="0"/>
              </a:rPr>
              <a:t>medicină</a:t>
            </a:r>
            <a:r>
              <a:rPr lang="en-US" b="1" dirty="0">
                <a:latin typeface="UT Sans"/>
                <a:ea typeface="Times New Roman" panose="02020603050405020304" pitchFamily="18" charset="0"/>
              </a:rPr>
              <a:t> </a:t>
            </a:r>
            <a:r>
              <a:rPr lang="en-US" b="1" dirty="0" err="1">
                <a:latin typeface="UT Sans"/>
                <a:ea typeface="Times New Roman" panose="02020603050405020304" pitchFamily="18" charset="0"/>
              </a:rPr>
              <a:t>integrativă</a:t>
            </a:r>
            <a:endParaRPr lang="en-US" b="1" dirty="0">
              <a:latin typeface="UT Sans"/>
              <a:ea typeface="Times New Roman" panose="02020603050405020304" pitchFamily="18" charset="0"/>
            </a:endParaRPr>
          </a:p>
          <a:p>
            <a:pPr marL="228600" indent="-228600">
              <a:lnSpc>
                <a:spcPct val="150000"/>
              </a:lnSpc>
              <a:spcAft>
                <a:spcPts val="0"/>
              </a:spcAft>
              <a:buAutoNum type="alphaUcPeriod"/>
            </a:pPr>
            <a:endParaRPr lang="en-US" b="1" dirty="0"/>
          </a:p>
        </p:txBody>
      </p:sp>
      <p:sp>
        <p:nvSpPr>
          <p:cNvPr id="2" name="TextBox 1">
            <a:extLst>
              <a:ext uri="{FF2B5EF4-FFF2-40B4-BE49-F238E27FC236}">
                <a16:creationId xmlns:a16="http://schemas.microsoft.com/office/drawing/2014/main" id="{A4231ADA-54B3-4D04-B8A8-5F6A06CD5BD9}"/>
              </a:ext>
            </a:extLst>
          </p:cNvPr>
          <p:cNvSpPr txBox="1"/>
          <p:nvPr/>
        </p:nvSpPr>
        <p:spPr>
          <a:xfrm>
            <a:off x="2987824" y="303938"/>
            <a:ext cx="4752528" cy="781049"/>
          </a:xfrm>
          <a:prstGeom prst="rect">
            <a:avLst/>
          </a:prstGeom>
          <a:noFill/>
        </p:spPr>
        <p:txBody>
          <a:bodyPr wrap="square" rtlCol="0">
            <a:spAutoFit/>
          </a:bodyPr>
          <a:lstStyle/>
          <a:p>
            <a:endParaRPr lang="en-US" dirty="0"/>
          </a:p>
        </p:txBody>
      </p:sp>
      <p:graphicFrame>
        <p:nvGraphicFramePr>
          <p:cNvPr id="3" name="Diagram 2">
            <a:extLst>
              <a:ext uri="{FF2B5EF4-FFF2-40B4-BE49-F238E27FC236}">
                <a16:creationId xmlns:a16="http://schemas.microsoft.com/office/drawing/2014/main" id="{538411F2-59CD-01D6-EB7B-2A4724583E33}"/>
              </a:ext>
            </a:extLst>
          </p:cNvPr>
          <p:cNvGraphicFramePr/>
          <p:nvPr>
            <p:extLst>
              <p:ext uri="{D42A27DB-BD31-4B8C-83A1-F6EECF244321}">
                <p14:modId xmlns:p14="http://schemas.microsoft.com/office/powerpoint/2010/main" val="2640683409"/>
              </p:ext>
            </p:extLst>
          </p:nvPr>
        </p:nvGraphicFramePr>
        <p:xfrm>
          <a:off x="-4016" y="4096354"/>
          <a:ext cx="4236132" cy="2752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a:extLst>
              <a:ext uri="{FF2B5EF4-FFF2-40B4-BE49-F238E27FC236}">
                <a16:creationId xmlns:a16="http://schemas.microsoft.com/office/drawing/2014/main" id="{F939BB8A-45BB-A9F6-962B-490E3561A820}"/>
              </a:ext>
            </a:extLst>
          </p:cNvPr>
          <p:cNvGraphicFramePr/>
          <p:nvPr>
            <p:extLst>
              <p:ext uri="{D42A27DB-BD31-4B8C-83A1-F6EECF244321}">
                <p14:modId xmlns:p14="http://schemas.microsoft.com/office/powerpoint/2010/main" val="4042647412"/>
              </p:ext>
            </p:extLst>
          </p:nvPr>
        </p:nvGraphicFramePr>
        <p:xfrm>
          <a:off x="4139952" y="4104196"/>
          <a:ext cx="4236132" cy="2752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322781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6D731904-7733-45B0-902C-289497204C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2" name="Rectangle 31">
            <a:extLst>
              <a:ext uri="{FF2B5EF4-FFF2-40B4-BE49-F238E27FC236}">
                <a16:creationId xmlns:a16="http://schemas.microsoft.com/office/drawing/2014/main" id="{504E6397-35D7-4AEC-9DA9-B7F6B12B8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5812" y="4218905"/>
            <a:ext cx="8375585"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988F464-1010-04C0-1D95-3E6AD8909060}"/>
              </a:ext>
            </a:extLst>
          </p:cNvPr>
          <p:cNvSpPr>
            <a:spLocks noGrp="1"/>
          </p:cNvSpPr>
          <p:nvPr>
            <p:ph type="title"/>
          </p:nvPr>
        </p:nvSpPr>
        <p:spPr>
          <a:xfrm>
            <a:off x="788670" y="4440602"/>
            <a:ext cx="2654046" cy="1645920"/>
          </a:xfrm>
        </p:spPr>
        <p:txBody>
          <a:bodyPr vert="horz" lIns="91440" tIns="45720" rIns="91440" bIns="45720" rtlCol="0" anchor="ctr">
            <a:normAutofit/>
          </a:bodyPr>
          <a:lstStyle/>
          <a:p>
            <a:pPr defTabSz="914400"/>
            <a:endParaRPr lang="en-US" sz="2800" kern="1200" dirty="0">
              <a:solidFill>
                <a:schemeClr val="tx1"/>
              </a:solidFill>
              <a:latin typeface="+mj-lt"/>
              <a:ea typeface="+mj-ea"/>
              <a:cs typeface="+mj-cs"/>
            </a:endParaRPr>
          </a:p>
        </p:txBody>
      </p:sp>
      <p:pic>
        <p:nvPicPr>
          <p:cNvPr id="7" name="Content Placeholder 6">
            <a:extLst>
              <a:ext uri="{FF2B5EF4-FFF2-40B4-BE49-F238E27FC236}">
                <a16:creationId xmlns:a16="http://schemas.microsoft.com/office/drawing/2014/main" id="{A67031AD-7239-4F74-38A0-DD96D7C663EA}"/>
              </a:ext>
            </a:extLst>
          </p:cNvPr>
          <p:cNvPicPr>
            <a:picLocks noGrp="1" noChangeAspect="1"/>
          </p:cNvPicPr>
          <p:nvPr>
            <p:ph sz="half" idx="1"/>
          </p:nvPr>
        </p:nvPicPr>
        <p:blipFill>
          <a:blip r:embed="rId3"/>
          <a:srcRect l="6964" r="1363" b="2"/>
          <a:stretch/>
        </p:blipFill>
        <p:spPr>
          <a:xfrm>
            <a:off x="4" y="10"/>
            <a:ext cx="3663287" cy="3995918"/>
          </a:xfrm>
          <a:prstGeom prst="rect">
            <a:avLst/>
          </a:prstGeom>
        </p:spPr>
      </p:pic>
      <p:pic>
        <p:nvPicPr>
          <p:cNvPr id="6" name="Picture 5">
            <a:extLst>
              <a:ext uri="{FF2B5EF4-FFF2-40B4-BE49-F238E27FC236}">
                <a16:creationId xmlns:a16="http://schemas.microsoft.com/office/drawing/2014/main" id="{C6E9E8AC-47EC-C8B2-C6E8-54D2399717BA}"/>
              </a:ext>
            </a:extLst>
          </p:cNvPr>
          <p:cNvPicPr>
            <a:picLocks noChangeAspect="1"/>
          </p:cNvPicPr>
          <p:nvPr/>
        </p:nvPicPr>
        <p:blipFill>
          <a:blip r:embed="rId4"/>
          <a:srcRect l="2745" r="2746" b="1"/>
          <a:stretch/>
        </p:blipFill>
        <p:spPr>
          <a:xfrm>
            <a:off x="3806158" y="10"/>
            <a:ext cx="4291954" cy="3212966"/>
          </a:xfrm>
          <a:prstGeom prst="rect">
            <a:avLst/>
          </a:prstGeom>
        </p:spPr>
      </p:pic>
      <p:sp>
        <p:nvSpPr>
          <p:cNvPr id="34" name="Rectangle 33">
            <a:extLst>
              <a:ext uri="{FF2B5EF4-FFF2-40B4-BE49-F238E27FC236}">
                <a16:creationId xmlns:a16="http://schemas.microsoft.com/office/drawing/2014/main" id="{62C5A04F-2AEB-4631-8314-A8B812E1E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7806" y="4911519"/>
            <a:ext cx="96012"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36" name="Rectangle 35">
            <a:extLst>
              <a:ext uri="{FF2B5EF4-FFF2-40B4-BE49-F238E27FC236}">
                <a16:creationId xmlns:a16="http://schemas.microsoft.com/office/drawing/2014/main" id="{4B2B1C70-BF3F-41BD-871B-63D8F911F7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999776" y="5256704"/>
            <a:ext cx="1463040" cy="13716"/>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DC478253-70B1-6534-8782-A3F8550418FA}"/>
              </a:ext>
            </a:extLst>
          </p:cNvPr>
          <p:cNvSpPr>
            <a:spLocks noGrp="1"/>
          </p:cNvSpPr>
          <p:nvPr>
            <p:ph sz="half" idx="2"/>
          </p:nvPr>
        </p:nvSpPr>
        <p:spPr>
          <a:xfrm>
            <a:off x="3851920" y="4236482"/>
            <a:ext cx="4505706" cy="2621518"/>
          </a:xfrm>
        </p:spPr>
        <p:txBody>
          <a:bodyPr vert="horz" lIns="91440" tIns="45720" rIns="91440" bIns="45720" rtlCol="0" anchor="ctr">
            <a:normAutofit/>
          </a:bodyPr>
          <a:lstStyle/>
          <a:p>
            <a:pPr indent="-228600" defTabSz="914400">
              <a:buFont typeface="Arial" panose="020B0604020202020204" pitchFamily="34" charset="0"/>
              <a:buChar char="•"/>
            </a:pPr>
            <a:r>
              <a:rPr lang="en-US" sz="2400" dirty="0" err="1">
                <a:latin typeface="UT Sans"/>
              </a:rPr>
              <a:t>În</a:t>
            </a:r>
            <a:r>
              <a:rPr lang="en-US" sz="2400" dirty="0">
                <a:latin typeface="UT Sans"/>
              </a:rPr>
              <a:t> </a:t>
            </a:r>
            <a:r>
              <a:rPr lang="en-US" sz="2400" dirty="0" err="1">
                <a:latin typeface="UT Sans"/>
              </a:rPr>
              <a:t>concluzie</a:t>
            </a:r>
            <a:r>
              <a:rPr lang="en-US" sz="2400" dirty="0">
                <a:latin typeface="UT Sans"/>
              </a:rPr>
              <a:t>, P-</a:t>
            </a:r>
            <a:r>
              <a:rPr lang="en-US" sz="2400" dirty="0" err="1">
                <a:latin typeface="UT Sans"/>
              </a:rPr>
              <a:t>selectina</a:t>
            </a:r>
            <a:r>
              <a:rPr lang="en-US" sz="2400" dirty="0">
                <a:latin typeface="UT Sans"/>
              </a:rPr>
              <a:t> </a:t>
            </a:r>
            <a:r>
              <a:rPr lang="en-US" sz="2400" dirty="0" err="1">
                <a:latin typeface="UT Sans"/>
              </a:rPr>
              <a:t>și</a:t>
            </a:r>
            <a:r>
              <a:rPr lang="en-US" sz="2400" dirty="0">
                <a:latin typeface="UT Sans"/>
              </a:rPr>
              <a:t> sCD40L au </a:t>
            </a:r>
            <a:r>
              <a:rPr lang="en-US" sz="2400" dirty="0" err="1">
                <a:latin typeface="UT Sans"/>
              </a:rPr>
              <a:t>fost</a:t>
            </a:r>
            <a:r>
              <a:rPr lang="en-US" sz="2400" dirty="0">
                <a:latin typeface="UT Sans"/>
              </a:rPr>
              <a:t> </a:t>
            </a:r>
            <a:r>
              <a:rPr lang="en-US" sz="2400" dirty="0" err="1">
                <a:latin typeface="UT Sans"/>
              </a:rPr>
              <a:t>identificați</a:t>
            </a:r>
            <a:r>
              <a:rPr lang="en-US" sz="2400" dirty="0">
                <a:latin typeface="UT Sans"/>
              </a:rPr>
              <a:t> ca </a:t>
            </a:r>
            <a:r>
              <a:rPr lang="en-US" sz="2400" dirty="0" err="1">
                <a:latin typeface="UT Sans"/>
              </a:rPr>
              <a:t>predictori</a:t>
            </a:r>
            <a:r>
              <a:rPr lang="en-US" sz="2400" dirty="0">
                <a:latin typeface="UT Sans"/>
              </a:rPr>
              <a:t> </a:t>
            </a:r>
            <a:r>
              <a:rPr lang="en-US" sz="2400" dirty="0" err="1">
                <a:latin typeface="UT Sans"/>
              </a:rPr>
              <a:t>importanți</a:t>
            </a:r>
            <a:r>
              <a:rPr lang="en-US" sz="2400" dirty="0">
                <a:latin typeface="UT Sans"/>
              </a:rPr>
              <a:t> ai </a:t>
            </a:r>
            <a:r>
              <a:rPr lang="en-US" sz="2400" dirty="0" err="1">
                <a:latin typeface="UT Sans"/>
              </a:rPr>
              <a:t>riscului</a:t>
            </a:r>
            <a:r>
              <a:rPr lang="en-US" sz="2400" dirty="0">
                <a:latin typeface="UT Sans"/>
              </a:rPr>
              <a:t> de </a:t>
            </a:r>
            <a:r>
              <a:rPr lang="en-US" sz="2400" dirty="0" err="1">
                <a:latin typeface="UT Sans"/>
              </a:rPr>
              <a:t>tromboză</a:t>
            </a:r>
            <a:r>
              <a:rPr lang="en-US" sz="2400" dirty="0">
                <a:latin typeface="UT Sans"/>
              </a:rPr>
              <a:t> </a:t>
            </a:r>
            <a:r>
              <a:rPr lang="en-US" sz="2400" dirty="0" err="1">
                <a:latin typeface="UT Sans"/>
              </a:rPr>
              <a:t>recurentă</a:t>
            </a:r>
            <a:r>
              <a:rPr lang="en-US" sz="2400" dirty="0">
                <a:latin typeface="UT Sans"/>
              </a:rPr>
              <a:t> la </a:t>
            </a:r>
            <a:r>
              <a:rPr lang="en-US" sz="2400" dirty="0" err="1">
                <a:latin typeface="UT Sans"/>
              </a:rPr>
              <a:t>pacienții</a:t>
            </a:r>
            <a:r>
              <a:rPr lang="en-US" sz="2400" dirty="0">
                <a:latin typeface="UT Sans"/>
              </a:rPr>
              <a:t> cu APS</a:t>
            </a:r>
            <a:r>
              <a:rPr lang="ro-RO" sz="2400" dirty="0">
                <a:latin typeface="UT Sans"/>
              </a:rPr>
              <a:t> secundar LES</a:t>
            </a:r>
            <a:endParaRPr lang="en-US" sz="2400" dirty="0">
              <a:latin typeface="UT Sans"/>
            </a:endParaRPr>
          </a:p>
          <a:p>
            <a:pPr indent="-228600" defTabSz="914400">
              <a:buFont typeface="Arial" panose="020B0604020202020204" pitchFamily="34" charset="0"/>
              <a:buChar char="•"/>
            </a:pPr>
            <a:endParaRPr lang="en-US" sz="1600" dirty="0"/>
          </a:p>
        </p:txBody>
      </p:sp>
      <p:graphicFrame>
        <p:nvGraphicFramePr>
          <p:cNvPr id="9" name="Diagram 8">
            <a:extLst>
              <a:ext uri="{FF2B5EF4-FFF2-40B4-BE49-F238E27FC236}">
                <a16:creationId xmlns:a16="http://schemas.microsoft.com/office/drawing/2014/main" id="{22374DD8-D01B-B58D-4CB3-C56724F05C7E}"/>
              </a:ext>
            </a:extLst>
          </p:cNvPr>
          <p:cNvGraphicFramePr/>
          <p:nvPr>
            <p:extLst>
              <p:ext uri="{D42A27DB-BD31-4B8C-83A1-F6EECF244321}">
                <p14:modId xmlns:p14="http://schemas.microsoft.com/office/powerpoint/2010/main" val="2642124134"/>
              </p:ext>
            </p:extLst>
          </p:nvPr>
        </p:nvGraphicFramePr>
        <p:xfrm>
          <a:off x="1259632" y="4185084"/>
          <a:ext cx="1404156" cy="204777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33950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179E04-8D66-4413-6638-A4278C94D22A}"/>
              </a:ext>
            </a:extLst>
          </p:cNvPr>
          <p:cNvPicPr>
            <a:picLocks noChangeAspect="1"/>
          </p:cNvPicPr>
          <p:nvPr/>
        </p:nvPicPr>
        <p:blipFill>
          <a:blip r:embed="rId2"/>
          <a:stretch>
            <a:fillRect/>
          </a:stretch>
        </p:blipFill>
        <p:spPr>
          <a:xfrm>
            <a:off x="503548" y="1808820"/>
            <a:ext cx="2450566" cy="3039462"/>
          </a:xfrm>
          <a:prstGeom prst="rect">
            <a:avLst/>
          </a:prstGeom>
        </p:spPr>
      </p:pic>
      <p:pic>
        <p:nvPicPr>
          <p:cNvPr id="5" name="Picture 4">
            <a:extLst>
              <a:ext uri="{FF2B5EF4-FFF2-40B4-BE49-F238E27FC236}">
                <a16:creationId xmlns:a16="http://schemas.microsoft.com/office/drawing/2014/main" id="{7741E249-CD65-4FDA-5908-E188F726CE31}"/>
              </a:ext>
            </a:extLst>
          </p:cNvPr>
          <p:cNvPicPr>
            <a:picLocks noChangeAspect="1"/>
          </p:cNvPicPr>
          <p:nvPr/>
        </p:nvPicPr>
        <p:blipFill>
          <a:blip r:embed="rId3"/>
          <a:stretch>
            <a:fillRect/>
          </a:stretch>
        </p:blipFill>
        <p:spPr>
          <a:xfrm>
            <a:off x="3239852" y="2924944"/>
            <a:ext cx="5429102" cy="2849424"/>
          </a:xfrm>
          <a:prstGeom prst="rect">
            <a:avLst/>
          </a:prstGeom>
        </p:spPr>
      </p:pic>
      <p:sp>
        <p:nvSpPr>
          <p:cNvPr id="8" name="TextBox 7">
            <a:extLst>
              <a:ext uri="{FF2B5EF4-FFF2-40B4-BE49-F238E27FC236}">
                <a16:creationId xmlns:a16="http://schemas.microsoft.com/office/drawing/2014/main" id="{83FAE368-7BD6-046E-AA0F-4D3E8EF864DC}"/>
              </a:ext>
            </a:extLst>
          </p:cNvPr>
          <p:cNvSpPr txBox="1"/>
          <p:nvPr/>
        </p:nvSpPr>
        <p:spPr>
          <a:xfrm>
            <a:off x="2663788" y="2672916"/>
            <a:ext cx="8136904" cy="923330"/>
          </a:xfrm>
          <a:prstGeom prst="rect">
            <a:avLst/>
          </a:prstGeom>
          <a:noFill/>
        </p:spPr>
        <p:txBody>
          <a:bodyPr wrap="square" rtlCol="0">
            <a:spAutoFit/>
          </a:bodyPr>
          <a:lstStyle/>
          <a:p>
            <a:endParaRPr lang="en-US" dirty="0"/>
          </a:p>
          <a:p>
            <a:endParaRPr lang="en-US" dirty="0"/>
          </a:p>
          <a:p>
            <a:endParaRPr lang="en-US" dirty="0"/>
          </a:p>
        </p:txBody>
      </p:sp>
      <p:pic>
        <p:nvPicPr>
          <p:cNvPr id="11" name="Picture 10">
            <a:extLst>
              <a:ext uri="{FF2B5EF4-FFF2-40B4-BE49-F238E27FC236}">
                <a16:creationId xmlns:a16="http://schemas.microsoft.com/office/drawing/2014/main" id="{1ECF6A9F-8410-AF06-22F5-2E1CB8D3BDDA}"/>
              </a:ext>
            </a:extLst>
          </p:cNvPr>
          <p:cNvPicPr>
            <a:picLocks noChangeAspect="1"/>
          </p:cNvPicPr>
          <p:nvPr/>
        </p:nvPicPr>
        <p:blipFill>
          <a:blip r:embed="rId4"/>
          <a:stretch>
            <a:fillRect/>
          </a:stretch>
        </p:blipFill>
        <p:spPr>
          <a:xfrm>
            <a:off x="251520" y="80628"/>
            <a:ext cx="8799054" cy="1512168"/>
          </a:xfrm>
          <a:prstGeom prst="rect">
            <a:avLst/>
          </a:prstGeom>
        </p:spPr>
      </p:pic>
      <p:pic>
        <p:nvPicPr>
          <p:cNvPr id="16" name="Picture 15">
            <a:extLst>
              <a:ext uri="{FF2B5EF4-FFF2-40B4-BE49-F238E27FC236}">
                <a16:creationId xmlns:a16="http://schemas.microsoft.com/office/drawing/2014/main" id="{2137EB2D-6FBB-85D8-1281-0F4C543C9C56}"/>
              </a:ext>
            </a:extLst>
          </p:cNvPr>
          <p:cNvPicPr>
            <a:picLocks noChangeAspect="1"/>
          </p:cNvPicPr>
          <p:nvPr/>
        </p:nvPicPr>
        <p:blipFill>
          <a:blip r:embed="rId5"/>
          <a:stretch>
            <a:fillRect/>
          </a:stretch>
        </p:blipFill>
        <p:spPr>
          <a:xfrm>
            <a:off x="3482918" y="571304"/>
            <a:ext cx="4329442" cy="6109184"/>
          </a:xfrm>
          <a:prstGeom prst="rect">
            <a:avLst/>
          </a:prstGeom>
        </p:spPr>
      </p:pic>
    </p:spTree>
    <p:extLst>
      <p:ext uri="{BB962C8B-B14F-4D97-AF65-F5344CB8AC3E}">
        <p14:creationId xmlns:p14="http://schemas.microsoft.com/office/powerpoint/2010/main" val="3446205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3DA82-0927-7348-39AC-2AA2A78AE3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A71BB0-FF97-81DF-72E6-7B9ED841145C}"/>
              </a:ext>
            </a:extLst>
          </p:cNvPr>
          <p:cNvSpPr>
            <a:spLocks noGrp="1"/>
          </p:cNvSpPr>
          <p:nvPr>
            <p:ph type="title"/>
          </p:nvPr>
        </p:nvSpPr>
        <p:spPr>
          <a:xfrm>
            <a:off x="788670" y="4440602"/>
            <a:ext cx="2654046" cy="1645920"/>
          </a:xfrm>
        </p:spPr>
        <p:txBody>
          <a:bodyPr vert="horz" lIns="91440" tIns="45720" rIns="91440" bIns="45720" rtlCol="0" anchor="ctr">
            <a:normAutofit/>
          </a:bodyPr>
          <a:lstStyle/>
          <a:p>
            <a:pPr defTabSz="914400"/>
            <a:endParaRPr lang="en-US" sz="2800" kern="1200" dirty="0">
              <a:solidFill>
                <a:schemeClr val="tx1"/>
              </a:solidFill>
              <a:latin typeface="+mj-lt"/>
              <a:ea typeface="+mj-ea"/>
              <a:cs typeface="+mj-cs"/>
            </a:endParaRPr>
          </a:p>
        </p:txBody>
      </p:sp>
      <p:sp>
        <p:nvSpPr>
          <p:cNvPr id="4" name="Content Placeholder 3">
            <a:extLst>
              <a:ext uri="{FF2B5EF4-FFF2-40B4-BE49-F238E27FC236}">
                <a16:creationId xmlns:a16="http://schemas.microsoft.com/office/drawing/2014/main" id="{3FE16378-E254-83DA-1B9F-0F73D545DDF5}"/>
              </a:ext>
            </a:extLst>
          </p:cNvPr>
          <p:cNvSpPr>
            <a:spLocks noGrp="1"/>
          </p:cNvSpPr>
          <p:nvPr>
            <p:ph sz="half" idx="2"/>
          </p:nvPr>
        </p:nvSpPr>
        <p:spPr>
          <a:xfrm>
            <a:off x="3707396" y="2960948"/>
            <a:ext cx="5436604" cy="3168352"/>
          </a:xfrm>
        </p:spPr>
        <p:txBody>
          <a:bodyPr vert="horz" lIns="91440" tIns="45720" rIns="91440" bIns="45720" rtlCol="0" anchor="ctr">
            <a:normAutofit lnSpcReduction="10000"/>
          </a:bodyPr>
          <a:lstStyle/>
          <a:p>
            <a:pPr marL="0" indent="0" defTabSz="914400">
              <a:buNone/>
            </a:pPr>
            <a:r>
              <a:rPr lang="en-US" sz="2400" dirty="0" err="1">
                <a:latin typeface="UT Sans"/>
              </a:rPr>
              <a:t>Rolul</a:t>
            </a:r>
            <a:r>
              <a:rPr lang="en-US" sz="2400" dirty="0">
                <a:latin typeface="UT Sans"/>
              </a:rPr>
              <a:t> </a:t>
            </a:r>
            <a:r>
              <a:rPr lang="en-US" sz="2400" dirty="0" err="1">
                <a:latin typeface="UT Sans"/>
              </a:rPr>
              <a:t>markerilor</a:t>
            </a:r>
            <a:r>
              <a:rPr lang="en-US" sz="2400" dirty="0">
                <a:latin typeface="UT Sans"/>
              </a:rPr>
              <a:t> </a:t>
            </a:r>
            <a:r>
              <a:rPr lang="en-US" sz="2400" dirty="0" err="1">
                <a:latin typeface="UT Sans"/>
              </a:rPr>
              <a:t>inflamatori</a:t>
            </a:r>
            <a:r>
              <a:rPr lang="en-US" sz="2400" dirty="0">
                <a:latin typeface="UT Sans"/>
              </a:rPr>
              <a:t> de grad </a:t>
            </a:r>
            <a:r>
              <a:rPr lang="en-US" sz="2400" dirty="0" err="1">
                <a:latin typeface="UT Sans"/>
              </a:rPr>
              <a:t>scăzut</a:t>
            </a:r>
            <a:r>
              <a:rPr lang="en-US" sz="2400" dirty="0">
                <a:latin typeface="UT Sans"/>
              </a:rPr>
              <a:t> </a:t>
            </a:r>
            <a:r>
              <a:rPr lang="en-US" sz="2400" dirty="0" err="1">
                <a:latin typeface="UT Sans"/>
              </a:rPr>
              <a:t>și</a:t>
            </a:r>
            <a:r>
              <a:rPr lang="en-US" sz="2400" dirty="0">
                <a:latin typeface="UT Sans"/>
              </a:rPr>
              <a:t> al </a:t>
            </a:r>
            <a:r>
              <a:rPr lang="en-US" sz="2400" dirty="0" err="1">
                <a:latin typeface="UT Sans"/>
              </a:rPr>
              <a:t>activării</a:t>
            </a:r>
            <a:r>
              <a:rPr lang="en-US" sz="2400" dirty="0">
                <a:latin typeface="UT Sans"/>
              </a:rPr>
              <a:t> </a:t>
            </a:r>
            <a:r>
              <a:rPr lang="en-US" sz="2400" dirty="0" err="1">
                <a:latin typeface="UT Sans"/>
              </a:rPr>
              <a:t>plachetare</a:t>
            </a:r>
            <a:r>
              <a:rPr lang="en-US" sz="2400" dirty="0">
                <a:latin typeface="UT Sans"/>
              </a:rPr>
              <a:t> ca </a:t>
            </a:r>
            <a:r>
              <a:rPr lang="en-US" sz="2400" dirty="0" err="1">
                <a:latin typeface="UT Sans"/>
              </a:rPr>
              <a:t>predictori</a:t>
            </a:r>
            <a:r>
              <a:rPr lang="en-US" sz="2400" dirty="0">
                <a:latin typeface="UT Sans"/>
              </a:rPr>
              <a:t> </a:t>
            </a:r>
            <a:r>
              <a:rPr lang="ro-RO" sz="2400" dirty="0">
                <a:latin typeface="UT Sans"/>
              </a:rPr>
              <a:t>independenți </a:t>
            </a:r>
            <a:r>
              <a:rPr lang="en-US" sz="2400" dirty="0">
                <a:latin typeface="UT Sans"/>
              </a:rPr>
              <a:t>ai </a:t>
            </a:r>
            <a:r>
              <a:rPr lang="en-US" sz="2400" dirty="0" err="1">
                <a:latin typeface="UT Sans"/>
              </a:rPr>
              <a:t>evenimentelor</a:t>
            </a:r>
            <a:r>
              <a:rPr lang="en-US" sz="2400" dirty="0">
                <a:latin typeface="UT Sans"/>
              </a:rPr>
              <a:t> </a:t>
            </a:r>
            <a:r>
              <a:rPr lang="en-US" sz="2400" dirty="0" err="1">
                <a:latin typeface="UT Sans"/>
              </a:rPr>
              <a:t>trombotice</a:t>
            </a:r>
            <a:r>
              <a:rPr lang="en-US" sz="2400" dirty="0">
                <a:latin typeface="UT Sans"/>
              </a:rPr>
              <a:t> la </a:t>
            </a:r>
            <a:r>
              <a:rPr lang="en-US" sz="2400" dirty="0" err="1">
                <a:latin typeface="UT Sans"/>
              </a:rPr>
              <a:t>pacienții</a:t>
            </a:r>
            <a:r>
              <a:rPr lang="en-US" sz="2400" dirty="0">
                <a:latin typeface="UT Sans"/>
              </a:rPr>
              <a:t> cu (APS)</a:t>
            </a:r>
            <a:endParaRPr lang="ro-RO" sz="2400" dirty="0">
              <a:latin typeface="UT Sans"/>
            </a:endParaRPr>
          </a:p>
          <a:p>
            <a:pPr marL="0" indent="0" defTabSz="914400">
              <a:buNone/>
            </a:pPr>
            <a:endParaRPr lang="ro-RO" sz="2400" dirty="0">
              <a:latin typeface="UT Sans"/>
            </a:endParaRPr>
          </a:p>
          <a:p>
            <a:pPr marL="0" indent="0" defTabSz="914400">
              <a:buNone/>
            </a:pPr>
            <a:r>
              <a:rPr lang="en-US" sz="2400" dirty="0" err="1">
                <a:latin typeface="UT Sans"/>
              </a:rPr>
              <a:t>Aceste</a:t>
            </a:r>
            <a:r>
              <a:rPr lang="en-US" sz="2400" dirty="0">
                <a:latin typeface="UT Sans"/>
              </a:rPr>
              <a:t> </a:t>
            </a:r>
            <a:r>
              <a:rPr lang="en-US" sz="2400" dirty="0" err="1">
                <a:latin typeface="UT Sans"/>
              </a:rPr>
              <a:t>constatări</a:t>
            </a:r>
            <a:r>
              <a:rPr lang="en-US" sz="2400" dirty="0">
                <a:latin typeface="UT Sans"/>
              </a:rPr>
              <a:t> </a:t>
            </a:r>
            <a:r>
              <a:rPr lang="en-US" sz="2400" dirty="0" err="1">
                <a:latin typeface="UT Sans"/>
              </a:rPr>
              <a:t>sugerează</a:t>
            </a:r>
            <a:r>
              <a:rPr lang="en-US" sz="2400" dirty="0">
                <a:latin typeface="UT Sans"/>
              </a:rPr>
              <a:t> o </a:t>
            </a:r>
            <a:r>
              <a:rPr lang="en-US" sz="2400" dirty="0" err="1">
                <a:latin typeface="UT Sans"/>
              </a:rPr>
              <a:t>abordare</a:t>
            </a:r>
            <a:r>
              <a:rPr lang="en-US" sz="2400" dirty="0">
                <a:latin typeface="UT Sans"/>
              </a:rPr>
              <a:t> </a:t>
            </a:r>
            <a:r>
              <a:rPr lang="en-US" sz="2400" dirty="0" err="1">
                <a:latin typeface="UT Sans"/>
              </a:rPr>
              <a:t>mai</a:t>
            </a:r>
            <a:r>
              <a:rPr lang="en-US" sz="2400" dirty="0">
                <a:latin typeface="UT Sans"/>
              </a:rPr>
              <a:t> </a:t>
            </a:r>
            <a:r>
              <a:rPr lang="en-US" sz="2400" dirty="0" err="1">
                <a:latin typeface="UT Sans"/>
              </a:rPr>
              <a:t>personalizată</a:t>
            </a:r>
            <a:r>
              <a:rPr lang="en-US" sz="2400" dirty="0">
                <a:latin typeface="UT Sans"/>
              </a:rPr>
              <a:t> </a:t>
            </a:r>
            <a:r>
              <a:rPr lang="en-US" sz="2400" dirty="0" err="1">
                <a:latin typeface="UT Sans"/>
              </a:rPr>
              <a:t>în</a:t>
            </a:r>
            <a:r>
              <a:rPr lang="en-US" sz="2400" dirty="0">
                <a:latin typeface="UT Sans"/>
              </a:rPr>
              <a:t> </a:t>
            </a:r>
            <a:r>
              <a:rPr lang="en-US" sz="2400" dirty="0" err="1">
                <a:latin typeface="UT Sans"/>
              </a:rPr>
              <a:t>managementul</a:t>
            </a:r>
            <a:r>
              <a:rPr lang="en-US" sz="2400" dirty="0">
                <a:latin typeface="UT Sans"/>
              </a:rPr>
              <a:t> </a:t>
            </a:r>
            <a:r>
              <a:rPr lang="en-US" sz="2400" dirty="0" err="1">
                <a:latin typeface="UT Sans"/>
              </a:rPr>
              <a:t>riscului</a:t>
            </a:r>
            <a:r>
              <a:rPr lang="en-US" sz="2400" dirty="0">
                <a:latin typeface="UT Sans"/>
              </a:rPr>
              <a:t> </a:t>
            </a:r>
            <a:r>
              <a:rPr lang="en-US" sz="2400" dirty="0" err="1">
                <a:latin typeface="UT Sans"/>
              </a:rPr>
              <a:t>trombotic</a:t>
            </a:r>
            <a:r>
              <a:rPr lang="en-US" sz="2400" dirty="0">
                <a:latin typeface="UT Sans"/>
              </a:rPr>
              <a:t>, </a:t>
            </a:r>
            <a:r>
              <a:rPr lang="en-US" sz="2400" dirty="0" err="1">
                <a:latin typeface="UT Sans"/>
              </a:rPr>
              <a:t>bazată</a:t>
            </a:r>
            <a:r>
              <a:rPr lang="en-US" sz="2400" dirty="0">
                <a:latin typeface="UT Sans"/>
              </a:rPr>
              <a:t> pe </a:t>
            </a:r>
            <a:r>
              <a:rPr lang="en-US" sz="2400" dirty="0" err="1">
                <a:latin typeface="UT Sans"/>
              </a:rPr>
              <a:t>evaluarea</a:t>
            </a:r>
            <a:r>
              <a:rPr lang="en-US" sz="2400" dirty="0">
                <a:latin typeface="UT Sans"/>
              </a:rPr>
              <a:t> </a:t>
            </a:r>
            <a:r>
              <a:rPr lang="en-US" sz="2400" dirty="0" err="1">
                <a:latin typeface="UT Sans"/>
              </a:rPr>
              <a:t>acestor</a:t>
            </a:r>
            <a:r>
              <a:rPr lang="en-US" sz="2400" dirty="0">
                <a:latin typeface="UT Sans"/>
              </a:rPr>
              <a:t> </a:t>
            </a:r>
            <a:r>
              <a:rPr lang="en-US" sz="2400" dirty="0" err="1">
                <a:latin typeface="UT Sans"/>
              </a:rPr>
              <a:t>markeri</a:t>
            </a:r>
            <a:r>
              <a:rPr lang="en-US" sz="2400" dirty="0">
                <a:latin typeface="UT Sans"/>
              </a:rPr>
              <a:t>.</a:t>
            </a:r>
          </a:p>
          <a:p>
            <a:pPr indent="-228600" defTabSz="914400">
              <a:buFont typeface="Arial" panose="020B0604020202020204" pitchFamily="34" charset="0"/>
              <a:buChar char="•"/>
            </a:pPr>
            <a:endParaRPr lang="en-US" sz="1600" dirty="0"/>
          </a:p>
        </p:txBody>
      </p:sp>
      <p:graphicFrame>
        <p:nvGraphicFramePr>
          <p:cNvPr id="3" name="Diagram 2">
            <a:extLst>
              <a:ext uri="{FF2B5EF4-FFF2-40B4-BE49-F238E27FC236}">
                <a16:creationId xmlns:a16="http://schemas.microsoft.com/office/drawing/2014/main" id="{BEB93C6B-F73B-140E-0226-9E7BE19CA7DF}"/>
              </a:ext>
            </a:extLst>
          </p:cNvPr>
          <p:cNvGraphicFramePr/>
          <p:nvPr/>
        </p:nvGraphicFramePr>
        <p:xfrm>
          <a:off x="755576" y="4293096"/>
          <a:ext cx="2376264" cy="2348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Content Placeholder 8">
            <a:extLst>
              <a:ext uri="{FF2B5EF4-FFF2-40B4-BE49-F238E27FC236}">
                <a16:creationId xmlns:a16="http://schemas.microsoft.com/office/drawing/2014/main" id="{2A6D9950-5E71-9231-1A7F-9E6E1EA6A11C}"/>
              </a:ext>
            </a:extLst>
          </p:cNvPr>
          <p:cNvPicPr>
            <a:picLocks noGrp="1" noChangeAspect="1"/>
          </p:cNvPicPr>
          <p:nvPr>
            <p:ph sz="half" idx="1"/>
          </p:nvPr>
        </p:nvPicPr>
        <p:blipFill>
          <a:blip r:embed="rId8"/>
          <a:stretch>
            <a:fillRect/>
          </a:stretch>
        </p:blipFill>
        <p:spPr>
          <a:xfrm>
            <a:off x="863588" y="764704"/>
            <a:ext cx="2218567" cy="2844316"/>
          </a:xfrm>
          <a:prstGeom prst="rect">
            <a:avLst/>
          </a:prstGeom>
        </p:spPr>
      </p:pic>
      <p:pic>
        <p:nvPicPr>
          <p:cNvPr id="10" name="Content Placeholder 5">
            <a:extLst>
              <a:ext uri="{FF2B5EF4-FFF2-40B4-BE49-F238E27FC236}">
                <a16:creationId xmlns:a16="http://schemas.microsoft.com/office/drawing/2014/main" id="{FA065E96-A2DB-4909-7FA9-D63E1F170EA7}"/>
              </a:ext>
            </a:extLst>
          </p:cNvPr>
          <p:cNvPicPr>
            <a:picLocks noChangeAspect="1"/>
          </p:cNvPicPr>
          <p:nvPr/>
        </p:nvPicPr>
        <p:blipFill>
          <a:blip r:embed="rId9"/>
          <a:stretch>
            <a:fillRect/>
          </a:stretch>
        </p:blipFill>
        <p:spPr>
          <a:xfrm>
            <a:off x="3275856" y="1448780"/>
            <a:ext cx="5404254" cy="1188132"/>
          </a:xfrm>
          <a:prstGeom prst="rect">
            <a:avLst/>
          </a:prstGeom>
        </p:spPr>
      </p:pic>
    </p:spTree>
    <p:extLst>
      <p:ext uri="{BB962C8B-B14F-4D97-AF65-F5344CB8AC3E}">
        <p14:creationId xmlns:p14="http://schemas.microsoft.com/office/powerpoint/2010/main" val="225948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8761DDFE-071F-4200-B0AA-394476C2D2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2137E60C-F4DA-1526-9513-CD336BD9B2A8}"/>
              </a:ext>
            </a:extLst>
          </p:cNvPr>
          <p:cNvPicPr>
            <a:picLocks noGrp="1" noChangeAspect="1"/>
          </p:cNvPicPr>
          <p:nvPr>
            <p:ph sz="half" idx="2"/>
          </p:nvPr>
        </p:nvPicPr>
        <p:blipFill>
          <a:blip r:embed="rId2"/>
          <a:stretch>
            <a:fillRect/>
          </a:stretch>
        </p:blipFill>
        <p:spPr>
          <a:xfrm>
            <a:off x="323528" y="296652"/>
            <a:ext cx="2695166" cy="3711146"/>
          </a:xfrm>
          <a:prstGeom prst="rect">
            <a:avLst/>
          </a:prstGeom>
        </p:spPr>
      </p:pic>
      <p:pic>
        <p:nvPicPr>
          <p:cNvPr id="4" name="Picture 3">
            <a:extLst>
              <a:ext uri="{FF2B5EF4-FFF2-40B4-BE49-F238E27FC236}">
                <a16:creationId xmlns:a16="http://schemas.microsoft.com/office/drawing/2014/main" id="{23E84C97-3B68-267D-3E2D-4DE4B79B3DCF}"/>
              </a:ext>
            </a:extLst>
          </p:cNvPr>
          <p:cNvPicPr>
            <a:picLocks noChangeAspect="1"/>
          </p:cNvPicPr>
          <p:nvPr/>
        </p:nvPicPr>
        <p:blipFill>
          <a:blip r:embed="rId3"/>
          <a:stretch>
            <a:fillRect/>
          </a:stretch>
        </p:blipFill>
        <p:spPr>
          <a:xfrm>
            <a:off x="3059832" y="0"/>
            <a:ext cx="5439447" cy="3672408"/>
          </a:xfrm>
          <a:prstGeom prst="rect">
            <a:avLst/>
          </a:prstGeom>
        </p:spPr>
      </p:pic>
      <p:pic>
        <p:nvPicPr>
          <p:cNvPr id="10" name="Picture 9">
            <a:extLst>
              <a:ext uri="{FF2B5EF4-FFF2-40B4-BE49-F238E27FC236}">
                <a16:creationId xmlns:a16="http://schemas.microsoft.com/office/drawing/2014/main" id="{5D1E0C80-0AF8-CE80-347E-5BE5FFB8AF1D}"/>
              </a:ext>
            </a:extLst>
          </p:cNvPr>
          <p:cNvPicPr>
            <a:picLocks noChangeAspect="1"/>
          </p:cNvPicPr>
          <p:nvPr/>
        </p:nvPicPr>
        <p:blipFill>
          <a:blip r:embed="rId4"/>
          <a:stretch>
            <a:fillRect/>
          </a:stretch>
        </p:blipFill>
        <p:spPr>
          <a:xfrm>
            <a:off x="42457" y="2780928"/>
            <a:ext cx="8961983" cy="2475983"/>
          </a:xfrm>
          <a:prstGeom prst="rect">
            <a:avLst/>
          </a:prstGeom>
        </p:spPr>
      </p:pic>
    </p:spTree>
    <p:extLst>
      <p:ext uri="{BB962C8B-B14F-4D97-AF65-F5344CB8AC3E}">
        <p14:creationId xmlns:p14="http://schemas.microsoft.com/office/powerpoint/2010/main" val="113767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E4A6B-D54B-82A4-3746-F9E536F73B1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31D11FF-C6C2-2712-91E3-7A8E18B2A14C}"/>
              </a:ext>
            </a:extLst>
          </p:cNvPr>
          <p:cNvSpPr>
            <a:spLocks noGrp="1"/>
          </p:cNvSpPr>
          <p:nvPr>
            <p:ph type="body" idx="1"/>
          </p:nvPr>
        </p:nvSpPr>
        <p:spPr/>
        <p:txBody>
          <a:bodyPr/>
          <a:lstStyle/>
          <a:p>
            <a:endParaRPr lang="en-US"/>
          </a:p>
        </p:txBody>
      </p:sp>
      <p:pic>
        <p:nvPicPr>
          <p:cNvPr id="8" name="Content Placeholder 7" descr="A close-up of a book&#10;&#10;Description automatically generated">
            <a:extLst>
              <a:ext uri="{FF2B5EF4-FFF2-40B4-BE49-F238E27FC236}">
                <a16:creationId xmlns:a16="http://schemas.microsoft.com/office/drawing/2014/main" id="{F4623B71-85B7-9E18-0361-7C2E76D80B2E}"/>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297544" y="2505075"/>
            <a:ext cx="2534125" cy="3684588"/>
          </a:xfrm>
        </p:spPr>
      </p:pic>
      <p:sp>
        <p:nvSpPr>
          <p:cNvPr id="5" name="Text Placeholder 4">
            <a:extLst>
              <a:ext uri="{FF2B5EF4-FFF2-40B4-BE49-F238E27FC236}">
                <a16:creationId xmlns:a16="http://schemas.microsoft.com/office/drawing/2014/main" id="{B83D4CC0-35FA-224A-C71A-FCBE9949FB5A}"/>
              </a:ext>
            </a:extLst>
          </p:cNvPr>
          <p:cNvSpPr>
            <a:spLocks noGrp="1"/>
          </p:cNvSpPr>
          <p:nvPr>
            <p:ph type="body" sz="quarter" idx="3"/>
          </p:nvPr>
        </p:nvSpPr>
        <p:spPr/>
        <p:txBody>
          <a:bodyPr/>
          <a:lstStyle/>
          <a:p>
            <a:endParaRPr lang="en-US"/>
          </a:p>
        </p:txBody>
      </p:sp>
      <p:sp>
        <p:nvSpPr>
          <p:cNvPr id="6" name="Content Placeholder 5">
            <a:extLst>
              <a:ext uri="{FF2B5EF4-FFF2-40B4-BE49-F238E27FC236}">
                <a16:creationId xmlns:a16="http://schemas.microsoft.com/office/drawing/2014/main" id="{C66B3132-AC5E-7EB8-2D52-B9A089B819CE}"/>
              </a:ext>
            </a:extLst>
          </p:cNvPr>
          <p:cNvSpPr>
            <a:spLocks noGrp="1"/>
          </p:cNvSpPr>
          <p:nvPr>
            <p:ph sz="quarter" idx="4"/>
          </p:nvPr>
        </p:nvSpPr>
        <p:spPr/>
        <p:txBody>
          <a:bodyPr/>
          <a:lstStyle/>
          <a:p>
            <a:endParaRPr lang="en-US"/>
          </a:p>
        </p:txBody>
      </p:sp>
    </p:spTree>
    <p:extLst>
      <p:ext uri="{BB962C8B-B14F-4D97-AF65-F5344CB8AC3E}">
        <p14:creationId xmlns:p14="http://schemas.microsoft.com/office/powerpoint/2010/main" val="1964224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AAC5A-0DEE-1E25-F195-C7244649CF75}"/>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814C3B9A-C17A-FFA3-F865-D5ABF9DE4843}"/>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C7CD45BC-0996-F121-0003-30E092B243E7}"/>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AA08039A-C7D0-E6E7-6ADF-8ABF58B6D47E}"/>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7535F4FD-142A-81F8-E452-D30D7791C4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BC4A64E3-6F82-7ABA-7227-09B949F2CAA2}"/>
              </a:ext>
            </a:extLst>
          </p:cNvPr>
          <p:cNvSpPr/>
          <p:nvPr/>
        </p:nvSpPr>
        <p:spPr>
          <a:xfrm>
            <a:off x="0" y="2924944"/>
            <a:ext cx="4572000" cy="1384995"/>
          </a:xfrm>
          <a:prstGeom prst="rect">
            <a:avLst/>
          </a:prstGeom>
        </p:spPr>
        <p:txBody>
          <a:bodyPr>
            <a:spAutoFit/>
          </a:bodyPr>
          <a:lstStyle/>
          <a:p>
            <a:r>
              <a:rPr lang="ro-RO" sz="1400" b="1" dirty="0">
                <a:solidFill>
                  <a:srgbClr val="000000"/>
                </a:solidFill>
                <a:latin typeface="UT Sans"/>
              </a:rPr>
              <a:t>Background: </a:t>
            </a:r>
            <a:r>
              <a:rPr lang="ro-RO" sz="1400" dirty="0">
                <a:solidFill>
                  <a:srgbClr val="000000"/>
                </a:solidFill>
                <a:latin typeface="UT Sans"/>
              </a:rPr>
              <a:t>determinarea activării </a:t>
            </a:r>
            <a:r>
              <a:rPr lang="ro-RO" sz="1400" dirty="0" err="1">
                <a:solidFill>
                  <a:srgbClr val="000000"/>
                </a:solidFill>
                <a:latin typeface="UT Sans"/>
              </a:rPr>
              <a:t>plachetare</a:t>
            </a:r>
            <a:r>
              <a:rPr lang="ro-RO" sz="1400" dirty="0">
                <a:solidFill>
                  <a:srgbClr val="000000"/>
                </a:solidFill>
                <a:latin typeface="UT Sans"/>
              </a:rPr>
              <a:t> prin determinarea expresiei de suprafață a </a:t>
            </a:r>
            <a:r>
              <a:rPr lang="ro-RO" sz="1400" dirty="0" err="1">
                <a:solidFill>
                  <a:srgbClr val="000000"/>
                </a:solidFill>
                <a:latin typeface="UT Sans"/>
              </a:rPr>
              <a:t>Pselectinei</a:t>
            </a:r>
            <a:r>
              <a:rPr lang="ro-RO" sz="1400" dirty="0">
                <a:solidFill>
                  <a:srgbClr val="000000"/>
                </a:solidFill>
                <a:latin typeface="UT Sans"/>
              </a:rPr>
              <a:t> poate fi realizată folosind tehnica </a:t>
            </a:r>
            <a:r>
              <a:rPr lang="ro-RO" sz="1400" dirty="0" err="1">
                <a:solidFill>
                  <a:srgbClr val="000000"/>
                </a:solidFill>
                <a:latin typeface="UT Sans"/>
              </a:rPr>
              <a:t>flow-citometriei</a:t>
            </a:r>
            <a:r>
              <a:rPr lang="ro-RO" sz="1400" dirty="0">
                <a:solidFill>
                  <a:srgbClr val="000000"/>
                </a:solidFill>
                <a:latin typeface="UT Sans"/>
              </a:rPr>
              <a:t> cu </a:t>
            </a:r>
            <a:r>
              <a:rPr lang="ro-RO" sz="1400" dirty="0" err="1">
                <a:solidFill>
                  <a:srgbClr val="000000"/>
                </a:solidFill>
                <a:latin typeface="UT Sans"/>
              </a:rPr>
              <a:t>fluorocromi</a:t>
            </a:r>
            <a:r>
              <a:rPr lang="ro-RO" sz="1400" dirty="0">
                <a:solidFill>
                  <a:srgbClr val="000000"/>
                </a:solidFill>
                <a:latin typeface="UT Sans"/>
              </a:rPr>
              <a:t>, în combinație cu anticorpi </a:t>
            </a:r>
            <a:r>
              <a:rPr lang="ro-RO" sz="1400" dirty="0" err="1">
                <a:solidFill>
                  <a:srgbClr val="000000"/>
                </a:solidFill>
                <a:latin typeface="UT Sans"/>
              </a:rPr>
              <a:t>monoclonali</a:t>
            </a:r>
            <a:r>
              <a:rPr lang="ro-RO" sz="1400" dirty="0">
                <a:solidFill>
                  <a:srgbClr val="000000"/>
                </a:solidFill>
                <a:latin typeface="UT Sans"/>
              </a:rPr>
              <a:t>. </a:t>
            </a:r>
            <a:r>
              <a:rPr lang="ro-RO" sz="1400" dirty="0" err="1">
                <a:solidFill>
                  <a:srgbClr val="000000"/>
                </a:solidFill>
                <a:latin typeface="UT Sans"/>
              </a:rPr>
              <a:t>Flowcitometria</a:t>
            </a:r>
            <a:r>
              <a:rPr lang="ro-RO" sz="1400" dirty="0">
                <a:solidFill>
                  <a:srgbClr val="000000"/>
                </a:solidFill>
                <a:latin typeface="UT Sans"/>
              </a:rPr>
              <a:t> este un test care poate fi efectuat indiferent de numărul plachetelor și permite urmărirea sub tratament </a:t>
            </a:r>
            <a:r>
              <a:rPr lang="ro-RO" sz="1400" dirty="0" err="1">
                <a:solidFill>
                  <a:srgbClr val="000000"/>
                </a:solidFill>
                <a:latin typeface="UT Sans"/>
              </a:rPr>
              <a:t>antiplachetar</a:t>
            </a:r>
            <a:r>
              <a:rPr lang="ro-RO" sz="1400" dirty="0">
                <a:solidFill>
                  <a:srgbClr val="000000"/>
                </a:solidFill>
                <a:latin typeface="UT Sans"/>
              </a:rPr>
              <a:t>. </a:t>
            </a:r>
            <a:endParaRPr lang="ro-RO" dirty="0">
              <a:latin typeface="UT Sans"/>
            </a:endParaRPr>
          </a:p>
        </p:txBody>
      </p:sp>
      <p:sp>
        <p:nvSpPr>
          <p:cNvPr id="9" name="Rectangle 8">
            <a:extLst>
              <a:ext uri="{FF2B5EF4-FFF2-40B4-BE49-F238E27FC236}">
                <a16:creationId xmlns:a16="http://schemas.microsoft.com/office/drawing/2014/main" id="{FA21A04D-C5AC-D84C-554F-55408FCEBAC1}"/>
              </a:ext>
            </a:extLst>
          </p:cNvPr>
          <p:cNvSpPr/>
          <p:nvPr/>
        </p:nvSpPr>
        <p:spPr>
          <a:xfrm>
            <a:off x="4522588" y="2863437"/>
            <a:ext cx="4572000" cy="2031325"/>
          </a:xfrm>
          <a:prstGeom prst="rect">
            <a:avLst/>
          </a:prstGeom>
        </p:spPr>
        <p:txBody>
          <a:bodyPr>
            <a:spAutoFit/>
          </a:bodyPr>
          <a:lstStyle/>
          <a:p>
            <a:r>
              <a:rPr lang="ro-RO" sz="1400" b="1" dirty="0">
                <a:solidFill>
                  <a:srgbClr val="000000"/>
                </a:solidFill>
                <a:latin typeface="UT Sans"/>
              </a:rPr>
              <a:t>Obiectiv: </a:t>
            </a:r>
            <a:r>
              <a:rPr lang="ro-RO" sz="1400" dirty="0">
                <a:solidFill>
                  <a:srgbClr val="000000"/>
                </a:solidFill>
                <a:latin typeface="UT Sans"/>
              </a:rPr>
              <a:t>evaluarea semnificației exprimării </a:t>
            </a:r>
            <a:r>
              <a:rPr lang="ro-RO" sz="1400" dirty="0" err="1">
                <a:solidFill>
                  <a:srgbClr val="000000"/>
                </a:solidFill>
                <a:latin typeface="UT Sans"/>
              </a:rPr>
              <a:t>markerilor</a:t>
            </a:r>
            <a:r>
              <a:rPr lang="ro-RO" sz="1400" dirty="0">
                <a:solidFill>
                  <a:srgbClr val="000000"/>
                </a:solidFill>
                <a:latin typeface="UT Sans"/>
              </a:rPr>
              <a:t> de activare </a:t>
            </a:r>
            <a:r>
              <a:rPr lang="ro-RO" sz="1400" dirty="0" err="1">
                <a:solidFill>
                  <a:srgbClr val="000000"/>
                </a:solidFill>
                <a:latin typeface="UT Sans"/>
              </a:rPr>
              <a:t>plachetară</a:t>
            </a:r>
            <a:r>
              <a:rPr lang="ro-RO" sz="1400" dirty="0">
                <a:solidFill>
                  <a:srgbClr val="000000"/>
                </a:solidFill>
                <a:latin typeface="UT Sans"/>
              </a:rPr>
              <a:t> pentru evoluția cu tromboze acute recurente arteriale sau venoase la pacienții cu sindrom </a:t>
            </a:r>
            <a:r>
              <a:rPr lang="ro-RO" sz="1400" dirty="0" err="1">
                <a:solidFill>
                  <a:srgbClr val="000000"/>
                </a:solidFill>
                <a:latin typeface="UT Sans"/>
              </a:rPr>
              <a:t>antifosfolipidic</a:t>
            </a:r>
            <a:r>
              <a:rPr lang="ro-RO" sz="1400" dirty="0">
                <a:solidFill>
                  <a:srgbClr val="000000"/>
                </a:solidFill>
                <a:latin typeface="UT Sans"/>
              </a:rPr>
              <a:t> primar.  </a:t>
            </a:r>
          </a:p>
          <a:p>
            <a:r>
              <a:rPr lang="ro-RO" sz="1400" b="1" dirty="0">
                <a:solidFill>
                  <a:srgbClr val="000000"/>
                </a:solidFill>
                <a:latin typeface="UT Sans"/>
              </a:rPr>
              <a:t>Material și metodă: </a:t>
            </a:r>
            <a:r>
              <a:rPr lang="ro-RO" sz="1400" dirty="0">
                <a:solidFill>
                  <a:srgbClr val="000000"/>
                </a:solidFill>
                <a:latin typeface="UT Sans"/>
              </a:rPr>
              <a:t>14 pacienți cu SAFP au fost urmăriți pentru evoluția cu tromboze recurente. Expresia </a:t>
            </a:r>
            <a:r>
              <a:rPr lang="ro-RO" sz="1400" dirty="0" err="1">
                <a:solidFill>
                  <a:srgbClr val="000000"/>
                </a:solidFill>
                <a:latin typeface="UT Sans"/>
              </a:rPr>
              <a:t>markerilor</a:t>
            </a:r>
            <a:r>
              <a:rPr lang="ro-RO" sz="1400" dirty="0">
                <a:solidFill>
                  <a:srgbClr val="000000"/>
                </a:solidFill>
                <a:latin typeface="UT Sans"/>
              </a:rPr>
              <a:t> de activare </a:t>
            </a:r>
            <a:r>
              <a:rPr lang="ro-RO" sz="1400" dirty="0" err="1">
                <a:solidFill>
                  <a:srgbClr val="000000"/>
                </a:solidFill>
                <a:latin typeface="UT Sans"/>
              </a:rPr>
              <a:t>plachetară</a:t>
            </a:r>
            <a:r>
              <a:rPr lang="ro-RO" sz="1400" dirty="0">
                <a:solidFill>
                  <a:srgbClr val="000000"/>
                </a:solidFill>
                <a:latin typeface="UT Sans"/>
              </a:rPr>
              <a:t> P </a:t>
            </a:r>
            <a:r>
              <a:rPr lang="ro-RO" sz="1400" dirty="0" err="1">
                <a:solidFill>
                  <a:srgbClr val="000000"/>
                </a:solidFill>
                <a:latin typeface="UT Sans"/>
              </a:rPr>
              <a:t>selectina</a:t>
            </a:r>
            <a:r>
              <a:rPr lang="ro-RO" sz="1400" dirty="0">
                <a:solidFill>
                  <a:srgbClr val="000000"/>
                </a:solidFill>
                <a:latin typeface="UT Sans"/>
              </a:rPr>
              <a:t> și CD 40L a fost evaluată conform protocolului standardizat </a:t>
            </a:r>
            <a:r>
              <a:rPr lang="ro-RO" sz="1400" dirty="0" err="1">
                <a:solidFill>
                  <a:srgbClr val="000000"/>
                </a:solidFill>
                <a:latin typeface="UT Sans"/>
              </a:rPr>
              <a:t>Becton</a:t>
            </a:r>
            <a:r>
              <a:rPr lang="ro-RO" sz="1400" dirty="0">
                <a:solidFill>
                  <a:srgbClr val="000000"/>
                </a:solidFill>
                <a:latin typeface="UT Sans"/>
              </a:rPr>
              <a:t>-Dickinson.</a:t>
            </a:r>
          </a:p>
          <a:p>
            <a:endParaRPr lang="ro-RO" sz="1400" dirty="0">
              <a:latin typeface="UT Sans"/>
            </a:endParaRPr>
          </a:p>
        </p:txBody>
      </p:sp>
      <p:sp>
        <p:nvSpPr>
          <p:cNvPr id="14" name="Rectangle 13">
            <a:extLst>
              <a:ext uri="{FF2B5EF4-FFF2-40B4-BE49-F238E27FC236}">
                <a16:creationId xmlns:a16="http://schemas.microsoft.com/office/drawing/2014/main" id="{B5086EA7-6543-BB66-33CD-D79906E65596}"/>
              </a:ext>
            </a:extLst>
          </p:cNvPr>
          <p:cNvSpPr/>
          <p:nvPr/>
        </p:nvSpPr>
        <p:spPr>
          <a:xfrm>
            <a:off x="2483768" y="5088285"/>
            <a:ext cx="6840760" cy="738664"/>
          </a:xfrm>
          <a:prstGeom prst="rect">
            <a:avLst/>
          </a:prstGeom>
        </p:spPr>
        <p:txBody>
          <a:bodyPr wrap="square">
            <a:spAutoFit/>
          </a:bodyPr>
          <a:lstStyle/>
          <a:p>
            <a:r>
              <a:rPr lang="ro-RO" sz="1400" b="1" dirty="0">
                <a:solidFill>
                  <a:srgbClr val="000000"/>
                </a:solidFill>
                <a:latin typeface="UT Sans"/>
              </a:rPr>
              <a:t>Concluzie: </a:t>
            </a:r>
            <a:r>
              <a:rPr lang="ro-RO" sz="1400" dirty="0">
                <a:solidFill>
                  <a:srgbClr val="000000"/>
                </a:solidFill>
                <a:latin typeface="UT Sans"/>
              </a:rPr>
              <a:t>nu au existat </a:t>
            </a:r>
            <a:r>
              <a:rPr lang="ro-RO" sz="1400" dirty="0" err="1">
                <a:solidFill>
                  <a:srgbClr val="000000"/>
                </a:solidFill>
                <a:latin typeface="UT Sans"/>
              </a:rPr>
              <a:t>diferenţe</a:t>
            </a:r>
            <a:r>
              <a:rPr lang="ro-RO" sz="1400" dirty="0">
                <a:solidFill>
                  <a:srgbClr val="000000"/>
                </a:solidFill>
                <a:latin typeface="UT Sans"/>
              </a:rPr>
              <a:t> în expresia </a:t>
            </a:r>
            <a:r>
              <a:rPr lang="ro-RO" sz="1400" dirty="0" err="1">
                <a:solidFill>
                  <a:srgbClr val="000000"/>
                </a:solidFill>
                <a:latin typeface="UT Sans"/>
              </a:rPr>
              <a:t>markerilor</a:t>
            </a:r>
            <a:r>
              <a:rPr lang="ro-RO" sz="1400" dirty="0">
                <a:solidFill>
                  <a:srgbClr val="000000"/>
                </a:solidFill>
                <a:latin typeface="UT Sans"/>
              </a:rPr>
              <a:t> de activare </a:t>
            </a:r>
            <a:r>
              <a:rPr lang="ro-RO" sz="1400" dirty="0" err="1">
                <a:solidFill>
                  <a:srgbClr val="000000"/>
                </a:solidFill>
                <a:latin typeface="UT Sans"/>
              </a:rPr>
              <a:t>plachetară</a:t>
            </a:r>
            <a:r>
              <a:rPr lang="ro-RO" sz="1400" dirty="0">
                <a:solidFill>
                  <a:srgbClr val="000000"/>
                </a:solidFill>
                <a:latin typeface="UT Sans"/>
              </a:rPr>
              <a:t> în </a:t>
            </a:r>
            <a:r>
              <a:rPr lang="ro-RO" sz="1400" dirty="0" err="1">
                <a:solidFill>
                  <a:srgbClr val="000000"/>
                </a:solidFill>
                <a:latin typeface="UT Sans"/>
              </a:rPr>
              <a:t>flow-citometrie</a:t>
            </a:r>
            <a:r>
              <a:rPr lang="ro-RO" sz="1400" dirty="0">
                <a:solidFill>
                  <a:srgbClr val="000000"/>
                </a:solidFill>
                <a:latin typeface="UT Sans"/>
              </a:rPr>
              <a:t>  la </a:t>
            </a:r>
            <a:r>
              <a:rPr lang="ro-RO" sz="1400" dirty="0" err="1">
                <a:solidFill>
                  <a:srgbClr val="000000"/>
                </a:solidFill>
                <a:latin typeface="UT Sans"/>
              </a:rPr>
              <a:t>pacienţii</a:t>
            </a:r>
            <a:r>
              <a:rPr lang="ro-RO" sz="1400" dirty="0">
                <a:solidFill>
                  <a:srgbClr val="000000"/>
                </a:solidFill>
                <a:latin typeface="UT Sans"/>
              </a:rPr>
              <a:t> cu sindrom </a:t>
            </a:r>
            <a:r>
              <a:rPr lang="ro-RO" sz="1400" dirty="0" err="1">
                <a:solidFill>
                  <a:srgbClr val="000000"/>
                </a:solidFill>
                <a:latin typeface="UT Sans"/>
              </a:rPr>
              <a:t>antifosfolipidic</a:t>
            </a:r>
            <a:r>
              <a:rPr lang="ro-RO" sz="1400" dirty="0">
                <a:solidFill>
                  <a:srgbClr val="000000"/>
                </a:solidFill>
                <a:latin typeface="UT Sans"/>
              </a:rPr>
              <a:t> primar și istoric de tromboză recurentă comparativ cu </a:t>
            </a:r>
            <a:r>
              <a:rPr lang="ro-RO" sz="1400" dirty="0" err="1">
                <a:solidFill>
                  <a:srgbClr val="000000"/>
                </a:solidFill>
                <a:latin typeface="UT Sans"/>
              </a:rPr>
              <a:t>pacienţii</a:t>
            </a:r>
            <a:r>
              <a:rPr lang="ro-RO" sz="1400" dirty="0">
                <a:solidFill>
                  <a:srgbClr val="000000"/>
                </a:solidFill>
                <a:latin typeface="UT Sans"/>
              </a:rPr>
              <a:t> fără istoric de tromboză recurentă</a:t>
            </a:r>
            <a:r>
              <a:rPr lang="ro-RO" sz="1400" b="1" dirty="0">
                <a:solidFill>
                  <a:srgbClr val="000000"/>
                </a:solidFill>
                <a:latin typeface="UT Sans"/>
              </a:rPr>
              <a:t>.</a:t>
            </a:r>
            <a:endParaRPr lang="ro-RO" sz="1100" b="1" dirty="0">
              <a:solidFill>
                <a:srgbClr val="000000"/>
              </a:solidFill>
              <a:latin typeface="Times New Roman" panose="02020603050405020304" pitchFamily="18" charset="0"/>
            </a:endParaRPr>
          </a:p>
        </p:txBody>
      </p:sp>
      <p:graphicFrame>
        <p:nvGraphicFramePr>
          <p:cNvPr id="15" name="Diagram 14">
            <a:extLst>
              <a:ext uri="{FF2B5EF4-FFF2-40B4-BE49-F238E27FC236}">
                <a16:creationId xmlns:a16="http://schemas.microsoft.com/office/drawing/2014/main" id="{2ECF710B-1324-2EA3-58BD-0F4BD92CCDE9}"/>
              </a:ext>
            </a:extLst>
          </p:cNvPr>
          <p:cNvGraphicFramePr/>
          <p:nvPr/>
        </p:nvGraphicFramePr>
        <p:xfrm>
          <a:off x="143508" y="5202762"/>
          <a:ext cx="1983728" cy="16552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a:extLst>
              <a:ext uri="{FF2B5EF4-FFF2-40B4-BE49-F238E27FC236}">
                <a16:creationId xmlns:a16="http://schemas.microsoft.com/office/drawing/2014/main" id="{E9AD7D54-22DD-F82C-230D-06545E58019C}"/>
              </a:ext>
            </a:extLst>
          </p:cNvPr>
          <p:cNvPicPr>
            <a:picLocks noChangeAspect="1"/>
          </p:cNvPicPr>
          <p:nvPr/>
        </p:nvPicPr>
        <p:blipFill>
          <a:blip r:embed="rId9"/>
          <a:stretch>
            <a:fillRect/>
          </a:stretch>
        </p:blipFill>
        <p:spPr>
          <a:xfrm>
            <a:off x="107505" y="908720"/>
            <a:ext cx="5580620" cy="1908211"/>
          </a:xfrm>
          <a:prstGeom prst="rect">
            <a:avLst/>
          </a:prstGeom>
        </p:spPr>
      </p:pic>
      <p:pic>
        <p:nvPicPr>
          <p:cNvPr id="10" name="Content Placeholder 6">
            <a:extLst>
              <a:ext uri="{FF2B5EF4-FFF2-40B4-BE49-F238E27FC236}">
                <a16:creationId xmlns:a16="http://schemas.microsoft.com/office/drawing/2014/main" id="{830862B4-80BC-E894-0CBF-60DCE03D5A72}"/>
              </a:ext>
            </a:extLst>
          </p:cNvPr>
          <p:cNvPicPr>
            <a:picLocks noGrp="1" noChangeAspect="1"/>
          </p:cNvPicPr>
          <p:nvPr>
            <p:ph sz="half" idx="1"/>
          </p:nvPr>
        </p:nvPicPr>
        <p:blipFill>
          <a:blip r:embed="rId10"/>
          <a:stretch>
            <a:fillRect/>
          </a:stretch>
        </p:blipFill>
        <p:spPr>
          <a:xfrm>
            <a:off x="6732240" y="296652"/>
            <a:ext cx="1624215" cy="1921755"/>
          </a:xfrm>
          <a:prstGeom prst="rect">
            <a:avLst/>
          </a:prstGeom>
        </p:spPr>
      </p:pic>
    </p:spTree>
    <p:extLst>
      <p:ext uri="{BB962C8B-B14F-4D97-AF65-F5344CB8AC3E}">
        <p14:creationId xmlns:p14="http://schemas.microsoft.com/office/powerpoint/2010/main" val="2874097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8151C-8C7E-1AEA-12EB-E05749879999}"/>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74E871E7-C5EA-0B76-438F-88EDB418183D}"/>
              </a:ext>
            </a:extLst>
          </p:cNvPr>
          <p:cNvPicPr>
            <a:picLocks noGrp="1" noChangeAspect="1"/>
          </p:cNvPicPr>
          <p:nvPr>
            <p:ph sz="half" idx="1"/>
          </p:nvPr>
        </p:nvPicPr>
        <p:blipFill>
          <a:blip r:embed="rId2"/>
          <a:stretch>
            <a:fillRect/>
          </a:stretch>
        </p:blipFill>
        <p:spPr>
          <a:xfrm>
            <a:off x="1642029" y="2769795"/>
            <a:ext cx="1859441" cy="2462997"/>
          </a:xfrm>
          <a:prstGeom prst="rect">
            <a:avLst/>
          </a:prstGeom>
        </p:spPr>
      </p:pic>
      <p:pic>
        <p:nvPicPr>
          <p:cNvPr id="6" name="Content Placeholder 5">
            <a:extLst>
              <a:ext uri="{FF2B5EF4-FFF2-40B4-BE49-F238E27FC236}">
                <a16:creationId xmlns:a16="http://schemas.microsoft.com/office/drawing/2014/main" id="{2CA7082D-6C5A-77A9-60E2-8F1B7DD5336D}"/>
              </a:ext>
            </a:extLst>
          </p:cNvPr>
          <p:cNvPicPr>
            <a:picLocks noGrp="1" noChangeAspect="1"/>
          </p:cNvPicPr>
          <p:nvPr>
            <p:ph sz="half" idx="2"/>
          </p:nvPr>
        </p:nvPicPr>
        <p:blipFill>
          <a:blip r:embed="rId3"/>
          <a:stretch>
            <a:fillRect/>
          </a:stretch>
        </p:blipFill>
        <p:spPr>
          <a:xfrm>
            <a:off x="4629150" y="2574639"/>
            <a:ext cx="3886200" cy="2853309"/>
          </a:xfrm>
        </p:spPr>
      </p:pic>
    </p:spTree>
    <p:extLst>
      <p:ext uri="{BB962C8B-B14F-4D97-AF65-F5344CB8AC3E}">
        <p14:creationId xmlns:p14="http://schemas.microsoft.com/office/powerpoint/2010/main" val="27992248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D74A-D3EE-60F7-39A0-AF22B0C708B1}"/>
              </a:ext>
            </a:extLst>
          </p:cNvPr>
          <p:cNvSpPr>
            <a:spLocks noGrp="1"/>
          </p:cNvSpPr>
          <p:nvPr>
            <p:ph type="title"/>
          </p:nvPr>
        </p:nvSpPr>
        <p:spPr>
          <a:xfrm>
            <a:off x="0" y="224644"/>
            <a:ext cx="8933434" cy="827504"/>
          </a:xfrm>
        </p:spPr>
        <p:txBody>
          <a:bodyPr>
            <a:normAutofit fontScale="90000"/>
          </a:bodyPr>
          <a:lstStyle/>
          <a:p>
            <a:r>
              <a:rPr lang="en-GB" altLang="en-US" sz="2800" b="1" dirty="0">
                <a:latin typeface="Arial" panose="020B0604020202020204" pitchFamily="34" charset="0"/>
              </a:rPr>
              <a:t>2023 ACR/EULAR classification criteria. </a:t>
            </a:r>
            <a:br>
              <a:rPr lang="en-GB" altLang="en-US" sz="2800" b="1" dirty="0">
                <a:latin typeface="Arial" panose="020B0604020202020204" pitchFamily="34" charset="0"/>
              </a:rPr>
            </a:br>
            <a:r>
              <a:rPr lang="en-GB" altLang="en-US" sz="2800" b="1" dirty="0">
                <a:latin typeface="Arial" panose="020B0604020202020204" pitchFamily="34" charset="0"/>
              </a:rPr>
              <a:t> ACR/EULAR classification criteria. </a:t>
            </a:r>
            <a:br>
              <a:rPr lang="en-GB" altLang="en-US" sz="2800" b="1" dirty="0">
                <a:latin typeface="Arial" panose="020B0604020202020204" pitchFamily="34" charset="0"/>
              </a:rPr>
            </a:br>
            <a:endParaRPr lang="en-US" dirty="0"/>
          </a:p>
        </p:txBody>
      </p:sp>
      <p:sp>
        <p:nvSpPr>
          <p:cNvPr id="3" name="Text Box 1">
            <a:extLst>
              <a:ext uri="{FF2B5EF4-FFF2-40B4-BE49-F238E27FC236}">
                <a16:creationId xmlns:a16="http://schemas.microsoft.com/office/drawing/2014/main" id="{0A034B3E-88D1-3AC8-7F2A-F0068B65318D}"/>
              </a:ext>
            </a:extLst>
          </p:cNvPr>
          <p:cNvSpPr txBox="1">
            <a:spLocks noChangeArrowheads="1"/>
          </p:cNvSpPr>
          <p:nvPr/>
        </p:nvSpPr>
        <p:spPr bwMode="auto">
          <a:xfrm>
            <a:off x="325441" y="381961"/>
            <a:ext cx="8493120" cy="414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9pPr>
          </a:lstStyle>
          <a:p>
            <a:r>
              <a:rPr lang="en-GB" altLang="en-US" sz="1451" b="1" dirty="0">
                <a:latin typeface="Arial" panose="020B0604020202020204" pitchFamily="34" charset="0"/>
              </a:rPr>
              <a:t>. </a:t>
            </a:r>
          </a:p>
        </p:txBody>
      </p:sp>
      <p:pic>
        <p:nvPicPr>
          <p:cNvPr id="4" name="Picture 3">
            <a:extLst>
              <a:ext uri="{FF2B5EF4-FFF2-40B4-BE49-F238E27FC236}">
                <a16:creationId xmlns:a16="http://schemas.microsoft.com/office/drawing/2014/main" id="{E9209CD2-C805-6F5A-16FC-C345C5E307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516" y="1088740"/>
            <a:ext cx="3816424" cy="47729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TextBox 7">
            <a:extLst>
              <a:ext uri="{FF2B5EF4-FFF2-40B4-BE49-F238E27FC236}">
                <a16:creationId xmlns:a16="http://schemas.microsoft.com/office/drawing/2014/main" id="{6938694F-B9A8-8C27-A4C1-C541F6DEA2C9}"/>
              </a:ext>
            </a:extLst>
          </p:cNvPr>
          <p:cNvSpPr txBox="1"/>
          <p:nvPr/>
        </p:nvSpPr>
        <p:spPr>
          <a:xfrm>
            <a:off x="12795" y="5913276"/>
            <a:ext cx="4627604" cy="246221"/>
          </a:xfrm>
          <a:prstGeom prst="rect">
            <a:avLst/>
          </a:prstGeom>
          <a:noFill/>
        </p:spPr>
        <p:txBody>
          <a:bodyPr wrap="square">
            <a:spAutoFit/>
          </a:bodyPr>
          <a:lstStyle/>
          <a:p>
            <a:r>
              <a:rPr lang="en-GB" altLang="en-US" sz="1000" dirty="0">
                <a:latin typeface="Arial" panose="020B0604020202020204" pitchFamily="34" charset="0"/>
              </a:rPr>
              <a:t>2023 by BMJ Publishing Group Ltd and European League Against Rheumatism</a:t>
            </a:r>
            <a:endParaRPr lang="en-US" sz="1000" dirty="0"/>
          </a:p>
        </p:txBody>
      </p:sp>
      <p:pic>
        <p:nvPicPr>
          <p:cNvPr id="9" name="Picture 8">
            <a:extLst>
              <a:ext uri="{FF2B5EF4-FFF2-40B4-BE49-F238E27FC236}">
                <a16:creationId xmlns:a16="http://schemas.microsoft.com/office/drawing/2014/main" id="{B31DCB53-F1EE-357C-493D-41BC20B8C71D}"/>
              </a:ext>
            </a:extLst>
          </p:cNvPr>
          <p:cNvPicPr>
            <a:picLocks noChangeAspect="1"/>
          </p:cNvPicPr>
          <p:nvPr/>
        </p:nvPicPr>
        <p:blipFill>
          <a:blip r:embed="rId3"/>
          <a:stretch>
            <a:fillRect/>
          </a:stretch>
        </p:blipFill>
        <p:spPr>
          <a:xfrm>
            <a:off x="5426400" y="584683"/>
            <a:ext cx="3430076" cy="443691"/>
          </a:xfrm>
          <a:prstGeom prst="rect">
            <a:avLst/>
          </a:prstGeom>
        </p:spPr>
      </p:pic>
      <p:pic>
        <p:nvPicPr>
          <p:cNvPr id="10" name="Picture 9">
            <a:extLst>
              <a:ext uri="{FF2B5EF4-FFF2-40B4-BE49-F238E27FC236}">
                <a16:creationId xmlns:a16="http://schemas.microsoft.com/office/drawing/2014/main" id="{40CE5E02-1AEB-74A9-26DE-06E6016941FD}"/>
              </a:ext>
            </a:extLst>
          </p:cNvPr>
          <p:cNvPicPr>
            <a:picLocks noChangeAspect="1"/>
          </p:cNvPicPr>
          <p:nvPr/>
        </p:nvPicPr>
        <p:blipFill>
          <a:blip r:embed="rId4"/>
          <a:stretch>
            <a:fillRect/>
          </a:stretch>
        </p:blipFill>
        <p:spPr>
          <a:xfrm>
            <a:off x="4680012" y="1052736"/>
            <a:ext cx="3420467" cy="2954040"/>
          </a:xfrm>
          <a:prstGeom prst="rect">
            <a:avLst/>
          </a:prstGeom>
        </p:spPr>
      </p:pic>
      <p:pic>
        <p:nvPicPr>
          <p:cNvPr id="11" name="Picture 10">
            <a:extLst>
              <a:ext uri="{FF2B5EF4-FFF2-40B4-BE49-F238E27FC236}">
                <a16:creationId xmlns:a16="http://schemas.microsoft.com/office/drawing/2014/main" id="{73A96989-24C4-8484-FFC8-728E0FC3CD14}"/>
              </a:ext>
            </a:extLst>
          </p:cNvPr>
          <p:cNvPicPr>
            <a:picLocks noChangeAspect="1"/>
          </p:cNvPicPr>
          <p:nvPr/>
        </p:nvPicPr>
        <p:blipFill>
          <a:blip r:embed="rId5"/>
          <a:stretch>
            <a:fillRect/>
          </a:stretch>
        </p:blipFill>
        <p:spPr>
          <a:xfrm>
            <a:off x="4716016" y="3947869"/>
            <a:ext cx="3204356" cy="2893290"/>
          </a:xfrm>
          <a:prstGeom prst="rect">
            <a:avLst/>
          </a:prstGeom>
        </p:spPr>
      </p:pic>
    </p:spTree>
    <p:extLst>
      <p:ext uri="{BB962C8B-B14F-4D97-AF65-F5344CB8AC3E}">
        <p14:creationId xmlns:p14="http://schemas.microsoft.com/office/powerpoint/2010/main" val="29585796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AD015-8E75-E1A1-43D0-A3E49ADD311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891E03A-DEF0-774C-5E37-8A4736C200F7}"/>
              </a:ext>
            </a:extLst>
          </p:cNvPr>
          <p:cNvPicPr>
            <a:picLocks noChangeAspect="1"/>
          </p:cNvPicPr>
          <p:nvPr/>
        </p:nvPicPr>
        <p:blipFill>
          <a:blip r:embed="rId2"/>
          <a:stretch>
            <a:fillRect/>
          </a:stretch>
        </p:blipFill>
        <p:spPr>
          <a:xfrm>
            <a:off x="0" y="188640"/>
            <a:ext cx="8021566" cy="5358279"/>
          </a:xfrm>
          <a:prstGeom prst="rect">
            <a:avLst/>
          </a:prstGeom>
        </p:spPr>
      </p:pic>
      <p:pic>
        <p:nvPicPr>
          <p:cNvPr id="4" name="Picture 3">
            <a:extLst>
              <a:ext uri="{FF2B5EF4-FFF2-40B4-BE49-F238E27FC236}">
                <a16:creationId xmlns:a16="http://schemas.microsoft.com/office/drawing/2014/main" id="{96F3024F-6188-FF48-7D4F-471844D4EA36}"/>
              </a:ext>
            </a:extLst>
          </p:cNvPr>
          <p:cNvPicPr>
            <a:picLocks noChangeAspect="1"/>
          </p:cNvPicPr>
          <p:nvPr/>
        </p:nvPicPr>
        <p:blipFill>
          <a:blip r:embed="rId3"/>
          <a:stretch>
            <a:fillRect/>
          </a:stretch>
        </p:blipFill>
        <p:spPr>
          <a:xfrm>
            <a:off x="2663788" y="116632"/>
            <a:ext cx="5140996" cy="1951818"/>
          </a:xfrm>
          <a:prstGeom prst="rect">
            <a:avLst/>
          </a:prstGeom>
        </p:spPr>
      </p:pic>
      <p:pic>
        <p:nvPicPr>
          <p:cNvPr id="5" name="Picture 4">
            <a:extLst>
              <a:ext uri="{FF2B5EF4-FFF2-40B4-BE49-F238E27FC236}">
                <a16:creationId xmlns:a16="http://schemas.microsoft.com/office/drawing/2014/main" id="{072C238F-E5C1-1CF6-3EC4-ADD2792ADB89}"/>
              </a:ext>
            </a:extLst>
          </p:cNvPr>
          <p:cNvPicPr>
            <a:picLocks noChangeAspect="1"/>
          </p:cNvPicPr>
          <p:nvPr/>
        </p:nvPicPr>
        <p:blipFill>
          <a:blip r:embed="rId4"/>
          <a:stretch>
            <a:fillRect/>
          </a:stretch>
        </p:blipFill>
        <p:spPr>
          <a:xfrm>
            <a:off x="3023828" y="2204864"/>
            <a:ext cx="5543550" cy="1257300"/>
          </a:xfrm>
          <a:prstGeom prst="rect">
            <a:avLst/>
          </a:prstGeom>
          <a:ln>
            <a:solidFill>
              <a:srgbClr val="E71E26"/>
            </a:solidFill>
          </a:ln>
        </p:spPr>
      </p:pic>
    </p:spTree>
    <p:extLst>
      <p:ext uri="{BB962C8B-B14F-4D97-AF65-F5344CB8AC3E}">
        <p14:creationId xmlns:p14="http://schemas.microsoft.com/office/powerpoint/2010/main" val="3331995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62F9D-9E1E-E8A3-17F3-9DA1EE765ABA}"/>
              </a:ext>
            </a:extLst>
          </p:cNvPr>
          <p:cNvSpPr>
            <a:spLocks noGrp="1"/>
          </p:cNvSpPr>
          <p:nvPr>
            <p:ph type="title"/>
          </p:nvPr>
        </p:nvSpPr>
        <p:spPr/>
        <p:txBody>
          <a:bodyPr>
            <a:normAutofit/>
          </a:bodyPr>
          <a:lstStyle/>
          <a:p>
            <a:r>
              <a:rPr lang="en-US" sz="2000" b="1" dirty="0">
                <a:latin typeface="UT Sans"/>
              </a:rPr>
              <a:t>II. PLANURI DE EVOLUȚIE ȘI DEZVOLTARE A CARIEREI</a:t>
            </a:r>
            <a:br>
              <a:rPr lang="en-US" dirty="0"/>
            </a:br>
            <a:endParaRPr lang="en-US" dirty="0"/>
          </a:p>
        </p:txBody>
      </p:sp>
      <p:sp>
        <p:nvSpPr>
          <p:cNvPr id="4" name="TextBox 3">
            <a:extLst>
              <a:ext uri="{FF2B5EF4-FFF2-40B4-BE49-F238E27FC236}">
                <a16:creationId xmlns:a16="http://schemas.microsoft.com/office/drawing/2014/main" id="{63DECAEE-9AC7-A971-205D-69B98BAEFCE6}"/>
              </a:ext>
            </a:extLst>
          </p:cNvPr>
          <p:cNvSpPr txBox="1"/>
          <p:nvPr/>
        </p:nvSpPr>
        <p:spPr>
          <a:xfrm>
            <a:off x="143508" y="2551836"/>
            <a:ext cx="9000492" cy="1015663"/>
          </a:xfrm>
          <a:prstGeom prst="rect">
            <a:avLst/>
          </a:prstGeom>
          <a:noFill/>
        </p:spPr>
        <p:txBody>
          <a:bodyPr wrap="square">
            <a:spAutoFit/>
          </a:bodyPr>
          <a:lstStyle/>
          <a:p>
            <a:r>
              <a:rPr lang="en-US" sz="2000" dirty="0">
                <a:latin typeface="UT Sans"/>
                <a:ea typeface="+mj-ea"/>
                <a:cs typeface="+mj-cs"/>
              </a:rPr>
              <a:t>A. Plan de </a:t>
            </a:r>
            <a:r>
              <a:rPr lang="en-US" sz="2000" dirty="0" err="1">
                <a:latin typeface="UT Sans"/>
                <a:ea typeface="+mj-ea"/>
                <a:cs typeface="+mj-cs"/>
              </a:rPr>
              <a:t>dezvoltare</a:t>
            </a:r>
            <a:r>
              <a:rPr lang="en-US" sz="2000" dirty="0">
                <a:latin typeface="UT Sans"/>
                <a:ea typeface="+mj-ea"/>
                <a:cs typeface="+mj-cs"/>
              </a:rPr>
              <a:t> a </a:t>
            </a:r>
            <a:r>
              <a:rPr lang="en-US" sz="2000" dirty="0" err="1">
                <a:latin typeface="UT Sans"/>
                <a:ea typeface="+mj-ea"/>
                <a:cs typeface="+mj-cs"/>
              </a:rPr>
              <a:t>carierei</a:t>
            </a:r>
            <a:r>
              <a:rPr lang="en-US" sz="2000" dirty="0">
                <a:latin typeface="UT Sans"/>
                <a:ea typeface="+mj-ea"/>
                <a:cs typeface="+mj-cs"/>
              </a:rPr>
              <a:t> </a:t>
            </a:r>
            <a:r>
              <a:rPr lang="en-US" sz="2000" dirty="0" err="1">
                <a:latin typeface="UT Sans"/>
                <a:ea typeface="+mj-ea"/>
                <a:cs typeface="+mj-cs"/>
              </a:rPr>
              <a:t>profesionale</a:t>
            </a:r>
            <a:endParaRPr lang="en-US" sz="2000" dirty="0">
              <a:latin typeface="UT Sans"/>
              <a:ea typeface="+mj-ea"/>
              <a:cs typeface="+mj-cs"/>
            </a:endParaRPr>
          </a:p>
          <a:p>
            <a:r>
              <a:rPr lang="en-US" sz="2000" dirty="0">
                <a:latin typeface="UT Sans"/>
                <a:ea typeface="+mj-ea"/>
                <a:cs typeface="+mj-cs"/>
              </a:rPr>
              <a:t>B. Plan de </a:t>
            </a:r>
            <a:r>
              <a:rPr lang="en-US" sz="2000" dirty="0" err="1">
                <a:latin typeface="UT Sans"/>
                <a:ea typeface="+mj-ea"/>
                <a:cs typeface="+mj-cs"/>
              </a:rPr>
              <a:t>dezvoltare</a:t>
            </a:r>
            <a:r>
              <a:rPr lang="en-US" sz="2000" dirty="0">
                <a:latin typeface="UT Sans"/>
                <a:ea typeface="+mj-ea"/>
                <a:cs typeface="+mj-cs"/>
              </a:rPr>
              <a:t> a </a:t>
            </a:r>
            <a:r>
              <a:rPr lang="en-US" sz="2000" dirty="0" err="1">
                <a:latin typeface="UT Sans"/>
                <a:ea typeface="+mj-ea"/>
                <a:cs typeface="+mj-cs"/>
              </a:rPr>
              <a:t>activității</a:t>
            </a:r>
            <a:r>
              <a:rPr lang="en-US" sz="2000" dirty="0">
                <a:latin typeface="UT Sans"/>
                <a:ea typeface="+mj-ea"/>
                <a:cs typeface="+mj-cs"/>
              </a:rPr>
              <a:t> </a:t>
            </a:r>
            <a:r>
              <a:rPr lang="en-US" sz="2000" dirty="0" err="1">
                <a:latin typeface="UT Sans"/>
                <a:ea typeface="+mj-ea"/>
                <a:cs typeface="+mj-cs"/>
              </a:rPr>
              <a:t>didactice</a:t>
            </a:r>
            <a:endParaRPr lang="en-US" sz="2000" dirty="0">
              <a:latin typeface="UT Sans"/>
              <a:ea typeface="+mj-ea"/>
              <a:cs typeface="+mj-cs"/>
            </a:endParaRPr>
          </a:p>
          <a:p>
            <a:r>
              <a:rPr lang="en-US" sz="2000" dirty="0">
                <a:latin typeface="UT Sans"/>
                <a:ea typeface="+mj-ea"/>
                <a:cs typeface="+mj-cs"/>
              </a:rPr>
              <a:t>C. Plan de </a:t>
            </a:r>
            <a:r>
              <a:rPr lang="en-US" sz="2000" dirty="0" err="1">
                <a:latin typeface="UT Sans"/>
                <a:ea typeface="+mj-ea"/>
                <a:cs typeface="+mj-cs"/>
              </a:rPr>
              <a:t>dezvoltare</a:t>
            </a:r>
            <a:r>
              <a:rPr lang="en-US" sz="2000" dirty="0">
                <a:latin typeface="UT Sans"/>
                <a:ea typeface="+mj-ea"/>
                <a:cs typeface="+mj-cs"/>
              </a:rPr>
              <a:t> </a:t>
            </a:r>
            <a:r>
              <a:rPr lang="en-US" sz="2000" dirty="0" err="1">
                <a:latin typeface="UT Sans"/>
                <a:ea typeface="+mj-ea"/>
                <a:cs typeface="+mj-cs"/>
              </a:rPr>
              <a:t>pentru</a:t>
            </a:r>
            <a:r>
              <a:rPr lang="en-US" sz="2000" dirty="0">
                <a:latin typeface="UT Sans"/>
                <a:ea typeface="+mj-ea"/>
                <a:cs typeface="+mj-cs"/>
              </a:rPr>
              <a:t> </a:t>
            </a:r>
            <a:r>
              <a:rPr lang="en-US" sz="2000" dirty="0" err="1">
                <a:latin typeface="UT Sans"/>
                <a:ea typeface="+mj-ea"/>
                <a:cs typeface="+mj-cs"/>
              </a:rPr>
              <a:t>activitatea</a:t>
            </a:r>
            <a:r>
              <a:rPr lang="en-US" sz="2000" dirty="0">
                <a:latin typeface="UT Sans"/>
                <a:ea typeface="+mj-ea"/>
                <a:cs typeface="+mj-cs"/>
              </a:rPr>
              <a:t> de </a:t>
            </a:r>
            <a:r>
              <a:rPr lang="en-US" sz="2000" dirty="0" err="1">
                <a:latin typeface="UT Sans"/>
                <a:ea typeface="+mj-ea"/>
                <a:cs typeface="+mj-cs"/>
              </a:rPr>
              <a:t>cercetare</a:t>
            </a:r>
            <a:endParaRPr lang="en-US" sz="2000" dirty="0">
              <a:latin typeface="UT Sans"/>
              <a:ea typeface="+mj-ea"/>
              <a:cs typeface="+mj-cs"/>
            </a:endParaRPr>
          </a:p>
        </p:txBody>
      </p:sp>
    </p:spTree>
    <p:extLst>
      <p:ext uri="{BB962C8B-B14F-4D97-AF65-F5344CB8AC3E}">
        <p14:creationId xmlns:p14="http://schemas.microsoft.com/office/powerpoint/2010/main" val="3527713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75C97-2335-3C3F-7D4A-ABB76C8EE113}"/>
              </a:ext>
            </a:extLst>
          </p:cNvPr>
          <p:cNvSpPr>
            <a:spLocks noGrp="1"/>
          </p:cNvSpPr>
          <p:nvPr>
            <p:ph type="title"/>
          </p:nvPr>
        </p:nvSpPr>
        <p:spPr>
          <a:xfrm>
            <a:off x="143508" y="557189"/>
            <a:ext cx="8928992" cy="1104857"/>
          </a:xfrm>
        </p:spPr>
        <p:txBody>
          <a:bodyPr vert="horz" lIns="91440" tIns="45720" rIns="91440" bIns="45720" rtlCol="0" anchor="b">
            <a:normAutofit/>
          </a:bodyPr>
          <a:lstStyle/>
          <a:p>
            <a:pPr algn="ctr" defTabSz="914400"/>
            <a:r>
              <a:rPr lang="en-US" sz="3200" b="1" u="sng" dirty="0" err="1">
                <a:solidFill>
                  <a:srgbClr val="0070C0"/>
                </a:solidFill>
                <a:effectLst>
                  <a:outerShdw blurRad="38100" dist="38100" dir="2700000" algn="tl">
                    <a:srgbClr val="000000">
                      <a:alpha val="43137"/>
                    </a:srgbClr>
                  </a:outerShdw>
                </a:effectLst>
                <a:latin typeface="UT Sans"/>
                <a:ea typeface="Times New Roman" panose="02020603050405020304" pitchFamily="18" charset="0"/>
              </a:rPr>
              <a:t>Clusterele</a:t>
            </a:r>
            <a:r>
              <a:rPr lang="en-US" sz="32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 </a:t>
            </a:r>
            <a:r>
              <a:rPr lang="en-US" sz="3200" b="1" u="sng" dirty="0" err="1">
                <a:solidFill>
                  <a:srgbClr val="0070C0"/>
                </a:solidFill>
                <a:effectLst>
                  <a:outerShdw blurRad="38100" dist="38100" dir="2700000" algn="tl">
                    <a:srgbClr val="000000">
                      <a:alpha val="43137"/>
                    </a:srgbClr>
                  </a:outerShdw>
                </a:effectLst>
                <a:latin typeface="UT Sans"/>
                <a:ea typeface="Times New Roman" panose="02020603050405020304" pitchFamily="18" charset="0"/>
              </a:rPr>
              <a:t>ierarhice</a:t>
            </a:r>
            <a:r>
              <a:rPr lang="en-US" sz="32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 </a:t>
            </a:r>
            <a:r>
              <a:rPr lang="en-US" sz="3200" b="1" u="sng" dirty="0" err="1">
                <a:solidFill>
                  <a:srgbClr val="0070C0"/>
                </a:solidFill>
                <a:effectLst>
                  <a:outerShdw blurRad="38100" dist="38100" dir="2700000" algn="tl">
                    <a:srgbClr val="000000">
                      <a:alpha val="43137"/>
                    </a:srgbClr>
                  </a:outerShdw>
                </a:effectLst>
                <a:latin typeface="UT Sans"/>
                <a:ea typeface="Times New Roman" panose="02020603050405020304" pitchFamily="18" charset="0"/>
              </a:rPr>
              <a:t>mici</a:t>
            </a:r>
            <a:r>
              <a:rPr lang="en-US" sz="32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-tr</a:t>
            </a:r>
            <a:r>
              <a:rPr lang="ro-RO" sz="3200" b="1" u="sng" dirty="0" err="1">
                <a:solidFill>
                  <a:srgbClr val="0070C0"/>
                </a:solidFill>
                <a:effectLst>
                  <a:outerShdw blurRad="38100" dist="38100" dir="2700000" algn="tl">
                    <a:srgbClr val="000000">
                      <a:alpha val="43137"/>
                    </a:srgbClr>
                  </a:outerShdw>
                </a:effectLst>
                <a:latin typeface="UT Sans"/>
                <a:ea typeface="Times New Roman" panose="02020603050405020304" pitchFamily="18" charset="0"/>
              </a:rPr>
              <a:t>ăsături</a:t>
            </a:r>
            <a:r>
              <a:rPr lang="ro-RO" sz="32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 unice</a:t>
            </a:r>
            <a:r>
              <a:rPr lang="en-US" sz="32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a:t>
            </a:r>
            <a:r>
              <a:rPr lang="ro-RO" sz="3200"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br>
              <a:rPr lang="en-US" sz="3200" b="1"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br>
            <a:endParaRPr lang="en-US" sz="3200" dirty="0"/>
          </a:p>
        </p:txBody>
      </p:sp>
      <p:pic>
        <p:nvPicPr>
          <p:cNvPr id="6" name="Content Placeholder 5">
            <a:extLst>
              <a:ext uri="{FF2B5EF4-FFF2-40B4-BE49-F238E27FC236}">
                <a16:creationId xmlns:a16="http://schemas.microsoft.com/office/drawing/2014/main" id="{3B134F08-E87D-6145-E354-531E655DAD7A}"/>
              </a:ext>
            </a:extLst>
          </p:cNvPr>
          <p:cNvPicPr>
            <a:picLocks noGrp="1" noChangeAspect="1"/>
          </p:cNvPicPr>
          <p:nvPr>
            <p:ph sz="half" idx="2"/>
          </p:nvPr>
        </p:nvPicPr>
        <p:blipFill>
          <a:blip r:embed="rId2"/>
          <a:stretch>
            <a:fillRect/>
          </a:stretch>
        </p:blipFill>
        <p:spPr>
          <a:xfrm>
            <a:off x="281027" y="1988840"/>
            <a:ext cx="2175147" cy="4311965"/>
          </a:xfrm>
          <a:prstGeom prst="rect">
            <a:avLst/>
          </a:prstGeom>
        </p:spPr>
      </p:pic>
      <p:pic>
        <p:nvPicPr>
          <p:cNvPr id="7" name="Picture 6">
            <a:extLst>
              <a:ext uri="{FF2B5EF4-FFF2-40B4-BE49-F238E27FC236}">
                <a16:creationId xmlns:a16="http://schemas.microsoft.com/office/drawing/2014/main" id="{768F8092-B28A-8BB4-DA99-75C31A49B28E}"/>
              </a:ext>
            </a:extLst>
          </p:cNvPr>
          <p:cNvPicPr>
            <a:picLocks noChangeAspect="1"/>
          </p:cNvPicPr>
          <p:nvPr/>
        </p:nvPicPr>
        <p:blipFill>
          <a:blip r:embed="rId3"/>
          <a:stretch>
            <a:fillRect/>
          </a:stretch>
        </p:blipFill>
        <p:spPr>
          <a:xfrm>
            <a:off x="2699792" y="1973862"/>
            <a:ext cx="3147851" cy="4326943"/>
          </a:xfrm>
          <a:prstGeom prst="rect">
            <a:avLst/>
          </a:prstGeom>
        </p:spPr>
      </p:pic>
      <p:pic>
        <p:nvPicPr>
          <p:cNvPr id="5" name="Content Placeholder 4">
            <a:extLst>
              <a:ext uri="{FF2B5EF4-FFF2-40B4-BE49-F238E27FC236}">
                <a16:creationId xmlns:a16="http://schemas.microsoft.com/office/drawing/2014/main" id="{456BEA1C-8A15-D9F1-06B7-2E4367218B0A}"/>
              </a:ext>
            </a:extLst>
          </p:cNvPr>
          <p:cNvPicPr>
            <a:picLocks noGrp="1" noChangeAspect="1"/>
          </p:cNvPicPr>
          <p:nvPr>
            <p:ph sz="half" idx="1"/>
          </p:nvPr>
        </p:nvPicPr>
        <p:blipFill>
          <a:blip r:embed="rId4"/>
          <a:stretch>
            <a:fillRect/>
          </a:stretch>
        </p:blipFill>
        <p:spPr>
          <a:xfrm>
            <a:off x="5828904" y="3717032"/>
            <a:ext cx="3163752" cy="1502781"/>
          </a:xfrm>
          <a:prstGeom prst="rect">
            <a:avLst/>
          </a:prstGeom>
        </p:spPr>
      </p:pic>
    </p:spTree>
    <p:extLst>
      <p:ext uri="{BB962C8B-B14F-4D97-AF65-F5344CB8AC3E}">
        <p14:creationId xmlns:p14="http://schemas.microsoft.com/office/powerpoint/2010/main" val="1231564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D19ED999-25BD-49BB-A90B-FE0385DCBB2B}"/>
              </a:ext>
            </a:extLst>
          </p:cNvPr>
          <p:cNvSpPr/>
          <p:nvPr/>
        </p:nvSpPr>
        <p:spPr>
          <a:xfrm>
            <a:off x="791580" y="2101077"/>
            <a:ext cx="3816424" cy="589072"/>
          </a:xfrm>
          <a:prstGeom prst="rect">
            <a:avLst/>
          </a:prstGeom>
        </p:spPr>
        <p:txBody>
          <a:bodyPr wrap="square">
            <a:spAutoFit/>
          </a:bodyPr>
          <a:lstStyle/>
          <a:p>
            <a:pPr lvl="0" algn="r">
              <a:lnSpc>
                <a:spcPct val="150000"/>
              </a:lnSpc>
            </a:pPr>
            <a:r>
              <a:rPr lang="ro-RO" sz="2400" b="1" dirty="0">
                <a:solidFill>
                  <a:prstClr val="black"/>
                </a:solidFill>
                <a:latin typeface="UT Sans"/>
                <a:ea typeface="Times New Roman" panose="02020603050405020304" pitchFamily="18" charset="0"/>
              </a:rPr>
              <a:t>C. Infecția SARS-COV2 </a:t>
            </a:r>
            <a:endParaRPr lang="en-US" sz="2400" b="1" dirty="0">
              <a:solidFill>
                <a:prstClr val="black"/>
              </a:solidFill>
              <a:latin typeface="UT Sans"/>
              <a:ea typeface="Times New Roman" panose="02020603050405020304" pitchFamily="18" charset="0"/>
            </a:endParaRPr>
          </a:p>
        </p:txBody>
      </p:sp>
      <p:sp>
        <p:nvSpPr>
          <p:cNvPr id="8" name="Rectangle 7">
            <a:extLst>
              <a:ext uri="{FF2B5EF4-FFF2-40B4-BE49-F238E27FC236}">
                <a16:creationId xmlns:a16="http://schemas.microsoft.com/office/drawing/2014/main" id="{F4B4B27B-63D1-408E-95EC-6F5F833DB396}"/>
              </a:ext>
            </a:extLst>
          </p:cNvPr>
          <p:cNvSpPr/>
          <p:nvPr/>
        </p:nvSpPr>
        <p:spPr>
          <a:xfrm>
            <a:off x="4715454" y="4124097"/>
            <a:ext cx="3816424" cy="523220"/>
          </a:xfrm>
          <a:prstGeom prst="rect">
            <a:avLst/>
          </a:prstGeom>
        </p:spPr>
        <p:txBody>
          <a:bodyPr wrap="square">
            <a:spAutoFit/>
          </a:bodyPr>
          <a:lstStyle/>
          <a:p>
            <a:endParaRPr lang="en-US" sz="1400" b="1" dirty="0"/>
          </a:p>
          <a:p>
            <a:r>
              <a:rPr lang="ro-RO" sz="1400" b="1" dirty="0"/>
              <a:t> </a:t>
            </a:r>
          </a:p>
        </p:txBody>
      </p:sp>
      <p:pic>
        <p:nvPicPr>
          <p:cNvPr id="9" name="Picture 8">
            <a:extLst>
              <a:ext uri="{FF2B5EF4-FFF2-40B4-BE49-F238E27FC236}">
                <a16:creationId xmlns:a16="http://schemas.microsoft.com/office/drawing/2014/main" id="{882D3EA6-64AC-45B4-AA8D-667951C45F10}"/>
              </a:ext>
            </a:extLst>
          </p:cNvPr>
          <p:cNvPicPr>
            <a:picLocks noChangeAspect="1"/>
          </p:cNvPicPr>
          <p:nvPr/>
        </p:nvPicPr>
        <p:blipFill>
          <a:blip r:embed="rId3"/>
          <a:stretch>
            <a:fillRect/>
          </a:stretch>
        </p:blipFill>
        <p:spPr>
          <a:xfrm>
            <a:off x="4698014" y="2104728"/>
            <a:ext cx="3726414" cy="1972343"/>
          </a:xfrm>
          <a:prstGeom prst="rect">
            <a:avLst/>
          </a:prstGeom>
        </p:spPr>
      </p:pic>
    </p:spTree>
    <p:extLst>
      <p:ext uri="{BB962C8B-B14F-4D97-AF65-F5344CB8AC3E}">
        <p14:creationId xmlns:p14="http://schemas.microsoft.com/office/powerpoint/2010/main" val="4846960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36F7E-35E5-64F4-FEB1-C3C202425BD3}"/>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7A4E2172-2FC0-2D40-C51A-FE8B420D03FD}"/>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59E4489F-7F5F-1055-8A56-F356FA2DFD2B}"/>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699C778A-9D6B-9A6A-FF2F-3DA2849560F0}"/>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1FE0140F-EBDD-9DBF-63B8-A5FE6A9B05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6C3218CA-ACC0-6DDE-7563-4345650B1C03}"/>
              </a:ext>
            </a:extLst>
          </p:cNvPr>
          <p:cNvSpPr/>
          <p:nvPr/>
        </p:nvSpPr>
        <p:spPr>
          <a:xfrm>
            <a:off x="71500" y="2852938"/>
            <a:ext cx="4392488" cy="2246769"/>
          </a:xfrm>
          <a:prstGeom prst="rect">
            <a:avLst/>
          </a:prstGeom>
        </p:spPr>
        <p:txBody>
          <a:bodyPr wrap="square">
            <a:spAutoFit/>
          </a:bodyPr>
          <a:lstStyle/>
          <a:p>
            <a:r>
              <a:rPr lang="en-US" sz="1400" b="1" dirty="0" err="1">
                <a:solidFill>
                  <a:srgbClr val="000000"/>
                </a:solidFill>
                <a:latin typeface="UT Sans"/>
              </a:rPr>
              <a:t>Scopul</a:t>
            </a:r>
            <a:r>
              <a:rPr lang="en-US" sz="1400" b="1" dirty="0">
                <a:solidFill>
                  <a:srgbClr val="000000"/>
                </a:solidFill>
                <a:latin typeface="UT Sans"/>
              </a:rPr>
              <a:t>  </a:t>
            </a:r>
            <a:r>
              <a:rPr lang="en-US" sz="1400" b="1" dirty="0" err="1">
                <a:solidFill>
                  <a:srgbClr val="000000"/>
                </a:solidFill>
                <a:latin typeface="UT Sans"/>
              </a:rPr>
              <a:t>studiului</a:t>
            </a:r>
            <a:r>
              <a:rPr lang="en-US" sz="1400" dirty="0" err="1">
                <a:solidFill>
                  <a:srgbClr val="000000"/>
                </a:solidFill>
                <a:latin typeface="UT Sans"/>
              </a:rPr>
              <a:t>:Scopul</a:t>
            </a:r>
            <a:r>
              <a:rPr lang="en-US" sz="1400" dirty="0">
                <a:solidFill>
                  <a:srgbClr val="000000"/>
                </a:solidFill>
                <a:latin typeface="UT Sans"/>
              </a:rPr>
              <a:t> </a:t>
            </a:r>
            <a:r>
              <a:rPr lang="ro-RO" sz="1400" dirty="0">
                <a:solidFill>
                  <a:srgbClr val="000000"/>
                </a:solidFill>
                <a:latin typeface="UT Sans"/>
              </a:rPr>
              <a:t>studiului</a:t>
            </a:r>
            <a:r>
              <a:rPr lang="en-US" sz="1400" dirty="0">
                <a:solidFill>
                  <a:srgbClr val="000000"/>
                </a:solidFill>
                <a:latin typeface="UT Sans"/>
              </a:rPr>
              <a:t> a </a:t>
            </a:r>
            <a:r>
              <a:rPr lang="en-US" sz="1400" dirty="0" err="1">
                <a:solidFill>
                  <a:srgbClr val="000000"/>
                </a:solidFill>
                <a:latin typeface="UT Sans"/>
              </a:rPr>
              <a:t>fost</a:t>
            </a:r>
            <a:r>
              <a:rPr lang="en-US" sz="1400" dirty="0">
                <a:solidFill>
                  <a:srgbClr val="000000"/>
                </a:solidFill>
                <a:latin typeface="UT Sans"/>
              </a:rPr>
              <a:t> de a </a:t>
            </a:r>
            <a:r>
              <a:rPr lang="en-US" sz="1400" dirty="0" err="1">
                <a:solidFill>
                  <a:srgbClr val="000000"/>
                </a:solidFill>
                <a:latin typeface="UT Sans"/>
              </a:rPr>
              <a:t>evalua</a:t>
            </a:r>
            <a:r>
              <a:rPr lang="ro-RO" sz="1400" dirty="0">
                <a:solidFill>
                  <a:srgbClr val="000000"/>
                </a:solidFill>
                <a:latin typeface="UT Sans"/>
              </a:rPr>
              <a:t> </a:t>
            </a:r>
            <a:r>
              <a:rPr lang="en-US" sz="1400" dirty="0" err="1">
                <a:solidFill>
                  <a:srgbClr val="000000"/>
                </a:solidFill>
                <a:latin typeface="UT Sans"/>
              </a:rPr>
              <a:t>răspunsul</a:t>
            </a:r>
            <a:r>
              <a:rPr lang="en-US" sz="1400" dirty="0">
                <a:solidFill>
                  <a:srgbClr val="000000"/>
                </a:solidFill>
                <a:latin typeface="UT Sans"/>
              </a:rPr>
              <a:t> </a:t>
            </a:r>
            <a:r>
              <a:rPr lang="en-US" sz="1400" dirty="0" err="1">
                <a:solidFill>
                  <a:srgbClr val="000000"/>
                </a:solidFill>
                <a:latin typeface="UT Sans"/>
              </a:rPr>
              <a:t>inflamator</a:t>
            </a:r>
            <a:r>
              <a:rPr lang="en-US" sz="1400" dirty="0">
                <a:solidFill>
                  <a:srgbClr val="000000"/>
                </a:solidFill>
                <a:latin typeface="UT Sans"/>
              </a:rPr>
              <a:t> </a:t>
            </a:r>
            <a:r>
              <a:rPr lang="en-US" sz="1400" dirty="0" err="1">
                <a:solidFill>
                  <a:srgbClr val="000000"/>
                </a:solidFill>
                <a:latin typeface="UT Sans"/>
              </a:rPr>
              <a:t>și</a:t>
            </a:r>
            <a:r>
              <a:rPr lang="en-US" sz="1400" dirty="0">
                <a:solidFill>
                  <a:srgbClr val="000000"/>
                </a:solidFill>
                <a:latin typeface="UT Sans"/>
              </a:rPr>
              <a:t> </a:t>
            </a:r>
          </a:p>
          <a:p>
            <a:r>
              <a:rPr lang="en-US" sz="1400" dirty="0" err="1">
                <a:solidFill>
                  <a:srgbClr val="000000"/>
                </a:solidFill>
                <a:latin typeface="UT Sans"/>
              </a:rPr>
              <a:t>mortalitatea</a:t>
            </a:r>
            <a:r>
              <a:rPr lang="en-US" sz="1400" dirty="0">
                <a:solidFill>
                  <a:srgbClr val="000000"/>
                </a:solidFill>
                <a:latin typeface="UT Sans"/>
              </a:rPr>
              <a:t> la </a:t>
            </a:r>
            <a:r>
              <a:rPr lang="en-US" sz="1400" dirty="0" err="1">
                <a:solidFill>
                  <a:srgbClr val="000000"/>
                </a:solidFill>
                <a:latin typeface="UT Sans"/>
              </a:rPr>
              <a:t>pacienții</a:t>
            </a:r>
            <a:r>
              <a:rPr lang="en-US" sz="1400" dirty="0">
                <a:solidFill>
                  <a:srgbClr val="000000"/>
                </a:solidFill>
                <a:latin typeface="UT Sans"/>
              </a:rPr>
              <a:t> </a:t>
            </a:r>
            <a:r>
              <a:rPr lang="ro-RO" sz="1400" dirty="0">
                <a:solidFill>
                  <a:srgbClr val="000000"/>
                </a:solidFill>
                <a:latin typeface="UT Sans"/>
              </a:rPr>
              <a:t>internați </a:t>
            </a:r>
            <a:r>
              <a:rPr lang="en-US" sz="1400" dirty="0">
                <a:solidFill>
                  <a:srgbClr val="000000"/>
                </a:solidFill>
                <a:latin typeface="UT Sans"/>
              </a:rPr>
              <a:t>cu </a:t>
            </a:r>
            <a:r>
              <a:rPr lang="en-US" sz="1400" dirty="0" err="1">
                <a:solidFill>
                  <a:srgbClr val="000000"/>
                </a:solidFill>
                <a:latin typeface="UT Sans"/>
              </a:rPr>
              <a:t>schizofrenie</a:t>
            </a:r>
            <a:r>
              <a:rPr lang="en-US" sz="1400" dirty="0">
                <a:solidFill>
                  <a:srgbClr val="000000"/>
                </a:solidFill>
                <a:latin typeface="UT Sans"/>
              </a:rPr>
              <a:t> </a:t>
            </a:r>
            <a:r>
              <a:rPr lang="en-US" sz="1400" dirty="0" err="1">
                <a:solidFill>
                  <a:srgbClr val="000000"/>
                </a:solidFill>
                <a:latin typeface="UT Sans"/>
              </a:rPr>
              <a:t>comparativ</a:t>
            </a:r>
            <a:r>
              <a:rPr lang="en-US" sz="1400" dirty="0">
                <a:solidFill>
                  <a:srgbClr val="000000"/>
                </a:solidFill>
                <a:latin typeface="UT Sans"/>
              </a:rPr>
              <a:t> cu un </a:t>
            </a:r>
            <a:r>
              <a:rPr lang="en-US" sz="1400" dirty="0" err="1">
                <a:solidFill>
                  <a:srgbClr val="000000"/>
                </a:solidFill>
                <a:latin typeface="UT Sans"/>
              </a:rPr>
              <a:t>grup</a:t>
            </a:r>
            <a:r>
              <a:rPr lang="en-US" sz="1400" dirty="0">
                <a:solidFill>
                  <a:srgbClr val="000000"/>
                </a:solidFill>
                <a:latin typeface="UT Sans"/>
              </a:rPr>
              <a:t> de control </a:t>
            </a:r>
            <a:r>
              <a:rPr lang="en-US" sz="1400" dirty="0" err="1">
                <a:solidFill>
                  <a:srgbClr val="000000"/>
                </a:solidFill>
                <a:latin typeface="UT Sans"/>
              </a:rPr>
              <a:t>fără</a:t>
            </a:r>
            <a:r>
              <a:rPr lang="en-US" sz="1400" dirty="0">
                <a:solidFill>
                  <a:srgbClr val="000000"/>
                </a:solidFill>
                <a:latin typeface="UT Sans"/>
              </a:rPr>
              <a:t> </a:t>
            </a:r>
            <a:r>
              <a:rPr lang="en-US" sz="1400" dirty="0" err="1">
                <a:solidFill>
                  <a:srgbClr val="000000"/>
                </a:solidFill>
                <a:latin typeface="UT Sans"/>
              </a:rPr>
              <a:t>boală</a:t>
            </a:r>
            <a:r>
              <a:rPr lang="en-US" sz="1400" dirty="0">
                <a:solidFill>
                  <a:srgbClr val="000000"/>
                </a:solidFill>
                <a:latin typeface="UT Sans"/>
              </a:rPr>
              <a:t> </a:t>
            </a:r>
            <a:r>
              <a:rPr lang="en-US" sz="1400" dirty="0" err="1">
                <a:solidFill>
                  <a:srgbClr val="000000"/>
                </a:solidFill>
                <a:latin typeface="UT Sans"/>
              </a:rPr>
              <a:t>mintală</a:t>
            </a:r>
            <a:r>
              <a:rPr lang="en-US" sz="1400" dirty="0">
                <a:solidFill>
                  <a:srgbClr val="000000"/>
                </a:solidFill>
                <a:latin typeface="UT Sans"/>
              </a:rPr>
              <a:t>.</a:t>
            </a:r>
          </a:p>
          <a:p>
            <a:r>
              <a:rPr lang="en-US" sz="1400" b="1" dirty="0">
                <a:solidFill>
                  <a:srgbClr val="000000"/>
                </a:solidFill>
                <a:latin typeface="UT Sans"/>
              </a:rPr>
              <a:t>M</a:t>
            </a:r>
            <a:r>
              <a:rPr lang="ro-RO" sz="1400" b="1" dirty="0">
                <a:solidFill>
                  <a:srgbClr val="000000"/>
                </a:solidFill>
                <a:latin typeface="UT Sans"/>
              </a:rPr>
              <a:t>etode de studiu</a:t>
            </a:r>
            <a:r>
              <a:rPr lang="ro-RO" sz="1400" dirty="0">
                <a:solidFill>
                  <a:srgbClr val="000000"/>
                </a:solidFill>
                <a:latin typeface="UT Sans"/>
              </a:rPr>
              <a:t>: Un total de 101 pacienți consecutiv internați  cu schizofrenie, care au fost testați pozitiv pentru COVID-19, a fost comparat cu 101 indivizi fără schizofrenie, internați în același spital. Numărul de cazuri severe și numărul de decese cauzate de SARS-CoV-2 au fost evaluate între aprilie 2020 și aprilie 2021</a:t>
            </a:r>
            <a:r>
              <a:rPr lang="ro-RO" sz="1100" dirty="0">
                <a:solidFill>
                  <a:srgbClr val="000000"/>
                </a:solidFill>
                <a:latin typeface="UT Sans"/>
              </a:rPr>
              <a:t>.</a:t>
            </a:r>
            <a:endParaRPr lang="ro-RO" dirty="0">
              <a:latin typeface="UT Sans"/>
            </a:endParaRPr>
          </a:p>
        </p:txBody>
      </p:sp>
      <p:sp>
        <p:nvSpPr>
          <p:cNvPr id="9" name="Rectangle 8">
            <a:extLst>
              <a:ext uri="{FF2B5EF4-FFF2-40B4-BE49-F238E27FC236}">
                <a16:creationId xmlns:a16="http://schemas.microsoft.com/office/drawing/2014/main" id="{C84D5FD2-AAC6-7631-0445-B36468D1CAC1}"/>
              </a:ext>
            </a:extLst>
          </p:cNvPr>
          <p:cNvSpPr/>
          <p:nvPr/>
        </p:nvSpPr>
        <p:spPr>
          <a:xfrm>
            <a:off x="4522588" y="2863437"/>
            <a:ext cx="4572000" cy="2031325"/>
          </a:xfrm>
          <a:prstGeom prst="rect">
            <a:avLst/>
          </a:prstGeom>
        </p:spPr>
        <p:txBody>
          <a:bodyPr>
            <a:spAutoFit/>
          </a:bodyPr>
          <a:lstStyle/>
          <a:p>
            <a:r>
              <a:rPr lang="ro-RO" sz="1400" b="1" dirty="0" err="1">
                <a:solidFill>
                  <a:srgbClr val="000000"/>
                </a:solidFill>
                <a:latin typeface="UT Sans"/>
              </a:rPr>
              <a:t>Rezultate</a:t>
            </a:r>
            <a:r>
              <a:rPr lang="ro-RO" sz="1400" dirty="0" err="1">
                <a:solidFill>
                  <a:srgbClr val="000000"/>
                </a:solidFill>
                <a:latin typeface="UT Sans"/>
              </a:rPr>
              <a:t>:Nu</a:t>
            </a:r>
            <a:r>
              <a:rPr lang="ro-RO" sz="1400" dirty="0">
                <a:solidFill>
                  <a:srgbClr val="000000"/>
                </a:solidFill>
                <a:latin typeface="UT Sans"/>
              </a:rPr>
              <a:t> au fost înregistrate decese în grupul de pacienți cu schizofrenie. Deși grupul avea un număr mai mare de cazuri cu comorbidități pulmonare și metabolice, în grupul cu schizofrenie (SCZ) au fost mai puține cazuri severe comparativ cu grupul de control. Valorile unor </a:t>
            </a:r>
            <a:r>
              <a:rPr lang="ro-RO" sz="1400" dirty="0" err="1">
                <a:solidFill>
                  <a:srgbClr val="000000"/>
                </a:solidFill>
                <a:latin typeface="UT Sans"/>
              </a:rPr>
              <a:t>markeri</a:t>
            </a:r>
            <a:r>
              <a:rPr lang="ro-RO" sz="1400" dirty="0">
                <a:solidFill>
                  <a:srgbClr val="000000"/>
                </a:solidFill>
                <a:latin typeface="UT Sans"/>
              </a:rPr>
              <a:t> ai inflamației (CRP și fibrinogen) au fost semnificativ mai mici la pacienții cu SCZ. Durata de la infecție la diagnosticare și începutul tratamentului simptomatic a fost mai scurtă pentru grupul cu SCZ (4.2±3.2 față de 5.3±4.6, p &lt; 0.05).</a:t>
            </a:r>
            <a:endParaRPr lang="ro-RO" sz="1400" dirty="0">
              <a:latin typeface="UT Sans"/>
            </a:endParaRPr>
          </a:p>
        </p:txBody>
      </p:sp>
      <p:sp>
        <p:nvSpPr>
          <p:cNvPr id="14" name="Rectangle 13">
            <a:extLst>
              <a:ext uri="{FF2B5EF4-FFF2-40B4-BE49-F238E27FC236}">
                <a16:creationId xmlns:a16="http://schemas.microsoft.com/office/drawing/2014/main" id="{36738019-5E70-24FA-5CE9-563813F860F5}"/>
              </a:ext>
            </a:extLst>
          </p:cNvPr>
          <p:cNvSpPr/>
          <p:nvPr/>
        </p:nvSpPr>
        <p:spPr>
          <a:xfrm>
            <a:off x="2483768" y="5088285"/>
            <a:ext cx="6840760" cy="1769715"/>
          </a:xfrm>
          <a:prstGeom prst="rect">
            <a:avLst/>
          </a:prstGeom>
        </p:spPr>
        <p:txBody>
          <a:bodyPr wrap="square">
            <a:spAutoFit/>
          </a:bodyPr>
          <a:lstStyle/>
          <a:p>
            <a:r>
              <a:rPr lang="ro-RO" sz="1400" b="1" dirty="0">
                <a:solidFill>
                  <a:srgbClr val="000000"/>
                </a:solidFill>
                <a:latin typeface="UT Sans"/>
              </a:rPr>
              <a:t>Concluzie: </a:t>
            </a:r>
            <a:r>
              <a:rPr lang="ro-RO" sz="1400" dirty="0">
                <a:solidFill>
                  <a:srgbClr val="000000"/>
                </a:solidFill>
                <a:latin typeface="UT Sans"/>
              </a:rPr>
              <a:t>Principalele constatări ale studiului au fost că persoanele vulnerabile cu schizofrenie care primesc tratament </a:t>
            </a:r>
            <a:r>
              <a:rPr lang="ro-RO" sz="1400" dirty="0" err="1">
                <a:solidFill>
                  <a:srgbClr val="000000"/>
                </a:solidFill>
                <a:latin typeface="UT Sans"/>
              </a:rPr>
              <a:t>antipsihotic</a:t>
            </a:r>
            <a:r>
              <a:rPr lang="ro-RO" sz="1400" dirty="0">
                <a:solidFill>
                  <a:srgbClr val="000000"/>
                </a:solidFill>
                <a:latin typeface="UT Sans"/>
              </a:rPr>
              <a:t> au prezentat un risc mai scăzut de infecție severă cu SARS-CoV-2 și un prognostic probabil mai bun pentru COVID-19 într-un mediu protector. Accesul rapid la specialiști  a determinat evoluția favorabilă într-un grup considerat a fi cu risc ridicat. Se poate specula că </a:t>
            </a:r>
            <a:r>
              <a:rPr lang="ro-RO" sz="1400" dirty="0" err="1">
                <a:solidFill>
                  <a:srgbClr val="000000"/>
                </a:solidFill>
                <a:latin typeface="UT Sans"/>
              </a:rPr>
              <a:t>antipsihoticele</a:t>
            </a:r>
            <a:r>
              <a:rPr lang="ro-RO" sz="1400" dirty="0">
                <a:solidFill>
                  <a:srgbClr val="000000"/>
                </a:solidFill>
                <a:latin typeface="UT Sans"/>
              </a:rPr>
              <a:t> ar putea juca un rol important în prevenirea manifestărilor severe ale SARS-CoV-2 și ar putea exercita efecte protective împotriva cursurilor defavorabile ale COVID-19.</a:t>
            </a:r>
          </a:p>
          <a:p>
            <a:endParaRPr lang="ro-RO" sz="1100" b="1" dirty="0">
              <a:solidFill>
                <a:srgbClr val="000000"/>
              </a:solidFill>
              <a:latin typeface="Times New Roman" panose="02020603050405020304" pitchFamily="18" charset="0"/>
            </a:endParaRPr>
          </a:p>
        </p:txBody>
      </p:sp>
      <p:pic>
        <p:nvPicPr>
          <p:cNvPr id="10" name="Picture 9">
            <a:extLst>
              <a:ext uri="{FF2B5EF4-FFF2-40B4-BE49-F238E27FC236}">
                <a16:creationId xmlns:a16="http://schemas.microsoft.com/office/drawing/2014/main" id="{74426918-F22C-7F3D-CBD2-FD4F2E276F33}"/>
              </a:ext>
            </a:extLst>
          </p:cNvPr>
          <p:cNvPicPr>
            <a:picLocks noChangeAspect="1"/>
          </p:cNvPicPr>
          <p:nvPr/>
        </p:nvPicPr>
        <p:blipFill>
          <a:blip r:embed="rId4"/>
          <a:stretch>
            <a:fillRect/>
          </a:stretch>
        </p:blipFill>
        <p:spPr>
          <a:xfrm>
            <a:off x="0" y="826567"/>
            <a:ext cx="6336196" cy="1574997"/>
          </a:xfrm>
          <a:prstGeom prst="rect">
            <a:avLst/>
          </a:prstGeom>
        </p:spPr>
      </p:pic>
      <p:pic>
        <p:nvPicPr>
          <p:cNvPr id="12" name="Picture 11">
            <a:extLst>
              <a:ext uri="{FF2B5EF4-FFF2-40B4-BE49-F238E27FC236}">
                <a16:creationId xmlns:a16="http://schemas.microsoft.com/office/drawing/2014/main" id="{59D411EF-8D20-3A02-74AE-6A20897889E5}"/>
              </a:ext>
            </a:extLst>
          </p:cNvPr>
          <p:cNvPicPr>
            <a:picLocks noChangeAspect="1"/>
          </p:cNvPicPr>
          <p:nvPr/>
        </p:nvPicPr>
        <p:blipFill>
          <a:blip r:embed="rId5"/>
          <a:stretch>
            <a:fillRect/>
          </a:stretch>
        </p:blipFill>
        <p:spPr>
          <a:xfrm>
            <a:off x="6624228" y="588812"/>
            <a:ext cx="1980220" cy="2264123"/>
          </a:xfrm>
          <a:prstGeom prst="rect">
            <a:avLst/>
          </a:prstGeom>
        </p:spPr>
      </p:pic>
      <p:graphicFrame>
        <p:nvGraphicFramePr>
          <p:cNvPr id="15" name="Diagram 14">
            <a:extLst>
              <a:ext uri="{FF2B5EF4-FFF2-40B4-BE49-F238E27FC236}">
                <a16:creationId xmlns:a16="http://schemas.microsoft.com/office/drawing/2014/main" id="{7505D3F7-33E2-1F76-0008-01BE2DE56CD5}"/>
              </a:ext>
            </a:extLst>
          </p:cNvPr>
          <p:cNvGraphicFramePr/>
          <p:nvPr>
            <p:extLst>
              <p:ext uri="{D42A27DB-BD31-4B8C-83A1-F6EECF244321}">
                <p14:modId xmlns:p14="http://schemas.microsoft.com/office/powerpoint/2010/main" val="4210578648"/>
              </p:ext>
            </p:extLst>
          </p:nvPr>
        </p:nvGraphicFramePr>
        <p:xfrm>
          <a:off x="143508" y="5202762"/>
          <a:ext cx="1983728" cy="16552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499510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AD4A19-9D3A-9A27-9F02-7C8541FB38F0}"/>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5A777164-D7C1-837F-8B1C-CAE3F0679FC9}"/>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3921956F-5713-0589-71D3-5DABEEF97E8C}"/>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A0FE64A7-3385-158A-D88F-CA1841D9EA41}"/>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98BF63FD-4E22-A020-9D1C-D63B93B3C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37C58151-FEE7-025B-F67E-CA433A0DE56F}"/>
              </a:ext>
            </a:extLst>
          </p:cNvPr>
          <p:cNvSpPr/>
          <p:nvPr/>
        </p:nvSpPr>
        <p:spPr>
          <a:xfrm>
            <a:off x="71500" y="2852938"/>
            <a:ext cx="4572000" cy="2308324"/>
          </a:xfrm>
          <a:prstGeom prst="rect">
            <a:avLst/>
          </a:prstGeom>
        </p:spPr>
        <p:txBody>
          <a:bodyPr>
            <a:spAutoFit/>
          </a:bodyPr>
          <a:lstStyle/>
          <a:p>
            <a:r>
              <a:rPr lang="en-US" sz="1400" dirty="0" err="1">
                <a:solidFill>
                  <a:srgbClr val="000000"/>
                </a:solidFill>
                <a:latin typeface="UT Sans"/>
              </a:rPr>
              <a:t>Studiu</a:t>
            </a:r>
            <a:r>
              <a:rPr lang="en-US" sz="1400" dirty="0">
                <a:solidFill>
                  <a:srgbClr val="000000"/>
                </a:solidFill>
                <a:latin typeface="UT Sans"/>
              </a:rPr>
              <a:t> de tip </a:t>
            </a:r>
            <a:r>
              <a:rPr lang="en-US" sz="1400" dirty="0" err="1">
                <a:solidFill>
                  <a:srgbClr val="000000"/>
                </a:solidFill>
                <a:latin typeface="UT Sans"/>
              </a:rPr>
              <a:t>anchetă</a:t>
            </a:r>
            <a:r>
              <a:rPr lang="en-US" sz="1400" dirty="0">
                <a:solidFill>
                  <a:srgbClr val="000000"/>
                </a:solidFill>
                <a:latin typeface="UT Sans"/>
              </a:rPr>
              <a:t>- 94 de </a:t>
            </a:r>
            <a:r>
              <a:rPr lang="en-US" sz="1400" dirty="0" err="1">
                <a:solidFill>
                  <a:srgbClr val="000000"/>
                </a:solidFill>
                <a:latin typeface="UT Sans"/>
              </a:rPr>
              <a:t>respondenți</a:t>
            </a:r>
            <a:r>
              <a:rPr lang="en-US" sz="1400" dirty="0">
                <a:solidFill>
                  <a:srgbClr val="000000"/>
                </a:solidFill>
                <a:latin typeface="UT Sans"/>
              </a:rPr>
              <a:t> ( oct 2021)</a:t>
            </a:r>
          </a:p>
          <a:p>
            <a:r>
              <a:rPr lang="en-US" sz="1400" b="1" dirty="0" err="1">
                <a:solidFill>
                  <a:srgbClr val="000000"/>
                </a:solidFill>
                <a:latin typeface="UT Sans"/>
              </a:rPr>
              <a:t>Obiectiv</a:t>
            </a:r>
            <a:r>
              <a:rPr lang="en-US" sz="1400" dirty="0">
                <a:solidFill>
                  <a:srgbClr val="000000"/>
                </a:solidFill>
                <a:latin typeface="UT Sans"/>
              </a:rPr>
              <a:t>: </a:t>
            </a:r>
            <a:r>
              <a:rPr lang="en-US" sz="1400" dirty="0" err="1">
                <a:solidFill>
                  <a:srgbClr val="000000"/>
                </a:solidFill>
                <a:latin typeface="UT Sans"/>
              </a:rPr>
              <a:t>evaluarea</a:t>
            </a:r>
            <a:r>
              <a:rPr lang="en-US" sz="1400" dirty="0">
                <a:solidFill>
                  <a:srgbClr val="000000"/>
                </a:solidFill>
                <a:latin typeface="UT Sans"/>
              </a:rPr>
              <a:t> </a:t>
            </a:r>
            <a:r>
              <a:rPr lang="en-US" sz="1400" dirty="0" err="1">
                <a:solidFill>
                  <a:srgbClr val="000000"/>
                </a:solidFill>
                <a:latin typeface="UT Sans"/>
              </a:rPr>
              <a:t>relației</a:t>
            </a:r>
            <a:r>
              <a:rPr lang="en-US" sz="1400" dirty="0">
                <a:solidFill>
                  <a:srgbClr val="000000"/>
                </a:solidFill>
                <a:latin typeface="UT Sans"/>
              </a:rPr>
              <a:t> </a:t>
            </a:r>
            <a:r>
              <a:rPr lang="en-US" sz="1400" dirty="0" err="1">
                <a:solidFill>
                  <a:srgbClr val="000000"/>
                </a:solidFill>
                <a:latin typeface="UT Sans"/>
              </a:rPr>
              <a:t>dintre</a:t>
            </a:r>
            <a:r>
              <a:rPr lang="en-US" sz="1400" dirty="0">
                <a:solidFill>
                  <a:srgbClr val="000000"/>
                </a:solidFill>
                <a:latin typeface="UT Sans"/>
              </a:rPr>
              <a:t> </a:t>
            </a:r>
            <a:r>
              <a:rPr lang="en-US" sz="1400" dirty="0" err="1">
                <a:solidFill>
                  <a:srgbClr val="000000"/>
                </a:solidFill>
                <a:latin typeface="UT Sans"/>
              </a:rPr>
              <a:t>ezitarea</a:t>
            </a:r>
            <a:r>
              <a:rPr lang="en-US" sz="1400" dirty="0">
                <a:solidFill>
                  <a:srgbClr val="000000"/>
                </a:solidFill>
                <a:latin typeface="UT Sans"/>
              </a:rPr>
              <a:t> </a:t>
            </a:r>
            <a:r>
              <a:rPr lang="en-US" sz="1400" dirty="0" err="1">
                <a:solidFill>
                  <a:srgbClr val="000000"/>
                </a:solidFill>
                <a:latin typeface="UT Sans"/>
              </a:rPr>
              <a:t>sau</a:t>
            </a:r>
            <a:r>
              <a:rPr lang="en-US" sz="1400" dirty="0">
                <a:solidFill>
                  <a:srgbClr val="000000"/>
                </a:solidFill>
                <a:latin typeface="UT Sans"/>
              </a:rPr>
              <a:t> </a:t>
            </a:r>
            <a:r>
              <a:rPr lang="en-US" sz="1400" dirty="0" err="1">
                <a:solidFill>
                  <a:srgbClr val="000000"/>
                </a:solidFill>
                <a:latin typeface="UT Sans"/>
              </a:rPr>
              <a:t>aderența</a:t>
            </a:r>
            <a:r>
              <a:rPr lang="en-US" sz="1400" dirty="0">
                <a:solidFill>
                  <a:srgbClr val="000000"/>
                </a:solidFill>
                <a:latin typeface="UT Sans"/>
              </a:rPr>
              <a:t> la </a:t>
            </a:r>
            <a:r>
              <a:rPr lang="en-US" sz="1400" dirty="0" err="1">
                <a:solidFill>
                  <a:srgbClr val="000000"/>
                </a:solidFill>
                <a:latin typeface="UT Sans"/>
              </a:rPr>
              <a:t>recomandările</a:t>
            </a:r>
            <a:r>
              <a:rPr lang="en-US" sz="1400" dirty="0">
                <a:solidFill>
                  <a:srgbClr val="000000"/>
                </a:solidFill>
                <a:latin typeface="UT Sans"/>
              </a:rPr>
              <a:t> de </a:t>
            </a:r>
            <a:r>
              <a:rPr lang="en-US" sz="1400" dirty="0" err="1">
                <a:solidFill>
                  <a:srgbClr val="000000"/>
                </a:solidFill>
                <a:latin typeface="UT Sans"/>
              </a:rPr>
              <a:t>vaccinare</a:t>
            </a:r>
            <a:r>
              <a:rPr lang="en-US" sz="1400" dirty="0">
                <a:solidFill>
                  <a:srgbClr val="000000"/>
                </a:solidFill>
                <a:latin typeface="UT Sans"/>
              </a:rPr>
              <a:t> COVID-19 </a:t>
            </a:r>
            <a:r>
              <a:rPr lang="en-US" sz="1400" dirty="0" err="1">
                <a:solidFill>
                  <a:srgbClr val="000000"/>
                </a:solidFill>
                <a:latin typeface="UT Sans"/>
              </a:rPr>
              <a:t>și</a:t>
            </a:r>
            <a:r>
              <a:rPr lang="en-US" sz="1400" dirty="0">
                <a:solidFill>
                  <a:srgbClr val="000000"/>
                </a:solidFill>
                <a:latin typeface="UT Sans"/>
              </a:rPr>
              <a:t> </a:t>
            </a:r>
            <a:r>
              <a:rPr lang="en-US" sz="1400" dirty="0" err="1">
                <a:solidFill>
                  <a:srgbClr val="000000"/>
                </a:solidFill>
                <a:latin typeface="UT Sans"/>
              </a:rPr>
              <a:t>profilul</a:t>
            </a:r>
            <a:r>
              <a:rPr lang="en-US" sz="1400" dirty="0">
                <a:solidFill>
                  <a:srgbClr val="000000"/>
                </a:solidFill>
                <a:latin typeface="UT Sans"/>
              </a:rPr>
              <a:t> </a:t>
            </a:r>
            <a:r>
              <a:rPr lang="en-US" sz="1400" dirty="0" err="1">
                <a:solidFill>
                  <a:srgbClr val="000000"/>
                </a:solidFill>
                <a:latin typeface="UT Sans"/>
              </a:rPr>
              <a:t>participanților</a:t>
            </a:r>
            <a:r>
              <a:rPr lang="ro-RO" sz="1400" dirty="0">
                <a:solidFill>
                  <a:srgbClr val="000000"/>
                </a:solidFill>
                <a:latin typeface="UT Sans"/>
              </a:rPr>
              <a:t>.</a:t>
            </a:r>
            <a:endParaRPr lang="en-US" sz="1400" dirty="0">
              <a:solidFill>
                <a:srgbClr val="000000"/>
              </a:solidFill>
              <a:latin typeface="UT Sans"/>
            </a:endParaRPr>
          </a:p>
          <a:p>
            <a:endParaRPr lang="en-US" sz="1400" dirty="0">
              <a:solidFill>
                <a:srgbClr val="000000"/>
              </a:solidFill>
              <a:latin typeface="UT Sans"/>
            </a:endParaRPr>
          </a:p>
          <a:p>
            <a:r>
              <a:rPr lang="ro-RO" sz="1400" b="1" dirty="0">
                <a:solidFill>
                  <a:srgbClr val="000000"/>
                </a:solidFill>
                <a:latin typeface="UT Sans"/>
              </a:rPr>
              <a:t> Profilul respondenților</a:t>
            </a:r>
            <a:r>
              <a:rPr lang="ro-RO" sz="1400" dirty="0">
                <a:solidFill>
                  <a:srgbClr val="000000"/>
                </a:solidFill>
                <a:latin typeface="UT Sans"/>
              </a:rPr>
              <a:t>: media de vârstă 45, predominant femei, non-practicanți, predominant de dreapta, urban, 24% MF, 14% chirurgicale, 10% interniști, 50% alte specialități, 81.5 % vaccinați COVID-19.</a:t>
            </a:r>
          </a:p>
          <a:p>
            <a:endParaRPr lang="ro-RO" dirty="0">
              <a:latin typeface="UT Sans"/>
            </a:endParaRPr>
          </a:p>
        </p:txBody>
      </p:sp>
      <p:sp>
        <p:nvSpPr>
          <p:cNvPr id="9" name="Rectangle 8">
            <a:extLst>
              <a:ext uri="{FF2B5EF4-FFF2-40B4-BE49-F238E27FC236}">
                <a16:creationId xmlns:a16="http://schemas.microsoft.com/office/drawing/2014/main" id="{901AE4A7-2663-2485-7845-A42F52AF3CE4}"/>
              </a:ext>
            </a:extLst>
          </p:cNvPr>
          <p:cNvSpPr/>
          <p:nvPr/>
        </p:nvSpPr>
        <p:spPr>
          <a:xfrm>
            <a:off x="4522588" y="2863437"/>
            <a:ext cx="4572000" cy="1815882"/>
          </a:xfrm>
          <a:prstGeom prst="rect">
            <a:avLst/>
          </a:prstGeom>
        </p:spPr>
        <p:txBody>
          <a:bodyPr>
            <a:spAutoFit/>
          </a:bodyPr>
          <a:lstStyle/>
          <a:p>
            <a:r>
              <a:rPr lang="ro-RO" sz="1400" b="1" dirty="0">
                <a:solidFill>
                  <a:srgbClr val="000000"/>
                </a:solidFill>
                <a:latin typeface="UT Sans"/>
              </a:rPr>
              <a:t>Rezultate</a:t>
            </a:r>
            <a:r>
              <a:rPr lang="ro-RO" sz="1400" dirty="0">
                <a:solidFill>
                  <a:srgbClr val="000000"/>
                </a:solidFill>
                <a:latin typeface="UT Sans"/>
              </a:rPr>
              <a:t>:-    Aderenta totală 24%, aderența cea mai ridicată MF, influențată de anumite categorii de pacienți</a:t>
            </a:r>
          </a:p>
          <a:p>
            <a:r>
              <a:rPr lang="ro-RO" sz="1400" dirty="0">
                <a:solidFill>
                  <a:srgbClr val="000000"/>
                </a:solidFill>
                <a:latin typeface="UT Sans"/>
              </a:rPr>
              <a:t>Teama- vârstnici, femei gravide, pacienți cu istoric de tromboze, afecțiuni autoimune.</a:t>
            </a:r>
          </a:p>
          <a:p>
            <a:r>
              <a:rPr lang="ro-RO" sz="1400" dirty="0">
                <a:solidFill>
                  <a:srgbClr val="000000"/>
                </a:solidFill>
                <a:latin typeface="UT Sans"/>
              </a:rPr>
              <a:t>Factori asociați: specialitatea, gândirea inflexibilă</a:t>
            </a:r>
          </a:p>
          <a:p>
            <a:r>
              <a:rPr lang="ro-RO" sz="1400" dirty="0">
                <a:solidFill>
                  <a:srgbClr val="000000"/>
                </a:solidFill>
                <a:latin typeface="UT Sans"/>
              </a:rPr>
              <a:t>Cei cu indice de cunoștințe mai ridicat al RA au fost mai aderenți</a:t>
            </a:r>
          </a:p>
          <a:p>
            <a:r>
              <a:rPr lang="ro-RO" sz="1400" dirty="0">
                <a:solidFill>
                  <a:srgbClr val="000000"/>
                </a:solidFill>
                <a:latin typeface="UT Sans"/>
              </a:rPr>
              <a:t>.</a:t>
            </a:r>
            <a:endParaRPr lang="ro-RO" sz="1400" dirty="0">
              <a:latin typeface="UT Sans"/>
            </a:endParaRPr>
          </a:p>
        </p:txBody>
      </p:sp>
      <p:sp>
        <p:nvSpPr>
          <p:cNvPr id="14" name="Rectangle 13">
            <a:extLst>
              <a:ext uri="{FF2B5EF4-FFF2-40B4-BE49-F238E27FC236}">
                <a16:creationId xmlns:a16="http://schemas.microsoft.com/office/drawing/2014/main" id="{BDEF35D2-2B8A-84F9-C5A1-C5CA95D6B81E}"/>
              </a:ext>
            </a:extLst>
          </p:cNvPr>
          <p:cNvSpPr/>
          <p:nvPr/>
        </p:nvSpPr>
        <p:spPr>
          <a:xfrm>
            <a:off x="2195736" y="5088285"/>
            <a:ext cx="6840760" cy="261610"/>
          </a:xfrm>
          <a:prstGeom prst="rect">
            <a:avLst/>
          </a:prstGeom>
        </p:spPr>
        <p:txBody>
          <a:bodyPr wrap="square">
            <a:spAutoFit/>
          </a:bodyPr>
          <a:lstStyle/>
          <a:p>
            <a:endParaRPr lang="ro-RO" sz="1100" b="1" dirty="0">
              <a:solidFill>
                <a:srgbClr val="000000"/>
              </a:solidFill>
              <a:latin typeface="Times New Roman" panose="02020603050405020304" pitchFamily="18" charset="0"/>
            </a:endParaRPr>
          </a:p>
        </p:txBody>
      </p:sp>
      <p:pic>
        <p:nvPicPr>
          <p:cNvPr id="11" name="Picture 10">
            <a:extLst>
              <a:ext uri="{FF2B5EF4-FFF2-40B4-BE49-F238E27FC236}">
                <a16:creationId xmlns:a16="http://schemas.microsoft.com/office/drawing/2014/main" id="{C6BDD0DF-7607-3616-9F26-0F79CBDD19EA}"/>
              </a:ext>
            </a:extLst>
          </p:cNvPr>
          <p:cNvPicPr>
            <a:picLocks noChangeAspect="1"/>
          </p:cNvPicPr>
          <p:nvPr/>
        </p:nvPicPr>
        <p:blipFill>
          <a:blip r:embed="rId4"/>
          <a:stretch>
            <a:fillRect/>
          </a:stretch>
        </p:blipFill>
        <p:spPr>
          <a:xfrm>
            <a:off x="0" y="1052736"/>
            <a:ext cx="6192688" cy="1800200"/>
          </a:xfrm>
          <a:prstGeom prst="rect">
            <a:avLst/>
          </a:prstGeom>
        </p:spPr>
      </p:pic>
      <p:pic>
        <p:nvPicPr>
          <p:cNvPr id="15" name="Picture 14">
            <a:extLst>
              <a:ext uri="{FF2B5EF4-FFF2-40B4-BE49-F238E27FC236}">
                <a16:creationId xmlns:a16="http://schemas.microsoft.com/office/drawing/2014/main" id="{DFA05510-29E0-8E5F-7169-669467D63F05}"/>
              </a:ext>
            </a:extLst>
          </p:cNvPr>
          <p:cNvPicPr>
            <a:picLocks noChangeAspect="1"/>
          </p:cNvPicPr>
          <p:nvPr/>
        </p:nvPicPr>
        <p:blipFill>
          <a:blip r:embed="rId5"/>
          <a:stretch>
            <a:fillRect/>
          </a:stretch>
        </p:blipFill>
        <p:spPr>
          <a:xfrm>
            <a:off x="6264188" y="1157549"/>
            <a:ext cx="2484276" cy="874549"/>
          </a:xfrm>
          <a:prstGeom prst="rect">
            <a:avLst/>
          </a:prstGeom>
        </p:spPr>
      </p:pic>
    </p:spTree>
    <p:extLst>
      <p:ext uri="{BB962C8B-B14F-4D97-AF65-F5344CB8AC3E}">
        <p14:creationId xmlns:p14="http://schemas.microsoft.com/office/powerpoint/2010/main" val="2060822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4F0ACC85-6A20-4940-965D-2919D592FC75}"/>
              </a:ext>
            </a:extLst>
          </p:cNvPr>
          <p:cNvPicPr>
            <a:picLocks noChangeAspect="1"/>
          </p:cNvPicPr>
          <p:nvPr/>
        </p:nvPicPr>
        <p:blipFill>
          <a:blip r:embed="rId3"/>
          <a:stretch>
            <a:fillRect/>
          </a:stretch>
        </p:blipFill>
        <p:spPr>
          <a:xfrm>
            <a:off x="4604029" y="2564904"/>
            <a:ext cx="3316343" cy="1687963"/>
          </a:xfrm>
          <a:prstGeom prst="rect">
            <a:avLst/>
          </a:prstGeom>
        </p:spPr>
      </p:pic>
      <p:sp>
        <p:nvSpPr>
          <p:cNvPr id="11" name="TextBox 10">
            <a:extLst>
              <a:ext uri="{FF2B5EF4-FFF2-40B4-BE49-F238E27FC236}">
                <a16:creationId xmlns:a16="http://schemas.microsoft.com/office/drawing/2014/main" id="{4B312502-2535-110A-CFE9-9AF51EB9B132}"/>
              </a:ext>
            </a:extLst>
          </p:cNvPr>
          <p:cNvSpPr txBox="1"/>
          <p:nvPr/>
        </p:nvSpPr>
        <p:spPr>
          <a:xfrm>
            <a:off x="935596" y="1052736"/>
            <a:ext cx="7488832" cy="461665"/>
          </a:xfrm>
          <a:prstGeom prst="rect">
            <a:avLst/>
          </a:prstGeom>
          <a:noFill/>
        </p:spPr>
        <p:txBody>
          <a:bodyPr wrap="square">
            <a:spAutoFit/>
          </a:bodyPr>
          <a:lstStyle/>
          <a:p>
            <a: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t>D</a:t>
            </a:r>
            <a:r>
              <a:rPr lang="ro-RO" sz="2400" b="1" dirty="0">
                <a:solidFill>
                  <a:srgbClr val="0070C0"/>
                </a:solidFill>
                <a:effectLst>
                  <a:outerShdw blurRad="38100" dist="38100" dir="2700000" algn="tl">
                    <a:srgbClr val="000000">
                      <a:alpha val="43137"/>
                    </a:srgbClr>
                  </a:outerShdw>
                </a:effectLst>
                <a:latin typeface="UT Sans"/>
                <a:ea typeface="Segoe UI" panose="020B0502040204020203" pitchFamily="34" charset="0"/>
                <a:cs typeface="Times New Roman" panose="02020603050405020304" pitchFamily="18" charset="0"/>
              </a:rPr>
              <a:t>. DOMENIUL MEDICINEI INTEGRATIVE</a:t>
            </a:r>
            <a:endParaRPr lang="en-US" dirty="0">
              <a:latin typeface="UT Sans"/>
            </a:endParaRPr>
          </a:p>
        </p:txBody>
      </p:sp>
    </p:spTree>
    <p:extLst>
      <p:ext uri="{BB962C8B-B14F-4D97-AF65-F5344CB8AC3E}">
        <p14:creationId xmlns:p14="http://schemas.microsoft.com/office/powerpoint/2010/main" val="3985366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0F91BB50-0E77-4201-A741-C4024ECC2002}"/>
              </a:ext>
            </a:extLst>
          </p:cNvPr>
          <p:cNvGraphicFramePr>
            <a:graphicFrameLocks noGrp="1"/>
          </p:cNvGraphicFramePr>
          <p:nvPr>
            <p:ph idx="1"/>
            <p:extLst>
              <p:ext uri="{D42A27DB-BD31-4B8C-83A1-F6EECF244321}">
                <p14:modId xmlns:p14="http://schemas.microsoft.com/office/powerpoint/2010/main" val="385895501"/>
              </p:ext>
            </p:extLst>
          </p:nvPr>
        </p:nvGraphicFramePr>
        <p:xfrm>
          <a:off x="287524" y="1088740"/>
          <a:ext cx="8856476" cy="57692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a:extLst>
              <a:ext uri="{FF2B5EF4-FFF2-40B4-BE49-F238E27FC236}">
                <a16:creationId xmlns:a16="http://schemas.microsoft.com/office/drawing/2014/main" id="{60D5FFC3-5430-22C9-D45F-1B1546246064}"/>
              </a:ext>
            </a:extLst>
          </p:cNvPr>
          <p:cNvSpPr>
            <a:spLocks noGrp="1"/>
          </p:cNvSpPr>
          <p:nvPr>
            <p:ph type="title"/>
          </p:nvPr>
        </p:nvSpPr>
        <p:spPr>
          <a:xfrm>
            <a:off x="683568" y="188640"/>
            <a:ext cx="7886700" cy="1325563"/>
          </a:xfrm>
        </p:spPr>
        <p:txBody>
          <a:bodyPr/>
          <a:lstStyle/>
          <a:p>
            <a:pPr marL="0" marR="0" lvl="0" indent="0" defTabSz="914400" rtl="0" eaLnBrk="1" fontAlgn="auto" latinLnBrk="0" hangingPunct="1">
              <a:lnSpc>
                <a:spcPct val="100000"/>
              </a:lnSpc>
              <a:spcBef>
                <a:spcPts val="0"/>
              </a:spcBef>
              <a:spcAft>
                <a:spcPts val="0"/>
              </a:spcAft>
              <a:tabLst/>
              <a:defRPr/>
            </a:pPr>
            <a: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t>D. DOMENIUL MEDICINEI INTEGRATIVE</a:t>
            </a:r>
            <a:br>
              <a:rPr kumimoji="0" lang="en-US" sz="1800" b="0" i="0" u="none" strike="noStrike" kern="1200" cap="none" spc="0" normalizeH="0" baseline="0" noProof="0" dirty="0">
                <a:ln>
                  <a:noFill/>
                </a:ln>
                <a:solidFill>
                  <a:prstClr val="black"/>
                </a:solidFill>
                <a:effectLst/>
                <a:uLnTx/>
                <a:uFillTx/>
                <a:latin typeface="UT Sans"/>
                <a:ea typeface="+mn-ea"/>
                <a:cs typeface="+mn-cs"/>
              </a:rPr>
            </a:br>
            <a:endParaRPr lang="en-US" dirty="0"/>
          </a:p>
        </p:txBody>
      </p:sp>
    </p:spTree>
    <p:extLst>
      <p:ext uri="{BB962C8B-B14F-4D97-AF65-F5344CB8AC3E}">
        <p14:creationId xmlns:p14="http://schemas.microsoft.com/office/powerpoint/2010/main" val="24481933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273FDE-44B9-78D1-5670-FF90D1CC16B3}"/>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0FA38144-2344-EE2B-5415-9A3C39B2C5CD}"/>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07026105-718B-49EE-B350-3B7357F28CC1}"/>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77DC9726-ED5A-628F-8A8A-AC58E4D343AF}"/>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1E34774E-F2B7-E1C4-FBEF-06400692D0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1CBFDFC9-6B82-3977-565E-0E56F3349D79}"/>
              </a:ext>
            </a:extLst>
          </p:cNvPr>
          <p:cNvSpPr/>
          <p:nvPr/>
        </p:nvSpPr>
        <p:spPr>
          <a:xfrm>
            <a:off x="71500" y="2852938"/>
            <a:ext cx="4572000" cy="2308324"/>
          </a:xfrm>
          <a:prstGeom prst="rect">
            <a:avLst/>
          </a:prstGeom>
        </p:spPr>
        <p:txBody>
          <a:bodyPr>
            <a:spAutoFit/>
          </a:bodyPr>
          <a:lstStyle/>
          <a:p>
            <a:r>
              <a:rPr lang="ro-RO" sz="1200" b="1" dirty="0">
                <a:solidFill>
                  <a:srgbClr val="000000"/>
                </a:solidFill>
                <a:latin typeface="UT Sans"/>
              </a:rPr>
              <a:t>Ipoteza de lucru</a:t>
            </a:r>
            <a:r>
              <a:rPr lang="en-US" sz="1200" dirty="0">
                <a:solidFill>
                  <a:srgbClr val="000000"/>
                </a:solidFill>
                <a:latin typeface="UT Sans"/>
              </a:rPr>
              <a:t>:a </a:t>
            </a:r>
            <a:r>
              <a:rPr lang="en-US" sz="1200" dirty="0" err="1">
                <a:solidFill>
                  <a:srgbClr val="000000"/>
                </a:solidFill>
                <a:latin typeface="UT Sans"/>
              </a:rPr>
              <a:t>acestui</a:t>
            </a:r>
            <a:r>
              <a:rPr lang="en-US" sz="1200" dirty="0">
                <a:solidFill>
                  <a:srgbClr val="000000"/>
                </a:solidFill>
                <a:latin typeface="UT Sans"/>
              </a:rPr>
              <a:t> </a:t>
            </a:r>
            <a:r>
              <a:rPr lang="en-US" sz="1200" dirty="0" err="1">
                <a:solidFill>
                  <a:srgbClr val="000000"/>
                </a:solidFill>
                <a:latin typeface="UT Sans"/>
              </a:rPr>
              <a:t>studiu</a:t>
            </a:r>
            <a:r>
              <a:rPr lang="en-US" sz="1200" dirty="0">
                <a:solidFill>
                  <a:srgbClr val="000000"/>
                </a:solidFill>
                <a:latin typeface="UT Sans"/>
              </a:rPr>
              <a:t>, </a:t>
            </a:r>
            <a:r>
              <a:rPr lang="ro-RO" sz="1200" dirty="0">
                <a:solidFill>
                  <a:srgbClr val="000000"/>
                </a:solidFill>
                <a:latin typeface="UT Sans"/>
              </a:rPr>
              <a:t>a </a:t>
            </a:r>
            <a:r>
              <a:rPr lang="en-US" sz="1200" dirty="0" err="1">
                <a:solidFill>
                  <a:srgbClr val="000000"/>
                </a:solidFill>
                <a:latin typeface="UT Sans"/>
              </a:rPr>
              <a:t>fost</a:t>
            </a:r>
            <a:r>
              <a:rPr lang="en-US" sz="1200" dirty="0">
                <a:solidFill>
                  <a:srgbClr val="000000"/>
                </a:solidFill>
                <a:latin typeface="UT Sans"/>
              </a:rPr>
              <a:t> </a:t>
            </a:r>
            <a:r>
              <a:rPr lang="en-US" sz="1200" dirty="0" err="1">
                <a:solidFill>
                  <a:srgbClr val="000000"/>
                </a:solidFill>
                <a:latin typeface="UT Sans"/>
              </a:rPr>
              <a:t>observa</a:t>
            </a:r>
            <a:r>
              <a:rPr lang="ro-RO" sz="1200" dirty="0">
                <a:solidFill>
                  <a:srgbClr val="000000"/>
                </a:solidFill>
                <a:latin typeface="UT Sans"/>
              </a:rPr>
              <a:t>ț</a:t>
            </a:r>
            <a:r>
              <a:rPr lang="en-US" sz="1200" dirty="0" err="1">
                <a:solidFill>
                  <a:srgbClr val="000000"/>
                </a:solidFill>
                <a:latin typeface="UT Sans"/>
              </a:rPr>
              <a:t>ia</a:t>
            </a:r>
            <a:r>
              <a:rPr lang="en-US" sz="1200" dirty="0">
                <a:solidFill>
                  <a:srgbClr val="000000"/>
                </a:solidFill>
                <a:latin typeface="UT Sans"/>
              </a:rPr>
              <a:t> </a:t>
            </a:r>
            <a:r>
              <a:rPr lang="en-US" sz="1200" dirty="0" err="1">
                <a:solidFill>
                  <a:srgbClr val="000000"/>
                </a:solidFill>
                <a:latin typeface="UT Sans"/>
              </a:rPr>
              <a:t>empirica</a:t>
            </a:r>
            <a:r>
              <a:rPr lang="en-US" sz="1200" dirty="0">
                <a:solidFill>
                  <a:srgbClr val="000000"/>
                </a:solidFill>
                <a:latin typeface="UT Sans"/>
              </a:rPr>
              <a:t> </a:t>
            </a:r>
            <a:r>
              <a:rPr lang="en-US" sz="1200" dirty="0" err="1">
                <a:solidFill>
                  <a:srgbClr val="000000"/>
                </a:solidFill>
                <a:latin typeface="UT Sans"/>
              </a:rPr>
              <a:t>că</a:t>
            </a:r>
            <a:r>
              <a:rPr lang="en-US" sz="1200" dirty="0">
                <a:solidFill>
                  <a:srgbClr val="000000"/>
                </a:solidFill>
                <a:latin typeface="UT Sans"/>
              </a:rPr>
              <a:t> </a:t>
            </a:r>
            <a:r>
              <a:rPr lang="en-US" sz="1200" dirty="0" err="1">
                <a:solidFill>
                  <a:srgbClr val="000000"/>
                </a:solidFill>
                <a:latin typeface="UT Sans"/>
              </a:rPr>
              <a:t>semințele</a:t>
            </a:r>
            <a:r>
              <a:rPr lang="en-US" sz="1200" dirty="0">
                <a:solidFill>
                  <a:srgbClr val="000000"/>
                </a:solidFill>
                <a:latin typeface="UT Sans"/>
              </a:rPr>
              <a:t> </a:t>
            </a:r>
            <a:r>
              <a:rPr lang="en-US" sz="1200" dirty="0" err="1">
                <a:solidFill>
                  <a:srgbClr val="000000"/>
                </a:solidFill>
                <a:latin typeface="UT Sans"/>
              </a:rPr>
              <a:t>și</a:t>
            </a:r>
            <a:r>
              <a:rPr lang="en-US" sz="1200" dirty="0">
                <a:solidFill>
                  <a:srgbClr val="000000"/>
                </a:solidFill>
                <a:latin typeface="UT Sans"/>
              </a:rPr>
              <a:t> </a:t>
            </a:r>
            <a:r>
              <a:rPr lang="en-US" sz="1200" dirty="0" err="1">
                <a:solidFill>
                  <a:srgbClr val="000000"/>
                </a:solidFill>
                <a:latin typeface="UT Sans"/>
              </a:rPr>
              <a:t>frunzele</a:t>
            </a:r>
            <a:r>
              <a:rPr lang="en-US" sz="1200" dirty="0">
                <a:solidFill>
                  <a:srgbClr val="000000"/>
                </a:solidFill>
                <a:latin typeface="UT Sans"/>
              </a:rPr>
              <a:t> de Achyranthes aspera </a:t>
            </a:r>
            <a:r>
              <a:rPr lang="en-US" sz="1200" dirty="0" err="1">
                <a:solidFill>
                  <a:srgbClr val="000000"/>
                </a:solidFill>
                <a:latin typeface="UT Sans"/>
              </a:rPr>
              <a:t>inversează</a:t>
            </a:r>
            <a:r>
              <a:rPr lang="en-US" sz="1200" dirty="0">
                <a:solidFill>
                  <a:srgbClr val="000000"/>
                </a:solidFill>
                <a:latin typeface="UT Sans"/>
              </a:rPr>
              <a:t> </a:t>
            </a:r>
            <a:r>
              <a:rPr lang="en-US" sz="1200" dirty="0" err="1">
                <a:solidFill>
                  <a:srgbClr val="000000"/>
                </a:solidFill>
                <a:latin typeface="UT Sans"/>
              </a:rPr>
              <a:t>rezistența</a:t>
            </a:r>
            <a:r>
              <a:rPr lang="en-US" sz="1200" dirty="0">
                <a:solidFill>
                  <a:srgbClr val="000000"/>
                </a:solidFill>
                <a:latin typeface="UT Sans"/>
              </a:rPr>
              <a:t> la </a:t>
            </a:r>
            <a:r>
              <a:rPr lang="en-US" sz="1200" dirty="0" err="1">
                <a:solidFill>
                  <a:srgbClr val="000000"/>
                </a:solidFill>
                <a:latin typeface="UT Sans"/>
              </a:rPr>
              <a:t>antibiotice</a:t>
            </a:r>
            <a:r>
              <a:rPr lang="en-US" sz="1200" dirty="0">
                <a:solidFill>
                  <a:srgbClr val="000000"/>
                </a:solidFill>
                <a:latin typeface="UT Sans"/>
              </a:rPr>
              <a:t> </a:t>
            </a:r>
            <a:r>
              <a:rPr lang="en-US" sz="1200" dirty="0" err="1">
                <a:solidFill>
                  <a:srgbClr val="000000"/>
                </a:solidFill>
                <a:latin typeface="UT Sans"/>
              </a:rPr>
              <a:t>și</a:t>
            </a:r>
            <a:r>
              <a:rPr lang="en-US" sz="1200" dirty="0">
                <a:solidFill>
                  <a:srgbClr val="000000"/>
                </a:solidFill>
                <a:latin typeface="UT Sans"/>
              </a:rPr>
              <a:t> </a:t>
            </a:r>
            <a:r>
              <a:rPr lang="en-US" sz="1200" dirty="0" err="1">
                <a:solidFill>
                  <a:srgbClr val="000000"/>
                </a:solidFill>
                <a:latin typeface="UT Sans"/>
              </a:rPr>
              <a:t>măresc</a:t>
            </a:r>
            <a:r>
              <a:rPr lang="en-US" sz="1200" dirty="0">
                <a:solidFill>
                  <a:srgbClr val="000000"/>
                </a:solidFill>
                <a:latin typeface="UT Sans"/>
              </a:rPr>
              <a:t> </a:t>
            </a:r>
            <a:r>
              <a:rPr lang="en-US" sz="1200" dirty="0" err="1">
                <a:solidFill>
                  <a:srgbClr val="000000"/>
                </a:solidFill>
                <a:latin typeface="UT Sans"/>
              </a:rPr>
              <a:t>eficacitatea</a:t>
            </a:r>
            <a:r>
              <a:rPr lang="en-US" sz="1200" dirty="0">
                <a:solidFill>
                  <a:srgbClr val="000000"/>
                </a:solidFill>
                <a:latin typeface="UT Sans"/>
              </a:rPr>
              <a:t> </a:t>
            </a:r>
            <a:r>
              <a:rPr lang="en-US" sz="1200" dirty="0" err="1">
                <a:solidFill>
                  <a:srgbClr val="000000"/>
                </a:solidFill>
                <a:latin typeface="UT Sans"/>
              </a:rPr>
              <a:t>medicamentelor</a:t>
            </a:r>
            <a:r>
              <a:rPr lang="en-US" sz="1200" dirty="0">
                <a:solidFill>
                  <a:srgbClr val="000000"/>
                </a:solidFill>
                <a:latin typeface="UT Sans"/>
              </a:rPr>
              <a:t> </a:t>
            </a:r>
            <a:r>
              <a:rPr lang="en-US" sz="1200" dirty="0" err="1">
                <a:solidFill>
                  <a:srgbClr val="000000"/>
                </a:solidFill>
                <a:latin typeface="UT Sans"/>
              </a:rPr>
              <a:t>actuale</a:t>
            </a:r>
            <a:r>
              <a:rPr lang="en-US" sz="1200" dirty="0">
                <a:solidFill>
                  <a:srgbClr val="000000"/>
                </a:solidFill>
                <a:latin typeface="UT Sans"/>
              </a:rPr>
              <a:t>. </a:t>
            </a:r>
            <a:r>
              <a:rPr lang="en-US" sz="1200" dirty="0" err="1">
                <a:solidFill>
                  <a:srgbClr val="000000"/>
                </a:solidFill>
                <a:latin typeface="UT Sans"/>
              </a:rPr>
              <a:t>Semințele</a:t>
            </a:r>
            <a:r>
              <a:rPr lang="en-US" sz="1200" dirty="0">
                <a:solidFill>
                  <a:srgbClr val="000000"/>
                </a:solidFill>
                <a:latin typeface="UT Sans"/>
              </a:rPr>
              <a:t> </a:t>
            </a:r>
            <a:r>
              <a:rPr lang="en-US" sz="1200" dirty="0" err="1">
                <a:solidFill>
                  <a:srgbClr val="000000"/>
                </a:solidFill>
                <a:latin typeface="UT Sans"/>
              </a:rPr>
              <a:t>și</a:t>
            </a:r>
            <a:r>
              <a:rPr lang="en-US" sz="1200" dirty="0">
                <a:solidFill>
                  <a:srgbClr val="000000"/>
                </a:solidFill>
                <a:latin typeface="UT Sans"/>
              </a:rPr>
              <a:t> </a:t>
            </a:r>
            <a:r>
              <a:rPr lang="en-US" sz="1200" dirty="0" err="1">
                <a:solidFill>
                  <a:srgbClr val="000000"/>
                </a:solidFill>
                <a:latin typeface="UT Sans"/>
              </a:rPr>
              <a:t>frunzele</a:t>
            </a:r>
            <a:r>
              <a:rPr lang="en-US" sz="1200" dirty="0">
                <a:solidFill>
                  <a:srgbClr val="000000"/>
                </a:solidFill>
                <a:latin typeface="UT Sans"/>
              </a:rPr>
              <a:t> de Achyranthes aspera </a:t>
            </a:r>
            <a:r>
              <a:rPr lang="en-US" sz="1200" dirty="0" err="1">
                <a:solidFill>
                  <a:srgbClr val="000000"/>
                </a:solidFill>
                <a:latin typeface="UT Sans"/>
              </a:rPr>
              <a:t>conțin</a:t>
            </a:r>
            <a:r>
              <a:rPr lang="en-US" sz="1200" dirty="0">
                <a:solidFill>
                  <a:srgbClr val="000000"/>
                </a:solidFill>
                <a:latin typeface="UT Sans"/>
              </a:rPr>
              <a:t> </a:t>
            </a:r>
            <a:r>
              <a:rPr lang="en-US" sz="1200" dirty="0" err="1">
                <a:solidFill>
                  <a:srgbClr val="000000"/>
                </a:solidFill>
                <a:latin typeface="UT Sans"/>
              </a:rPr>
              <a:t>mulți</a:t>
            </a:r>
            <a:r>
              <a:rPr lang="en-US" sz="1200" dirty="0">
                <a:solidFill>
                  <a:srgbClr val="000000"/>
                </a:solidFill>
                <a:latin typeface="UT Sans"/>
              </a:rPr>
              <a:t> </a:t>
            </a:r>
            <a:r>
              <a:rPr lang="en-US" sz="1200" dirty="0" err="1">
                <a:solidFill>
                  <a:srgbClr val="000000"/>
                </a:solidFill>
                <a:latin typeface="UT Sans"/>
              </a:rPr>
              <a:t>metaboliți</a:t>
            </a:r>
            <a:r>
              <a:rPr lang="en-US" sz="1200" dirty="0">
                <a:solidFill>
                  <a:srgbClr val="000000"/>
                </a:solidFill>
                <a:latin typeface="UT Sans"/>
              </a:rPr>
              <a:t> </a:t>
            </a:r>
            <a:r>
              <a:rPr lang="en-US" sz="1200" dirty="0" err="1">
                <a:solidFill>
                  <a:srgbClr val="000000"/>
                </a:solidFill>
                <a:latin typeface="UT Sans"/>
              </a:rPr>
              <a:t>secundari</a:t>
            </a:r>
            <a:r>
              <a:rPr lang="en-US" sz="1200" dirty="0">
                <a:solidFill>
                  <a:srgbClr val="000000"/>
                </a:solidFill>
                <a:latin typeface="UT Sans"/>
              </a:rPr>
              <a:t> </a:t>
            </a:r>
            <a:r>
              <a:rPr lang="en-US" sz="1200" dirty="0" err="1">
                <a:solidFill>
                  <a:srgbClr val="000000"/>
                </a:solidFill>
                <a:latin typeface="UT Sans"/>
              </a:rPr>
              <a:t>necesari</a:t>
            </a:r>
            <a:r>
              <a:rPr lang="en-US" sz="1200" dirty="0">
                <a:solidFill>
                  <a:srgbClr val="000000"/>
                </a:solidFill>
                <a:latin typeface="UT Sans"/>
              </a:rPr>
              <a:t> </a:t>
            </a:r>
            <a:r>
              <a:rPr lang="en-US" sz="1200" dirty="0" err="1">
                <a:solidFill>
                  <a:srgbClr val="000000"/>
                </a:solidFill>
                <a:latin typeface="UT Sans"/>
              </a:rPr>
              <a:t>pentru</a:t>
            </a:r>
            <a:r>
              <a:rPr lang="en-US" sz="1200" dirty="0">
                <a:solidFill>
                  <a:srgbClr val="000000"/>
                </a:solidFill>
                <a:latin typeface="UT Sans"/>
              </a:rPr>
              <a:t> </a:t>
            </a:r>
            <a:r>
              <a:rPr lang="en-US" sz="1200" dirty="0" err="1">
                <a:solidFill>
                  <a:srgbClr val="000000"/>
                </a:solidFill>
                <a:latin typeface="UT Sans"/>
              </a:rPr>
              <a:t>remedierea</a:t>
            </a:r>
            <a:r>
              <a:rPr lang="en-US" sz="1200" dirty="0">
                <a:solidFill>
                  <a:srgbClr val="000000"/>
                </a:solidFill>
                <a:latin typeface="UT Sans"/>
              </a:rPr>
              <a:t> </a:t>
            </a:r>
            <a:r>
              <a:rPr lang="en-US" sz="1200" dirty="0" err="1">
                <a:solidFill>
                  <a:srgbClr val="000000"/>
                </a:solidFill>
                <a:latin typeface="UT Sans"/>
              </a:rPr>
              <a:t>rezistenței</a:t>
            </a:r>
            <a:r>
              <a:rPr lang="en-US" sz="1200" dirty="0">
                <a:solidFill>
                  <a:srgbClr val="000000"/>
                </a:solidFill>
                <a:latin typeface="UT Sans"/>
              </a:rPr>
              <a:t> la </a:t>
            </a:r>
            <a:r>
              <a:rPr lang="en-US" sz="1200" dirty="0" err="1">
                <a:solidFill>
                  <a:srgbClr val="000000"/>
                </a:solidFill>
                <a:latin typeface="UT Sans"/>
              </a:rPr>
              <a:t>antibiotice</a:t>
            </a:r>
            <a:r>
              <a:rPr lang="en-US" sz="1200" dirty="0">
                <a:solidFill>
                  <a:srgbClr val="000000"/>
                </a:solidFill>
                <a:latin typeface="UT Sans"/>
              </a:rPr>
              <a:t>.</a:t>
            </a:r>
          </a:p>
          <a:p>
            <a:r>
              <a:rPr lang="en-US" sz="1200" dirty="0" err="1">
                <a:solidFill>
                  <a:srgbClr val="000000"/>
                </a:solidFill>
                <a:latin typeface="UT Sans"/>
              </a:rPr>
              <a:t>În</a:t>
            </a:r>
            <a:r>
              <a:rPr lang="en-US" sz="1200" dirty="0">
                <a:solidFill>
                  <a:srgbClr val="000000"/>
                </a:solidFill>
                <a:latin typeface="UT Sans"/>
              </a:rPr>
              <a:t> </a:t>
            </a:r>
            <a:r>
              <a:rPr lang="en-US" sz="1200" dirty="0" err="1">
                <a:solidFill>
                  <a:srgbClr val="000000"/>
                </a:solidFill>
                <a:latin typeface="UT Sans"/>
              </a:rPr>
              <a:t>studiul</a:t>
            </a:r>
            <a:r>
              <a:rPr lang="en-US" sz="1200" dirty="0">
                <a:solidFill>
                  <a:srgbClr val="000000"/>
                </a:solidFill>
                <a:latin typeface="UT Sans"/>
              </a:rPr>
              <a:t> de </a:t>
            </a:r>
            <a:r>
              <a:rPr lang="en-US" sz="1200" dirty="0" err="1">
                <a:solidFill>
                  <a:srgbClr val="000000"/>
                </a:solidFill>
                <a:latin typeface="UT Sans"/>
              </a:rPr>
              <a:t>față</a:t>
            </a:r>
            <a:r>
              <a:rPr lang="en-US" sz="1200" dirty="0">
                <a:solidFill>
                  <a:srgbClr val="000000"/>
                </a:solidFill>
                <a:latin typeface="UT Sans"/>
              </a:rPr>
              <a:t>, </a:t>
            </a:r>
            <a:r>
              <a:rPr lang="en-US" sz="1200" dirty="0" err="1">
                <a:solidFill>
                  <a:srgbClr val="000000"/>
                </a:solidFill>
                <a:latin typeface="UT Sans"/>
              </a:rPr>
              <a:t>șapte</a:t>
            </a:r>
            <a:r>
              <a:rPr lang="en-US" sz="1200" dirty="0">
                <a:solidFill>
                  <a:srgbClr val="000000"/>
                </a:solidFill>
                <a:latin typeface="UT Sans"/>
              </a:rPr>
              <a:t> </a:t>
            </a:r>
            <a:r>
              <a:rPr lang="en-US" sz="1200" dirty="0" err="1">
                <a:solidFill>
                  <a:srgbClr val="000000"/>
                </a:solidFill>
                <a:latin typeface="UT Sans"/>
              </a:rPr>
              <a:t>antibiotice</a:t>
            </a:r>
            <a:r>
              <a:rPr lang="en-US" sz="1200" dirty="0">
                <a:solidFill>
                  <a:srgbClr val="000000"/>
                </a:solidFill>
                <a:latin typeface="UT Sans"/>
              </a:rPr>
              <a:t> </a:t>
            </a:r>
            <a:r>
              <a:rPr lang="en-US" sz="1200" dirty="0" err="1">
                <a:solidFill>
                  <a:srgbClr val="000000"/>
                </a:solidFill>
                <a:latin typeface="UT Sans"/>
              </a:rPr>
              <a:t>diferite</a:t>
            </a:r>
            <a:r>
              <a:rPr lang="en-US" sz="1200" dirty="0">
                <a:solidFill>
                  <a:srgbClr val="000000"/>
                </a:solidFill>
                <a:latin typeface="UT Sans"/>
              </a:rPr>
              <a:t> au </a:t>
            </a:r>
            <a:r>
              <a:rPr lang="en-US" sz="1200" dirty="0" err="1">
                <a:solidFill>
                  <a:srgbClr val="000000"/>
                </a:solidFill>
                <a:latin typeface="UT Sans"/>
              </a:rPr>
              <a:t>fost</a:t>
            </a:r>
            <a:r>
              <a:rPr lang="en-US" sz="1200" dirty="0">
                <a:solidFill>
                  <a:srgbClr val="000000"/>
                </a:solidFill>
                <a:latin typeface="UT Sans"/>
              </a:rPr>
              <a:t> </a:t>
            </a:r>
            <a:r>
              <a:rPr lang="en-US" sz="1200" dirty="0" err="1">
                <a:solidFill>
                  <a:srgbClr val="000000"/>
                </a:solidFill>
                <a:latin typeface="UT Sans"/>
              </a:rPr>
              <a:t>utilizate</a:t>
            </a:r>
            <a:r>
              <a:rPr lang="en-US" sz="1200" dirty="0">
                <a:solidFill>
                  <a:srgbClr val="000000"/>
                </a:solidFill>
                <a:latin typeface="UT Sans"/>
              </a:rPr>
              <a:t> </a:t>
            </a:r>
            <a:r>
              <a:rPr lang="en-US" sz="1200" dirty="0" err="1">
                <a:solidFill>
                  <a:srgbClr val="000000"/>
                </a:solidFill>
                <a:latin typeface="UT Sans"/>
              </a:rPr>
              <a:t>împotriva</a:t>
            </a:r>
            <a:r>
              <a:rPr lang="en-US" sz="1200" dirty="0">
                <a:solidFill>
                  <a:srgbClr val="000000"/>
                </a:solidFill>
                <a:latin typeface="UT Sans"/>
              </a:rPr>
              <a:t> a </a:t>
            </a:r>
            <a:r>
              <a:rPr lang="en-US" sz="1200" dirty="0" err="1">
                <a:solidFill>
                  <a:srgbClr val="000000"/>
                </a:solidFill>
                <a:latin typeface="UT Sans"/>
              </a:rPr>
              <a:t>cinci</a:t>
            </a:r>
            <a:r>
              <a:rPr lang="en-US" sz="1200" dirty="0">
                <a:solidFill>
                  <a:srgbClr val="000000"/>
                </a:solidFill>
                <a:latin typeface="UT Sans"/>
              </a:rPr>
              <a:t> </a:t>
            </a:r>
            <a:r>
              <a:rPr lang="en-US" sz="1200" dirty="0" err="1">
                <a:solidFill>
                  <a:srgbClr val="000000"/>
                </a:solidFill>
                <a:latin typeface="UT Sans"/>
              </a:rPr>
              <a:t>tulpini</a:t>
            </a:r>
            <a:r>
              <a:rPr lang="en-US" sz="1200" dirty="0">
                <a:solidFill>
                  <a:srgbClr val="000000"/>
                </a:solidFill>
                <a:latin typeface="UT Sans"/>
              </a:rPr>
              <a:t> </a:t>
            </a:r>
            <a:r>
              <a:rPr lang="en-US" sz="1200" dirty="0" err="1">
                <a:solidFill>
                  <a:srgbClr val="000000"/>
                </a:solidFill>
                <a:latin typeface="UT Sans"/>
              </a:rPr>
              <a:t>diferite</a:t>
            </a:r>
            <a:r>
              <a:rPr lang="en-US" sz="1200" dirty="0">
                <a:solidFill>
                  <a:srgbClr val="000000"/>
                </a:solidFill>
                <a:latin typeface="UT Sans"/>
              </a:rPr>
              <a:t> de </a:t>
            </a:r>
            <a:r>
              <a:rPr lang="en-US" sz="1200" dirty="0" err="1">
                <a:solidFill>
                  <a:srgbClr val="000000"/>
                </a:solidFill>
                <a:latin typeface="UT Sans"/>
              </a:rPr>
              <a:t>bacterii</a:t>
            </a:r>
            <a:r>
              <a:rPr lang="en-US" sz="1200" dirty="0">
                <a:solidFill>
                  <a:srgbClr val="000000"/>
                </a:solidFill>
                <a:latin typeface="UT Sans"/>
              </a:rPr>
              <a:t>, cum </a:t>
            </a:r>
            <a:r>
              <a:rPr lang="en-US" sz="1200" dirty="0" err="1">
                <a:solidFill>
                  <a:srgbClr val="000000"/>
                </a:solidFill>
                <a:latin typeface="UT Sans"/>
              </a:rPr>
              <a:t>ar</a:t>
            </a:r>
            <a:r>
              <a:rPr lang="en-US" sz="1200" dirty="0">
                <a:solidFill>
                  <a:srgbClr val="000000"/>
                </a:solidFill>
                <a:latin typeface="UT Sans"/>
              </a:rPr>
              <a:t> fi Staphylococcus aureus </a:t>
            </a:r>
            <a:r>
              <a:rPr lang="en-US" sz="1200" dirty="0" err="1">
                <a:solidFill>
                  <a:srgbClr val="000000"/>
                </a:solidFill>
                <a:latin typeface="UT Sans"/>
              </a:rPr>
              <a:t>rezistent</a:t>
            </a:r>
            <a:r>
              <a:rPr lang="en-US" sz="1200" dirty="0">
                <a:solidFill>
                  <a:srgbClr val="000000"/>
                </a:solidFill>
                <a:latin typeface="UT Sans"/>
              </a:rPr>
              <a:t> la </a:t>
            </a:r>
            <a:r>
              <a:rPr lang="en-US" sz="1200" dirty="0" err="1">
                <a:solidFill>
                  <a:srgbClr val="000000"/>
                </a:solidFill>
                <a:latin typeface="UT Sans"/>
              </a:rPr>
              <a:t>meticilină</a:t>
            </a:r>
            <a:r>
              <a:rPr lang="en-US" sz="1200" dirty="0">
                <a:solidFill>
                  <a:srgbClr val="000000"/>
                </a:solidFill>
                <a:latin typeface="UT Sans"/>
              </a:rPr>
              <a:t>, Enterococcus faecalis, Acinetobacter baumannii, Klebsiella pneumoniae </a:t>
            </a:r>
            <a:r>
              <a:rPr lang="en-US" sz="1200" dirty="0" err="1">
                <a:solidFill>
                  <a:srgbClr val="000000"/>
                </a:solidFill>
                <a:latin typeface="UT Sans"/>
              </a:rPr>
              <a:t>și</a:t>
            </a:r>
            <a:r>
              <a:rPr lang="en-US" sz="1200" dirty="0">
                <a:solidFill>
                  <a:srgbClr val="000000"/>
                </a:solidFill>
                <a:latin typeface="UT Sans"/>
              </a:rPr>
              <a:t> Pseudomonas aeruginosa.</a:t>
            </a:r>
          </a:p>
          <a:p>
            <a:r>
              <a:rPr lang="en-US" sz="1200" b="1" dirty="0">
                <a:solidFill>
                  <a:srgbClr val="000000"/>
                </a:solidFill>
                <a:latin typeface="UT Sans"/>
              </a:rPr>
              <a:t>M</a:t>
            </a:r>
            <a:r>
              <a:rPr lang="ro-RO" sz="1200" b="1" dirty="0" err="1">
                <a:solidFill>
                  <a:srgbClr val="000000"/>
                </a:solidFill>
                <a:latin typeface="UT Sans"/>
              </a:rPr>
              <a:t>etode</a:t>
            </a:r>
            <a:r>
              <a:rPr lang="ro-RO" sz="1200" b="1" dirty="0">
                <a:solidFill>
                  <a:srgbClr val="000000"/>
                </a:solidFill>
                <a:latin typeface="UT Sans"/>
              </a:rPr>
              <a:t> de studiu</a:t>
            </a:r>
            <a:r>
              <a:rPr lang="ro-RO" sz="1200" dirty="0">
                <a:solidFill>
                  <a:srgbClr val="000000"/>
                </a:solidFill>
                <a:latin typeface="UT Sans"/>
              </a:rPr>
              <a:t>: in studiul de față s-au efectuat analize </a:t>
            </a:r>
            <a:r>
              <a:rPr lang="ro-RO" sz="1200" dirty="0" err="1">
                <a:solidFill>
                  <a:srgbClr val="000000"/>
                </a:solidFill>
                <a:latin typeface="UT Sans"/>
              </a:rPr>
              <a:t>fitochimice</a:t>
            </a:r>
            <a:r>
              <a:rPr lang="ro-RO" sz="1200" dirty="0">
                <a:solidFill>
                  <a:srgbClr val="000000"/>
                </a:solidFill>
                <a:latin typeface="UT Sans"/>
              </a:rPr>
              <a:t> pentru fiecare extract de plantă pentru determinarea compușilor bioactivi</a:t>
            </a:r>
            <a:r>
              <a:rPr lang="ro-RO" sz="1200" b="1" dirty="0">
                <a:solidFill>
                  <a:srgbClr val="000000"/>
                </a:solidFill>
                <a:latin typeface="UT Sans"/>
              </a:rPr>
              <a:t>.</a:t>
            </a:r>
            <a:endParaRPr lang="ro-RO" sz="1200" dirty="0">
              <a:latin typeface="UT Sans"/>
            </a:endParaRPr>
          </a:p>
        </p:txBody>
      </p:sp>
      <p:sp>
        <p:nvSpPr>
          <p:cNvPr id="9" name="Rectangle 8">
            <a:extLst>
              <a:ext uri="{FF2B5EF4-FFF2-40B4-BE49-F238E27FC236}">
                <a16:creationId xmlns:a16="http://schemas.microsoft.com/office/drawing/2014/main" id="{444EF0AB-7BFB-2F36-CFCF-F0939D4837AF}"/>
              </a:ext>
            </a:extLst>
          </p:cNvPr>
          <p:cNvSpPr/>
          <p:nvPr/>
        </p:nvSpPr>
        <p:spPr>
          <a:xfrm>
            <a:off x="4522588" y="2863437"/>
            <a:ext cx="4572000" cy="1815882"/>
          </a:xfrm>
          <a:prstGeom prst="rect">
            <a:avLst/>
          </a:prstGeom>
        </p:spPr>
        <p:txBody>
          <a:bodyPr>
            <a:spAutoFit/>
          </a:bodyPr>
          <a:lstStyle/>
          <a:p>
            <a:r>
              <a:rPr lang="ro-RO" sz="1400" b="1" dirty="0" err="1">
                <a:solidFill>
                  <a:srgbClr val="000000"/>
                </a:solidFill>
                <a:latin typeface="UT Sans"/>
              </a:rPr>
              <a:t>Rezultate</a:t>
            </a:r>
            <a:r>
              <a:rPr lang="ro-RO" sz="1400" dirty="0" err="1">
                <a:solidFill>
                  <a:srgbClr val="000000"/>
                </a:solidFill>
                <a:latin typeface="UT Sans"/>
              </a:rPr>
              <a:t>:extractele</a:t>
            </a:r>
            <a:r>
              <a:rPr lang="ro-RO" sz="1400" dirty="0">
                <a:solidFill>
                  <a:srgbClr val="000000"/>
                </a:solidFill>
                <a:latin typeface="UT Sans"/>
              </a:rPr>
              <a:t> de plante cercetate au oferit rezultate pozitive pentru redresarea rezistenței la antibiotice a acestor bacterii. Pentru MRSA, extractele de plante au oferit activitate de inversare de la rezistent la sensibil pentru </a:t>
            </a:r>
            <a:r>
              <a:rPr lang="ro-RO" sz="1400" dirty="0" err="1">
                <a:solidFill>
                  <a:srgbClr val="000000"/>
                </a:solidFill>
                <a:latin typeface="UT Sans"/>
              </a:rPr>
              <a:t>Cefotaxim</a:t>
            </a:r>
            <a:r>
              <a:rPr lang="ro-RO" sz="1400" dirty="0">
                <a:solidFill>
                  <a:srgbClr val="000000"/>
                </a:solidFill>
                <a:latin typeface="UT Sans"/>
              </a:rPr>
              <a:t>, Penicilină și Co-</a:t>
            </a:r>
            <a:r>
              <a:rPr lang="ro-RO" sz="1400" dirty="0" err="1">
                <a:solidFill>
                  <a:srgbClr val="000000"/>
                </a:solidFill>
                <a:latin typeface="UT Sans"/>
              </a:rPr>
              <a:t>trimoxazol</a:t>
            </a:r>
            <a:r>
              <a:rPr lang="ro-RO" sz="1400" dirty="0">
                <a:solidFill>
                  <a:srgbClr val="000000"/>
                </a:solidFill>
                <a:latin typeface="UT Sans"/>
              </a:rPr>
              <a:t>, în timp ce rezultatele au fost de la rezistent la intermediar pentru </a:t>
            </a:r>
            <a:r>
              <a:rPr lang="ro-RO" sz="1400" dirty="0" err="1">
                <a:solidFill>
                  <a:srgbClr val="000000"/>
                </a:solidFill>
                <a:latin typeface="UT Sans"/>
              </a:rPr>
              <a:t>Amikacin</a:t>
            </a:r>
            <a:r>
              <a:rPr lang="ro-RO" sz="1400" dirty="0">
                <a:solidFill>
                  <a:srgbClr val="000000"/>
                </a:solidFill>
                <a:latin typeface="UT Sans"/>
              </a:rPr>
              <a:t> și </a:t>
            </a:r>
            <a:r>
              <a:rPr lang="ro-RO" sz="1400" dirty="0" err="1">
                <a:solidFill>
                  <a:srgbClr val="000000"/>
                </a:solidFill>
                <a:latin typeface="UT Sans"/>
              </a:rPr>
              <a:t>Levofloxacin</a:t>
            </a:r>
            <a:r>
              <a:rPr lang="ro-RO" sz="1400" dirty="0">
                <a:solidFill>
                  <a:srgbClr val="000000"/>
                </a:solidFill>
                <a:latin typeface="UT Sans"/>
              </a:rPr>
              <a:t>..</a:t>
            </a:r>
          </a:p>
          <a:p>
            <a:endParaRPr lang="ro-RO" sz="1400" dirty="0">
              <a:latin typeface="UT Sans"/>
            </a:endParaRPr>
          </a:p>
        </p:txBody>
      </p:sp>
      <p:sp>
        <p:nvSpPr>
          <p:cNvPr id="14" name="Rectangle 13">
            <a:extLst>
              <a:ext uri="{FF2B5EF4-FFF2-40B4-BE49-F238E27FC236}">
                <a16:creationId xmlns:a16="http://schemas.microsoft.com/office/drawing/2014/main" id="{B6A1F859-EE95-5CDD-5D7F-73CFF8153EF4}"/>
              </a:ext>
            </a:extLst>
          </p:cNvPr>
          <p:cNvSpPr/>
          <p:nvPr/>
        </p:nvSpPr>
        <p:spPr>
          <a:xfrm>
            <a:off x="2293644" y="5337212"/>
            <a:ext cx="6840760" cy="1169551"/>
          </a:xfrm>
          <a:prstGeom prst="rect">
            <a:avLst/>
          </a:prstGeom>
        </p:spPr>
        <p:txBody>
          <a:bodyPr wrap="square">
            <a:spAutoFit/>
          </a:bodyPr>
          <a:lstStyle/>
          <a:p>
            <a:r>
              <a:rPr lang="ro-RO" sz="1400" b="1" dirty="0" err="1">
                <a:solidFill>
                  <a:srgbClr val="000000"/>
                </a:solidFill>
                <a:latin typeface="UT Sans"/>
              </a:rPr>
              <a:t>Concluzie:</a:t>
            </a:r>
            <a:r>
              <a:rPr lang="ro-RO" sz="1400" dirty="0" err="1">
                <a:solidFill>
                  <a:srgbClr val="000000"/>
                </a:solidFill>
                <a:latin typeface="UT Sans"/>
              </a:rPr>
              <a:t>Acest</a:t>
            </a:r>
            <a:r>
              <a:rPr lang="ro-RO" sz="1400" dirty="0">
                <a:solidFill>
                  <a:srgbClr val="000000"/>
                </a:solidFill>
                <a:latin typeface="UT Sans"/>
              </a:rPr>
              <a:t> studiu sugerează că extractele de semințe și frunze de </a:t>
            </a:r>
            <a:r>
              <a:rPr lang="ro-RO" sz="1400" dirty="0" err="1">
                <a:solidFill>
                  <a:srgbClr val="000000"/>
                </a:solidFill>
                <a:latin typeface="UT Sans"/>
              </a:rPr>
              <a:t>Achyranthes</a:t>
            </a:r>
            <a:r>
              <a:rPr lang="ro-RO" sz="1400" dirty="0">
                <a:solidFill>
                  <a:srgbClr val="000000"/>
                </a:solidFill>
                <a:latin typeface="UT Sans"/>
              </a:rPr>
              <a:t> </a:t>
            </a:r>
            <a:r>
              <a:rPr lang="ro-RO" sz="1400" dirty="0" err="1">
                <a:solidFill>
                  <a:srgbClr val="000000"/>
                </a:solidFill>
                <a:latin typeface="UT Sans"/>
              </a:rPr>
              <a:t>aspera</a:t>
            </a:r>
            <a:r>
              <a:rPr lang="ro-RO" sz="1400" dirty="0">
                <a:solidFill>
                  <a:srgbClr val="000000"/>
                </a:solidFill>
                <a:latin typeface="UT Sans"/>
              </a:rPr>
              <a:t> pot inversa rezistența la antibiotice fără efecte secundare asupra corpului uman și că pot inversa rezistența la antibiotice în mod natural. Extractele de plante pot fi folosite pentru remedierea rezistenței la antibiotice, iar acest lucru ne poate ajuta să folosim antibiotice vechi și să descoperim noi componente care pot acționa ca noi agenți </a:t>
            </a:r>
            <a:r>
              <a:rPr lang="ro-RO" sz="1400" dirty="0" err="1">
                <a:solidFill>
                  <a:srgbClr val="000000"/>
                </a:solidFill>
                <a:latin typeface="UT Sans"/>
              </a:rPr>
              <a:t>antimicrobieni</a:t>
            </a:r>
            <a:r>
              <a:rPr lang="ro-RO" sz="1400" dirty="0">
                <a:solidFill>
                  <a:srgbClr val="000000"/>
                </a:solidFill>
                <a:latin typeface="UT Sans"/>
              </a:rPr>
              <a:t>.</a:t>
            </a:r>
            <a:endParaRPr lang="ro-RO" sz="1100" dirty="0">
              <a:solidFill>
                <a:srgbClr val="000000"/>
              </a:solidFill>
              <a:latin typeface="Times New Roman" panose="02020603050405020304" pitchFamily="18" charset="0"/>
            </a:endParaRPr>
          </a:p>
        </p:txBody>
      </p:sp>
      <p:pic>
        <p:nvPicPr>
          <p:cNvPr id="11" name="Picture 10">
            <a:extLst>
              <a:ext uri="{FF2B5EF4-FFF2-40B4-BE49-F238E27FC236}">
                <a16:creationId xmlns:a16="http://schemas.microsoft.com/office/drawing/2014/main" id="{DD6F5818-B48C-07E1-6BD8-690519A7E419}"/>
              </a:ext>
            </a:extLst>
          </p:cNvPr>
          <p:cNvPicPr>
            <a:picLocks noChangeAspect="1"/>
          </p:cNvPicPr>
          <p:nvPr/>
        </p:nvPicPr>
        <p:blipFill>
          <a:blip r:embed="rId4"/>
          <a:stretch>
            <a:fillRect/>
          </a:stretch>
        </p:blipFill>
        <p:spPr>
          <a:xfrm>
            <a:off x="10473" y="908720"/>
            <a:ext cx="7848872" cy="1777539"/>
          </a:xfrm>
          <a:prstGeom prst="rect">
            <a:avLst/>
          </a:prstGeom>
        </p:spPr>
      </p:pic>
      <p:pic>
        <p:nvPicPr>
          <p:cNvPr id="16" name="Picture 15">
            <a:extLst>
              <a:ext uri="{FF2B5EF4-FFF2-40B4-BE49-F238E27FC236}">
                <a16:creationId xmlns:a16="http://schemas.microsoft.com/office/drawing/2014/main" id="{242B6FD2-B967-10CD-BAD5-39DE14A76F84}"/>
              </a:ext>
            </a:extLst>
          </p:cNvPr>
          <p:cNvPicPr>
            <a:picLocks noChangeAspect="1"/>
          </p:cNvPicPr>
          <p:nvPr/>
        </p:nvPicPr>
        <p:blipFill>
          <a:blip r:embed="rId5"/>
          <a:stretch>
            <a:fillRect/>
          </a:stretch>
        </p:blipFill>
        <p:spPr>
          <a:xfrm>
            <a:off x="4788024" y="188640"/>
            <a:ext cx="3714750" cy="1038225"/>
          </a:xfrm>
          <a:prstGeom prst="rect">
            <a:avLst/>
          </a:prstGeom>
        </p:spPr>
      </p:pic>
    </p:spTree>
    <p:extLst>
      <p:ext uri="{BB962C8B-B14F-4D97-AF65-F5344CB8AC3E}">
        <p14:creationId xmlns:p14="http://schemas.microsoft.com/office/powerpoint/2010/main" val="28627720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8666B-7E87-0C4D-5FF1-00AB59794A9F}"/>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8E5AC805-2D99-8A2D-A692-E0265393EB57}"/>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413DD766-2AA2-EAFC-FB7D-9272F9408131}"/>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5EF562EF-4E6D-C8F0-5B87-CD3B066E566E}"/>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862CE7D1-B8D1-68F6-CD37-85A82936D0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0A786237-0AC6-9B53-503D-9F3569C7F29B}"/>
              </a:ext>
            </a:extLst>
          </p:cNvPr>
          <p:cNvSpPr/>
          <p:nvPr/>
        </p:nvSpPr>
        <p:spPr>
          <a:xfrm>
            <a:off x="71500" y="2852938"/>
            <a:ext cx="4572000" cy="2523768"/>
          </a:xfrm>
          <a:prstGeom prst="rect">
            <a:avLst/>
          </a:prstGeom>
        </p:spPr>
        <p:txBody>
          <a:bodyPr>
            <a:spAutoFit/>
          </a:bodyPr>
          <a:lstStyle/>
          <a:p>
            <a:r>
              <a:rPr lang="ro-RO" sz="1400" b="1" dirty="0">
                <a:solidFill>
                  <a:srgbClr val="000000"/>
                </a:solidFill>
                <a:latin typeface="UT Sans"/>
              </a:rPr>
              <a:t>Background</a:t>
            </a:r>
            <a:r>
              <a:rPr lang="en-US" sz="1400" dirty="0">
                <a:solidFill>
                  <a:srgbClr val="000000"/>
                </a:solidFill>
                <a:latin typeface="UT Sans"/>
              </a:rPr>
              <a:t>:</a:t>
            </a:r>
            <a:r>
              <a:rPr lang="ro-RO" sz="1400" dirty="0">
                <a:solidFill>
                  <a:srgbClr val="000000"/>
                </a:solidFill>
                <a:latin typeface="UT Sans"/>
              </a:rPr>
              <a:t> </a:t>
            </a:r>
            <a:r>
              <a:rPr lang="en-US" sz="1400" dirty="0" err="1">
                <a:solidFill>
                  <a:srgbClr val="000000"/>
                </a:solidFill>
                <a:latin typeface="UT Sans"/>
              </a:rPr>
              <a:t>Plantele</a:t>
            </a:r>
            <a:r>
              <a:rPr lang="en-US" sz="1400" dirty="0">
                <a:solidFill>
                  <a:srgbClr val="000000"/>
                </a:solidFill>
                <a:latin typeface="UT Sans"/>
              </a:rPr>
              <a:t> Panicum sunt </a:t>
            </a:r>
            <a:r>
              <a:rPr lang="en-US" sz="1400" dirty="0" err="1">
                <a:solidFill>
                  <a:srgbClr val="000000"/>
                </a:solidFill>
                <a:latin typeface="UT Sans"/>
              </a:rPr>
              <a:t>folosite</a:t>
            </a:r>
            <a:r>
              <a:rPr lang="en-US" sz="1400" dirty="0">
                <a:solidFill>
                  <a:srgbClr val="000000"/>
                </a:solidFill>
                <a:latin typeface="UT Sans"/>
              </a:rPr>
              <a:t> </a:t>
            </a:r>
            <a:r>
              <a:rPr lang="en-US" sz="1400" dirty="0" err="1">
                <a:solidFill>
                  <a:srgbClr val="000000"/>
                </a:solidFill>
                <a:latin typeface="UT Sans"/>
              </a:rPr>
              <a:t>în</a:t>
            </a:r>
            <a:r>
              <a:rPr lang="en-US" sz="1400" dirty="0">
                <a:solidFill>
                  <a:srgbClr val="000000"/>
                </a:solidFill>
                <a:latin typeface="UT Sans"/>
              </a:rPr>
              <a:t> mod </a:t>
            </a:r>
            <a:r>
              <a:rPr lang="en-US" sz="1400" dirty="0" err="1">
                <a:solidFill>
                  <a:srgbClr val="000000"/>
                </a:solidFill>
                <a:latin typeface="UT Sans"/>
              </a:rPr>
              <a:t>tradițional</a:t>
            </a:r>
            <a:r>
              <a:rPr lang="en-US" sz="1400" dirty="0">
                <a:solidFill>
                  <a:srgbClr val="000000"/>
                </a:solidFill>
                <a:latin typeface="UT Sans"/>
              </a:rPr>
              <a:t> </a:t>
            </a:r>
            <a:r>
              <a:rPr lang="en-US" sz="1400" dirty="0" err="1">
                <a:solidFill>
                  <a:srgbClr val="000000"/>
                </a:solidFill>
                <a:latin typeface="UT Sans"/>
              </a:rPr>
              <a:t>pentru</a:t>
            </a:r>
            <a:r>
              <a:rPr lang="en-US" sz="1400" dirty="0">
                <a:solidFill>
                  <a:srgbClr val="000000"/>
                </a:solidFill>
                <a:latin typeface="UT Sans"/>
              </a:rPr>
              <a:t> a </a:t>
            </a:r>
            <a:r>
              <a:rPr lang="en-US" sz="1400" dirty="0" err="1">
                <a:solidFill>
                  <a:srgbClr val="000000"/>
                </a:solidFill>
                <a:latin typeface="UT Sans"/>
              </a:rPr>
              <a:t>trata</a:t>
            </a:r>
            <a:r>
              <a:rPr lang="en-US" sz="1400" dirty="0">
                <a:solidFill>
                  <a:srgbClr val="000000"/>
                </a:solidFill>
                <a:latin typeface="UT Sans"/>
              </a:rPr>
              <a:t> </a:t>
            </a:r>
            <a:r>
              <a:rPr lang="en-US" sz="1400" dirty="0" err="1">
                <a:solidFill>
                  <a:srgbClr val="000000"/>
                </a:solidFill>
                <a:latin typeface="UT Sans"/>
              </a:rPr>
              <a:t>diareea</a:t>
            </a:r>
            <a:r>
              <a:rPr lang="en-US" sz="1400" dirty="0">
                <a:solidFill>
                  <a:srgbClr val="000000"/>
                </a:solidFill>
                <a:latin typeface="UT Sans"/>
              </a:rPr>
              <a:t>, </a:t>
            </a:r>
            <a:r>
              <a:rPr lang="en-US" sz="1400" dirty="0" err="1">
                <a:solidFill>
                  <a:srgbClr val="000000"/>
                </a:solidFill>
                <a:latin typeface="UT Sans"/>
              </a:rPr>
              <a:t>dizenteria</a:t>
            </a:r>
            <a:r>
              <a:rPr lang="en-US" sz="1400" dirty="0">
                <a:solidFill>
                  <a:srgbClr val="000000"/>
                </a:solidFill>
                <a:latin typeface="UT Sans"/>
              </a:rPr>
              <a:t>, </a:t>
            </a:r>
            <a:r>
              <a:rPr lang="en-US" sz="1400" dirty="0" err="1">
                <a:solidFill>
                  <a:srgbClr val="000000"/>
                </a:solidFill>
                <a:latin typeface="UT Sans"/>
              </a:rPr>
              <a:t>dispepsia</a:t>
            </a:r>
            <a:r>
              <a:rPr lang="en-US" sz="1400" dirty="0">
                <a:solidFill>
                  <a:srgbClr val="000000"/>
                </a:solidFill>
                <a:latin typeface="UT Sans"/>
              </a:rPr>
              <a:t>, </a:t>
            </a:r>
            <a:r>
              <a:rPr lang="en-US" sz="1400" dirty="0" err="1">
                <a:solidFill>
                  <a:srgbClr val="000000"/>
                </a:solidFill>
                <a:latin typeface="UT Sans"/>
              </a:rPr>
              <a:t>ulcerul</a:t>
            </a:r>
            <a:r>
              <a:rPr lang="en-US" sz="1400" dirty="0">
                <a:solidFill>
                  <a:srgbClr val="000000"/>
                </a:solidFill>
                <a:latin typeface="UT Sans"/>
              </a:rPr>
              <a:t> </a:t>
            </a:r>
            <a:r>
              <a:rPr lang="en-US" sz="1400" dirty="0" err="1">
                <a:solidFill>
                  <a:srgbClr val="000000"/>
                </a:solidFill>
                <a:latin typeface="UT Sans"/>
              </a:rPr>
              <a:t>și</a:t>
            </a:r>
            <a:r>
              <a:rPr lang="en-US" sz="1400" dirty="0">
                <a:solidFill>
                  <a:srgbClr val="000000"/>
                </a:solidFill>
                <a:latin typeface="UT Sans"/>
              </a:rPr>
              <a:t> </a:t>
            </a:r>
            <a:r>
              <a:rPr lang="en-US" sz="1400" dirty="0" err="1">
                <a:solidFill>
                  <a:srgbClr val="000000"/>
                </a:solidFill>
                <a:latin typeface="UT Sans"/>
              </a:rPr>
              <a:t>constipația</a:t>
            </a:r>
            <a:r>
              <a:rPr lang="en-US" sz="1400" dirty="0">
                <a:solidFill>
                  <a:srgbClr val="000000"/>
                </a:solidFill>
                <a:latin typeface="UT Sans"/>
              </a:rPr>
              <a:t>. </a:t>
            </a:r>
          </a:p>
          <a:p>
            <a:r>
              <a:rPr lang="en-US" sz="1400" dirty="0">
                <a:solidFill>
                  <a:srgbClr val="000000"/>
                </a:solidFill>
                <a:latin typeface="UT Sans"/>
              </a:rPr>
              <a:t>• </a:t>
            </a:r>
            <a:r>
              <a:rPr lang="en-US" sz="1400" dirty="0" err="1">
                <a:solidFill>
                  <a:srgbClr val="000000"/>
                </a:solidFill>
                <a:latin typeface="UT Sans"/>
              </a:rPr>
              <a:t>Decoctul</a:t>
            </a:r>
            <a:r>
              <a:rPr lang="en-US" sz="1400" dirty="0">
                <a:solidFill>
                  <a:srgbClr val="000000"/>
                </a:solidFill>
                <a:latin typeface="UT Sans"/>
              </a:rPr>
              <a:t> Panicum </a:t>
            </a:r>
            <a:r>
              <a:rPr lang="en-US" sz="1400" dirty="0" err="1">
                <a:solidFill>
                  <a:srgbClr val="000000"/>
                </a:solidFill>
                <a:latin typeface="UT Sans"/>
              </a:rPr>
              <a:t>este</a:t>
            </a:r>
            <a:r>
              <a:rPr lang="en-US" sz="1400" dirty="0">
                <a:solidFill>
                  <a:srgbClr val="000000"/>
                </a:solidFill>
                <a:latin typeface="UT Sans"/>
              </a:rPr>
              <a:t> </a:t>
            </a:r>
            <a:r>
              <a:rPr lang="en-US" sz="1400" dirty="0" err="1">
                <a:solidFill>
                  <a:srgbClr val="000000"/>
                </a:solidFill>
                <a:latin typeface="UT Sans"/>
              </a:rPr>
              <a:t>utilizat</a:t>
            </a:r>
            <a:r>
              <a:rPr lang="en-US" sz="1400" dirty="0">
                <a:solidFill>
                  <a:srgbClr val="000000"/>
                </a:solidFill>
                <a:latin typeface="UT Sans"/>
              </a:rPr>
              <a:t> </a:t>
            </a:r>
            <a:r>
              <a:rPr lang="en-US" sz="1400" dirty="0" err="1">
                <a:solidFill>
                  <a:srgbClr val="000000"/>
                </a:solidFill>
                <a:latin typeface="UT Sans"/>
              </a:rPr>
              <a:t>în</a:t>
            </a:r>
            <a:r>
              <a:rPr lang="en-US" sz="1400" dirty="0">
                <a:solidFill>
                  <a:srgbClr val="000000"/>
                </a:solidFill>
                <a:latin typeface="UT Sans"/>
              </a:rPr>
              <a:t> </a:t>
            </a:r>
            <a:r>
              <a:rPr lang="en-US" sz="1400" dirty="0" err="1">
                <a:solidFill>
                  <a:srgbClr val="000000"/>
                </a:solidFill>
                <a:latin typeface="UT Sans"/>
              </a:rPr>
              <a:t>tuse</a:t>
            </a:r>
            <a:r>
              <a:rPr lang="en-US" sz="1400" dirty="0">
                <a:solidFill>
                  <a:srgbClr val="000000"/>
                </a:solidFill>
                <a:latin typeface="UT Sans"/>
              </a:rPr>
              <a:t>, </a:t>
            </a:r>
            <a:r>
              <a:rPr lang="en-US" sz="1400" dirty="0" err="1">
                <a:solidFill>
                  <a:srgbClr val="000000"/>
                </a:solidFill>
                <a:latin typeface="UT Sans"/>
              </a:rPr>
              <a:t>infecții</a:t>
            </a:r>
            <a:r>
              <a:rPr lang="en-US" sz="1400" dirty="0">
                <a:solidFill>
                  <a:srgbClr val="000000"/>
                </a:solidFill>
                <a:latin typeface="UT Sans"/>
              </a:rPr>
              <a:t> ale </a:t>
            </a:r>
            <a:r>
              <a:rPr lang="en-US" sz="1400" dirty="0" err="1">
                <a:solidFill>
                  <a:srgbClr val="000000"/>
                </a:solidFill>
                <a:latin typeface="UT Sans"/>
              </a:rPr>
              <a:t>gâtului</a:t>
            </a:r>
            <a:r>
              <a:rPr lang="en-US" sz="1400" dirty="0">
                <a:solidFill>
                  <a:srgbClr val="000000"/>
                </a:solidFill>
                <a:latin typeface="UT Sans"/>
              </a:rPr>
              <a:t>, </a:t>
            </a:r>
            <a:r>
              <a:rPr lang="en-US" sz="1400" dirty="0" err="1">
                <a:solidFill>
                  <a:srgbClr val="000000"/>
                </a:solidFill>
                <a:latin typeface="UT Sans"/>
              </a:rPr>
              <a:t>infecții</a:t>
            </a:r>
            <a:r>
              <a:rPr lang="en-US" sz="1400" dirty="0">
                <a:solidFill>
                  <a:srgbClr val="000000"/>
                </a:solidFill>
                <a:latin typeface="UT Sans"/>
              </a:rPr>
              <a:t> ale </a:t>
            </a:r>
            <a:r>
              <a:rPr lang="en-US" sz="1400" dirty="0" err="1">
                <a:solidFill>
                  <a:srgbClr val="000000"/>
                </a:solidFill>
                <a:latin typeface="UT Sans"/>
              </a:rPr>
              <a:t>tractului</a:t>
            </a:r>
            <a:r>
              <a:rPr lang="en-US" sz="1400" dirty="0">
                <a:solidFill>
                  <a:srgbClr val="000000"/>
                </a:solidFill>
                <a:latin typeface="UT Sans"/>
              </a:rPr>
              <a:t> respirator </a:t>
            </a:r>
            <a:r>
              <a:rPr lang="en-US" sz="1400" dirty="0" err="1">
                <a:solidFill>
                  <a:srgbClr val="000000"/>
                </a:solidFill>
                <a:latin typeface="UT Sans"/>
              </a:rPr>
              <a:t>și</a:t>
            </a:r>
            <a:r>
              <a:rPr lang="en-US" sz="1400" dirty="0">
                <a:solidFill>
                  <a:srgbClr val="000000"/>
                </a:solidFill>
                <a:latin typeface="UT Sans"/>
              </a:rPr>
              <a:t> </a:t>
            </a:r>
            <a:r>
              <a:rPr lang="en-US" sz="1400" dirty="0" err="1">
                <a:solidFill>
                  <a:srgbClr val="000000"/>
                </a:solidFill>
                <a:latin typeface="UT Sans"/>
              </a:rPr>
              <a:t>boli</a:t>
            </a:r>
            <a:r>
              <a:rPr lang="en-US" sz="1400" dirty="0">
                <a:solidFill>
                  <a:srgbClr val="000000"/>
                </a:solidFill>
                <a:latin typeface="UT Sans"/>
              </a:rPr>
              <a:t> </a:t>
            </a:r>
            <a:r>
              <a:rPr lang="en-US" sz="1400" dirty="0" err="1">
                <a:solidFill>
                  <a:srgbClr val="000000"/>
                </a:solidFill>
                <a:latin typeface="UT Sans"/>
              </a:rPr>
              <a:t>cardiovasculare</a:t>
            </a:r>
            <a:r>
              <a:rPr lang="en-US" sz="1400" dirty="0">
                <a:solidFill>
                  <a:srgbClr val="000000"/>
                </a:solidFill>
                <a:latin typeface="UT Sans"/>
              </a:rPr>
              <a:t> (HTA) </a:t>
            </a:r>
          </a:p>
          <a:p>
            <a:r>
              <a:rPr lang="en-US" sz="1400" dirty="0">
                <a:solidFill>
                  <a:srgbClr val="000000"/>
                </a:solidFill>
                <a:latin typeface="UT Sans"/>
              </a:rPr>
              <a:t>• </a:t>
            </a:r>
            <a:r>
              <a:rPr lang="en-US" sz="1400" dirty="0" err="1">
                <a:solidFill>
                  <a:srgbClr val="000000"/>
                </a:solidFill>
                <a:latin typeface="UT Sans"/>
              </a:rPr>
              <a:t>Acidul</a:t>
            </a:r>
            <a:r>
              <a:rPr lang="en-US" sz="1400" dirty="0">
                <a:solidFill>
                  <a:srgbClr val="000000"/>
                </a:solidFill>
                <a:latin typeface="UT Sans"/>
              </a:rPr>
              <a:t> </a:t>
            </a:r>
            <a:r>
              <a:rPr lang="en-US" sz="1400" dirty="0" err="1">
                <a:solidFill>
                  <a:srgbClr val="000000"/>
                </a:solidFill>
                <a:latin typeface="UT Sans"/>
              </a:rPr>
              <a:t>fitic</a:t>
            </a:r>
            <a:r>
              <a:rPr lang="en-US" sz="1400" dirty="0">
                <a:solidFill>
                  <a:srgbClr val="000000"/>
                </a:solidFill>
                <a:latin typeface="UT Sans"/>
              </a:rPr>
              <a:t> (</a:t>
            </a:r>
            <a:r>
              <a:rPr lang="en-US" sz="1400" dirty="0" err="1">
                <a:solidFill>
                  <a:srgbClr val="000000"/>
                </a:solidFill>
                <a:latin typeface="UT Sans"/>
              </a:rPr>
              <a:t>scade</a:t>
            </a:r>
            <a:r>
              <a:rPr lang="en-US" sz="1400" dirty="0">
                <a:solidFill>
                  <a:srgbClr val="000000"/>
                </a:solidFill>
                <a:latin typeface="UT Sans"/>
              </a:rPr>
              <a:t> </a:t>
            </a:r>
            <a:r>
              <a:rPr lang="en-US" sz="1400" dirty="0" err="1">
                <a:solidFill>
                  <a:srgbClr val="000000"/>
                </a:solidFill>
                <a:latin typeface="UT Sans"/>
              </a:rPr>
              <a:t>colesterolul</a:t>
            </a:r>
            <a:r>
              <a:rPr lang="en-US" sz="1400" dirty="0">
                <a:solidFill>
                  <a:srgbClr val="000000"/>
                </a:solidFill>
                <a:latin typeface="UT Sans"/>
              </a:rPr>
              <a:t>), </a:t>
            </a:r>
            <a:r>
              <a:rPr lang="en-US" sz="1400" dirty="0" err="1">
                <a:solidFill>
                  <a:srgbClr val="000000"/>
                </a:solidFill>
                <a:latin typeface="UT Sans"/>
              </a:rPr>
              <a:t>fitat</a:t>
            </a:r>
            <a:r>
              <a:rPr lang="en-US" sz="1400" dirty="0">
                <a:solidFill>
                  <a:srgbClr val="000000"/>
                </a:solidFill>
                <a:latin typeface="UT Sans"/>
              </a:rPr>
              <a:t> (</a:t>
            </a:r>
            <a:r>
              <a:rPr lang="en-US" sz="1400" dirty="0" err="1">
                <a:solidFill>
                  <a:srgbClr val="000000"/>
                </a:solidFill>
                <a:latin typeface="UT Sans"/>
              </a:rPr>
              <a:t>reducerea</a:t>
            </a:r>
            <a:r>
              <a:rPr lang="en-US" sz="1400" dirty="0">
                <a:solidFill>
                  <a:srgbClr val="000000"/>
                </a:solidFill>
                <a:latin typeface="UT Sans"/>
              </a:rPr>
              <a:t> </a:t>
            </a:r>
            <a:r>
              <a:rPr lang="en-US" sz="1400" dirty="0" err="1">
                <a:solidFill>
                  <a:srgbClr val="000000"/>
                </a:solidFill>
                <a:latin typeface="UT Sans"/>
              </a:rPr>
              <a:t>riscului</a:t>
            </a:r>
            <a:r>
              <a:rPr lang="en-US" sz="1400" dirty="0">
                <a:solidFill>
                  <a:srgbClr val="000000"/>
                </a:solidFill>
                <a:latin typeface="UT Sans"/>
              </a:rPr>
              <a:t> de cancer), </a:t>
            </a:r>
            <a:r>
              <a:rPr lang="en-US" sz="1400" dirty="0" err="1">
                <a:solidFill>
                  <a:srgbClr val="000000"/>
                </a:solidFill>
                <a:latin typeface="UT Sans"/>
              </a:rPr>
              <a:t>acizi</a:t>
            </a:r>
            <a:r>
              <a:rPr lang="en-US" sz="1400" dirty="0">
                <a:solidFill>
                  <a:srgbClr val="000000"/>
                </a:solidFill>
                <a:latin typeface="UT Sans"/>
              </a:rPr>
              <a:t> </a:t>
            </a:r>
            <a:r>
              <a:rPr lang="en-US" sz="1400" dirty="0" err="1">
                <a:solidFill>
                  <a:srgbClr val="000000"/>
                </a:solidFill>
                <a:latin typeface="UT Sans"/>
              </a:rPr>
              <a:t>fenolici</a:t>
            </a:r>
            <a:r>
              <a:rPr lang="en-US" sz="1400" dirty="0">
                <a:solidFill>
                  <a:srgbClr val="000000"/>
                </a:solidFill>
                <a:latin typeface="UT Sans"/>
              </a:rPr>
              <a:t> </a:t>
            </a:r>
            <a:r>
              <a:rPr lang="en-US" sz="1400" dirty="0" err="1">
                <a:solidFill>
                  <a:srgbClr val="000000"/>
                </a:solidFill>
                <a:latin typeface="UT Sans"/>
              </a:rPr>
              <a:t>și</a:t>
            </a:r>
            <a:r>
              <a:rPr lang="en-US" sz="1400" dirty="0">
                <a:solidFill>
                  <a:srgbClr val="000000"/>
                </a:solidFill>
                <a:latin typeface="UT Sans"/>
              </a:rPr>
              <a:t> </a:t>
            </a:r>
            <a:r>
              <a:rPr lang="en-US" sz="1400" dirty="0" err="1">
                <a:solidFill>
                  <a:srgbClr val="000000"/>
                </a:solidFill>
                <a:latin typeface="UT Sans"/>
              </a:rPr>
              <a:t>acizi</a:t>
            </a:r>
            <a:r>
              <a:rPr lang="en-US" sz="1400" dirty="0">
                <a:solidFill>
                  <a:srgbClr val="000000"/>
                </a:solidFill>
                <a:latin typeface="UT Sans"/>
              </a:rPr>
              <a:t> </a:t>
            </a:r>
            <a:r>
              <a:rPr lang="en-US" sz="1400" dirty="0" err="1">
                <a:solidFill>
                  <a:srgbClr val="000000"/>
                </a:solidFill>
                <a:latin typeface="UT Sans"/>
              </a:rPr>
              <a:t>benzoici</a:t>
            </a:r>
            <a:r>
              <a:rPr lang="en-US" sz="1400" dirty="0">
                <a:solidFill>
                  <a:srgbClr val="000000"/>
                </a:solidFill>
                <a:latin typeface="UT Sans"/>
              </a:rPr>
              <a:t>, acid </a:t>
            </a:r>
            <a:r>
              <a:rPr lang="en-US" sz="1400" dirty="0" err="1">
                <a:solidFill>
                  <a:srgbClr val="000000"/>
                </a:solidFill>
                <a:latin typeface="UT Sans"/>
              </a:rPr>
              <a:t>clorogenic</a:t>
            </a:r>
            <a:r>
              <a:rPr lang="en-US" sz="1400" dirty="0">
                <a:solidFill>
                  <a:srgbClr val="000000"/>
                </a:solidFill>
                <a:latin typeface="UT Sans"/>
              </a:rPr>
              <a:t>, acid </a:t>
            </a:r>
            <a:r>
              <a:rPr lang="en-US" sz="1400" dirty="0" err="1">
                <a:solidFill>
                  <a:srgbClr val="000000"/>
                </a:solidFill>
                <a:latin typeface="UT Sans"/>
              </a:rPr>
              <a:t>siringic</a:t>
            </a:r>
            <a:r>
              <a:rPr lang="en-US" sz="1400" dirty="0">
                <a:solidFill>
                  <a:srgbClr val="000000"/>
                </a:solidFill>
                <a:latin typeface="UT Sans"/>
              </a:rPr>
              <a:t>, acid </a:t>
            </a:r>
            <a:r>
              <a:rPr lang="en-US" sz="1400" dirty="0" err="1">
                <a:solidFill>
                  <a:srgbClr val="000000"/>
                </a:solidFill>
                <a:latin typeface="UT Sans"/>
              </a:rPr>
              <a:t>cafeic</a:t>
            </a:r>
            <a:r>
              <a:rPr lang="en-US" sz="1400" dirty="0">
                <a:solidFill>
                  <a:srgbClr val="000000"/>
                </a:solidFill>
                <a:latin typeface="UT Sans"/>
              </a:rPr>
              <a:t>, acid R-</a:t>
            </a:r>
            <a:r>
              <a:rPr lang="en-US" sz="1400" dirty="0" err="1">
                <a:solidFill>
                  <a:srgbClr val="000000"/>
                </a:solidFill>
                <a:latin typeface="UT Sans"/>
              </a:rPr>
              <a:t>cumaric</a:t>
            </a:r>
            <a:r>
              <a:rPr lang="en-US" sz="1400" dirty="0">
                <a:solidFill>
                  <a:srgbClr val="000000"/>
                </a:solidFill>
                <a:latin typeface="UT Sans"/>
              </a:rPr>
              <a:t>, acid ferulic, acid </a:t>
            </a:r>
            <a:r>
              <a:rPr lang="en-US" sz="1400" dirty="0" err="1">
                <a:solidFill>
                  <a:srgbClr val="000000"/>
                </a:solidFill>
                <a:latin typeface="UT Sans"/>
              </a:rPr>
              <a:t>galic</a:t>
            </a:r>
            <a:r>
              <a:rPr lang="en-US" sz="1400" dirty="0">
                <a:solidFill>
                  <a:srgbClr val="000000"/>
                </a:solidFill>
                <a:latin typeface="UT Sans"/>
              </a:rPr>
              <a:t>, </a:t>
            </a:r>
            <a:r>
              <a:rPr lang="en-US" sz="1400" dirty="0" err="1">
                <a:solidFill>
                  <a:srgbClr val="000000"/>
                </a:solidFill>
                <a:latin typeface="UT Sans"/>
              </a:rPr>
              <a:t>acizi</a:t>
            </a:r>
            <a:r>
              <a:rPr lang="en-US" sz="1400" dirty="0">
                <a:solidFill>
                  <a:srgbClr val="000000"/>
                </a:solidFill>
                <a:latin typeface="UT Sans"/>
              </a:rPr>
              <a:t> </a:t>
            </a:r>
            <a:r>
              <a:rPr lang="en-US" sz="1400" dirty="0" err="1">
                <a:solidFill>
                  <a:srgbClr val="000000"/>
                </a:solidFill>
                <a:latin typeface="UT Sans"/>
              </a:rPr>
              <a:t>hidroxicinamici</a:t>
            </a:r>
            <a:r>
              <a:rPr lang="en-US" sz="1400" dirty="0">
                <a:solidFill>
                  <a:srgbClr val="000000"/>
                </a:solidFill>
                <a:latin typeface="UT Sans"/>
              </a:rPr>
              <a:t>, </a:t>
            </a:r>
            <a:r>
              <a:rPr lang="en-US" sz="1400" dirty="0" err="1">
                <a:solidFill>
                  <a:srgbClr val="000000"/>
                </a:solidFill>
                <a:latin typeface="UT Sans"/>
              </a:rPr>
              <a:t>carotenoizi</a:t>
            </a:r>
            <a:r>
              <a:rPr lang="en-US" sz="1400" dirty="0">
                <a:solidFill>
                  <a:srgbClr val="000000"/>
                </a:solidFill>
                <a:latin typeface="UT Sans"/>
              </a:rPr>
              <a:t>, </a:t>
            </a:r>
            <a:r>
              <a:rPr lang="en-US" sz="1400" dirty="0" err="1">
                <a:solidFill>
                  <a:srgbClr val="000000"/>
                </a:solidFill>
                <a:latin typeface="UT Sans"/>
              </a:rPr>
              <a:t>luteină</a:t>
            </a:r>
            <a:r>
              <a:rPr lang="en-US" sz="1400" dirty="0">
                <a:solidFill>
                  <a:srgbClr val="000000"/>
                </a:solidFill>
                <a:latin typeface="UT Sans"/>
              </a:rPr>
              <a:t>, </a:t>
            </a:r>
            <a:r>
              <a:rPr lang="en-US" sz="1400" dirty="0" err="1">
                <a:solidFill>
                  <a:srgbClr val="000000"/>
                </a:solidFill>
                <a:latin typeface="UT Sans"/>
              </a:rPr>
              <a:t>acizi</a:t>
            </a:r>
            <a:r>
              <a:rPr lang="en-US" sz="1400" dirty="0">
                <a:solidFill>
                  <a:srgbClr val="000000"/>
                </a:solidFill>
                <a:latin typeface="UT Sans"/>
              </a:rPr>
              <a:t> </a:t>
            </a:r>
            <a:r>
              <a:rPr lang="en-US" sz="1400" dirty="0" err="1">
                <a:solidFill>
                  <a:srgbClr val="000000"/>
                </a:solidFill>
                <a:latin typeface="UT Sans"/>
              </a:rPr>
              <a:t>grași</a:t>
            </a:r>
            <a:r>
              <a:rPr lang="en-US" sz="1400" dirty="0">
                <a:solidFill>
                  <a:srgbClr val="000000"/>
                </a:solidFill>
                <a:latin typeface="UT Sans"/>
              </a:rPr>
              <a:t> (oleic </a:t>
            </a:r>
            <a:r>
              <a:rPr lang="en-US" sz="1400" dirty="0" err="1">
                <a:solidFill>
                  <a:srgbClr val="000000"/>
                </a:solidFill>
                <a:latin typeface="UT Sans"/>
              </a:rPr>
              <a:t>și</a:t>
            </a:r>
            <a:r>
              <a:rPr lang="en-US" sz="1400" dirty="0">
                <a:solidFill>
                  <a:srgbClr val="000000"/>
                </a:solidFill>
                <a:latin typeface="UT Sans"/>
              </a:rPr>
              <a:t> linolenic), </a:t>
            </a:r>
            <a:r>
              <a:rPr lang="en-US" sz="1400" dirty="0" err="1">
                <a:solidFill>
                  <a:srgbClr val="000000"/>
                </a:solidFill>
                <a:latin typeface="UT Sans"/>
              </a:rPr>
              <a:t>amidon</a:t>
            </a:r>
            <a:r>
              <a:rPr lang="en-US" sz="1400" dirty="0">
                <a:solidFill>
                  <a:srgbClr val="000000"/>
                </a:solidFill>
                <a:latin typeface="UT Sans"/>
              </a:rPr>
              <a:t>, </a:t>
            </a:r>
            <a:r>
              <a:rPr lang="en-US" sz="1400" dirty="0" err="1">
                <a:solidFill>
                  <a:srgbClr val="000000"/>
                </a:solidFill>
                <a:latin typeface="UT Sans"/>
              </a:rPr>
              <a:t>proteine</a:t>
            </a:r>
            <a:r>
              <a:rPr lang="en-US" sz="1400" dirty="0">
                <a:solidFill>
                  <a:srgbClr val="000000"/>
                </a:solidFill>
                <a:latin typeface="UT Sans"/>
              </a:rPr>
              <a:t> </a:t>
            </a:r>
            <a:r>
              <a:rPr lang="en-US" sz="1400" dirty="0" err="1">
                <a:solidFill>
                  <a:srgbClr val="000000"/>
                </a:solidFill>
                <a:latin typeface="UT Sans"/>
              </a:rPr>
              <a:t>și</a:t>
            </a:r>
            <a:r>
              <a:rPr lang="en-US" sz="1400" dirty="0">
                <a:solidFill>
                  <a:srgbClr val="000000"/>
                </a:solidFill>
                <a:latin typeface="UT Sans"/>
              </a:rPr>
              <a:t> </a:t>
            </a:r>
            <a:r>
              <a:rPr lang="en-US" sz="1400" dirty="0" err="1">
                <a:solidFill>
                  <a:srgbClr val="000000"/>
                </a:solidFill>
                <a:latin typeface="UT Sans"/>
              </a:rPr>
              <a:t>mioinozitol</a:t>
            </a:r>
            <a:r>
              <a:rPr lang="en-US" sz="1400" dirty="0">
                <a:solidFill>
                  <a:srgbClr val="000000"/>
                </a:solidFill>
                <a:latin typeface="UT Sans"/>
              </a:rPr>
              <a:t> acid hexa-</a:t>
            </a:r>
            <a:r>
              <a:rPr lang="en-US" sz="1400" dirty="0" err="1">
                <a:solidFill>
                  <a:srgbClr val="000000"/>
                </a:solidFill>
                <a:latin typeface="UT Sans"/>
              </a:rPr>
              <a:t>fosforic</a:t>
            </a:r>
            <a:r>
              <a:rPr lang="ro-RO" sz="1400" dirty="0">
                <a:solidFill>
                  <a:srgbClr val="000000"/>
                </a:solidFill>
                <a:latin typeface="UT Sans"/>
              </a:rPr>
              <a:t>.</a:t>
            </a:r>
            <a:r>
              <a:rPr lang="en-US" sz="1400" dirty="0">
                <a:solidFill>
                  <a:srgbClr val="000000"/>
                </a:solidFill>
                <a:latin typeface="UT Sans"/>
              </a:rPr>
              <a:t> </a:t>
            </a:r>
          </a:p>
          <a:p>
            <a:endParaRPr lang="ro-RO" dirty="0">
              <a:latin typeface="UT Sans"/>
            </a:endParaRPr>
          </a:p>
        </p:txBody>
      </p:sp>
      <p:sp>
        <p:nvSpPr>
          <p:cNvPr id="9" name="Rectangle 8">
            <a:extLst>
              <a:ext uri="{FF2B5EF4-FFF2-40B4-BE49-F238E27FC236}">
                <a16:creationId xmlns:a16="http://schemas.microsoft.com/office/drawing/2014/main" id="{9DDE8951-EFEA-2338-6BF4-D479357E5D91}"/>
              </a:ext>
            </a:extLst>
          </p:cNvPr>
          <p:cNvSpPr/>
          <p:nvPr/>
        </p:nvSpPr>
        <p:spPr>
          <a:xfrm>
            <a:off x="4522588" y="2863437"/>
            <a:ext cx="4572000" cy="954107"/>
          </a:xfrm>
          <a:prstGeom prst="rect">
            <a:avLst/>
          </a:prstGeom>
        </p:spPr>
        <p:txBody>
          <a:bodyPr>
            <a:spAutoFit/>
          </a:bodyPr>
          <a:lstStyle/>
          <a:p>
            <a:r>
              <a:rPr lang="ro-RO" sz="1400" b="1" dirty="0">
                <a:solidFill>
                  <a:srgbClr val="000000"/>
                </a:solidFill>
                <a:latin typeface="UT Sans"/>
              </a:rPr>
              <a:t>Obiectiv: </a:t>
            </a:r>
            <a:r>
              <a:rPr lang="ro-RO" sz="1400" dirty="0">
                <a:solidFill>
                  <a:srgbClr val="000000"/>
                </a:solidFill>
                <a:latin typeface="UT Sans"/>
              </a:rPr>
              <a:t>Acest studiu a fost conceput pentru a valida baza farmacologică pentru utilizarea folclorică a </a:t>
            </a:r>
            <a:r>
              <a:rPr lang="ro-RO" sz="1400" dirty="0" err="1">
                <a:solidFill>
                  <a:srgbClr val="000000"/>
                </a:solidFill>
                <a:latin typeface="UT Sans"/>
              </a:rPr>
              <a:t>Panicum</a:t>
            </a:r>
            <a:r>
              <a:rPr lang="ro-RO" sz="1400" dirty="0">
                <a:solidFill>
                  <a:srgbClr val="000000"/>
                </a:solidFill>
                <a:latin typeface="UT Sans"/>
              </a:rPr>
              <a:t> </a:t>
            </a:r>
            <a:r>
              <a:rPr lang="ro-RO" sz="1400" dirty="0" err="1">
                <a:solidFill>
                  <a:srgbClr val="000000"/>
                </a:solidFill>
                <a:latin typeface="UT Sans"/>
              </a:rPr>
              <a:t>miliaceum</a:t>
            </a:r>
            <a:r>
              <a:rPr lang="ro-RO" sz="1400" dirty="0">
                <a:solidFill>
                  <a:srgbClr val="000000"/>
                </a:solidFill>
                <a:latin typeface="UT Sans"/>
              </a:rPr>
              <a:t> L . în diaree, astm și HTA. </a:t>
            </a:r>
          </a:p>
          <a:p>
            <a:endParaRPr lang="ro-RO" sz="1400" dirty="0">
              <a:latin typeface="UT Sans"/>
            </a:endParaRPr>
          </a:p>
        </p:txBody>
      </p:sp>
      <p:sp>
        <p:nvSpPr>
          <p:cNvPr id="14" name="Rectangle 13">
            <a:extLst>
              <a:ext uri="{FF2B5EF4-FFF2-40B4-BE49-F238E27FC236}">
                <a16:creationId xmlns:a16="http://schemas.microsoft.com/office/drawing/2014/main" id="{70691D69-2378-FC9A-1EC0-CE211A1EA631}"/>
              </a:ext>
            </a:extLst>
          </p:cNvPr>
          <p:cNvSpPr/>
          <p:nvPr/>
        </p:nvSpPr>
        <p:spPr>
          <a:xfrm>
            <a:off x="2483768" y="5088285"/>
            <a:ext cx="6840760" cy="907941"/>
          </a:xfrm>
          <a:prstGeom prst="rect">
            <a:avLst/>
          </a:prstGeom>
        </p:spPr>
        <p:txBody>
          <a:bodyPr wrap="square">
            <a:spAutoFit/>
          </a:bodyPr>
          <a:lstStyle/>
          <a:p>
            <a:r>
              <a:rPr lang="ro-RO" sz="1400" b="1" dirty="0" err="1">
                <a:solidFill>
                  <a:srgbClr val="000000"/>
                </a:solidFill>
                <a:latin typeface="UT Sans"/>
              </a:rPr>
              <a:t>Concluzie:</a:t>
            </a:r>
            <a:r>
              <a:rPr lang="ro-RO" sz="1400" dirty="0" err="1">
                <a:solidFill>
                  <a:srgbClr val="000000"/>
                </a:solidFill>
                <a:latin typeface="UT Sans"/>
              </a:rPr>
              <a:t>Studiile</a:t>
            </a:r>
            <a:r>
              <a:rPr lang="ro-RO" sz="1400" dirty="0">
                <a:solidFill>
                  <a:srgbClr val="000000"/>
                </a:solidFill>
                <a:latin typeface="UT Sans"/>
              </a:rPr>
              <a:t> in vitro și in </a:t>
            </a:r>
            <a:r>
              <a:rPr lang="ro-RO" sz="1400" dirty="0" err="1">
                <a:solidFill>
                  <a:srgbClr val="000000"/>
                </a:solidFill>
                <a:latin typeface="UT Sans"/>
              </a:rPr>
              <a:t>vivo</a:t>
            </a:r>
            <a:r>
              <a:rPr lang="ro-RO" sz="1400" dirty="0">
                <a:solidFill>
                  <a:srgbClr val="000000"/>
                </a:solidFill>
                <a:latin typeface="UT Sans"/>
              </a:rPr>
              <a:t> ale </a:t>
            </a:r>
            <a:r>
              <a:rPr lang="ro-RO" sz="1400" dirty="0" err="1">
                <a:solidFill>
                  <a:srgbClr val="000000"/>
                </a:solidFill>
                <a:latin typeface="UT Sans"/>
              </a:rPr>
              <a:t>Panicum</a:t>
            </a:r>
            <a:r>
              <a:rPr lang="ro-RO" sz="1400" dirty="0">
                <a:solidFill>
                  <a:srgbClr val="000000"/>
                </a:solidFill>
                <a:latin typeface="UT Sans"/>
              </a:rPr>
              <a:t> </a:t>
            </a:r>
            <a:r>
              <a:rPr lang="ro-RO" sz="1400" dirty="0" err="1">
                <a:solidFill>
                  <a:srgbClr val="000000"/>
                </a:solidFill>
                <a:latin typeface="UT Sans"/>
              </a:rPr>
              <a:t>miliaceum</a:t>
            </a:r>
            <a:r>
              <a:rPr lang="ro-RO" sz="1400" dirty="0">
                <a:solidFill>
                  <a:srgbClr val="000000"/>
                </a:solidFill>
                <a:latin typeface="UT Sans"/>
              </a:rPr>
              <a:t> L. au evidențiat activități antispastice, bronhodilatatoare, </a:t>
            </a:r>
            <a:r>
              <a:rPr lang="ro-RO" sz="1400" dirty="0" err="1">
                <a:solidFill>
                  <a:srgbClr val="000000"/>
                </a:solidFill>
                <a:latin typeface="UT Sans"/>
              </a:rPr>
              <a:t>vasorelaxante</a:t>
            </a:r>
            <a:r>
              <a:rPr lang="ro-RO" sz="1400" dirty="0">
                <a:solidFill>
                  <a:srgbClr val="000000"/>
                </a:solidFill>
                <a:latin typeface="UT Sans"/>
              </a:rPr>
              <a:t> și </a:t>
            </a:r>
            <a:r>
              <a:rPr lang="ro-RO" sz="1400" dirty="0" err="1">
                <a:solidFill>
                  <a:srgbClr val="000000"/>
                </a:solidFill>
                <a:latin typeface="UT Sans"/>
              </a:rPr>
              <a:t>antidiareice</a:t>
            </a:r>
            <a:r>
              <a:rPr lang="ro-RO" sz="1400" dirty="0">
                <a:solidFill>
                  <a:srgbClr val="000000"/>
                </a:solidFill>
                <a:latin typeface="UT Sans"/>
              </a:rPr>
              <a:t>. </a:t>
            </a:r>
          </a:p>
          <a:p>
            <a:r>
              <a:rPr lang="ro-RO" sz="1400" dirty="0">
                <a:solidFill>
                  <a:srgbClr val="000000"/>
                </a:solidFill>
                <a:latin typeface="UT Sans"/>
              </a:rPr>
              <a:t>Activități probabil mediate prin activarea canalelor de K+ ATP dependente.</a:t>
            </a:r>
          </a:p>
          <a:p>
            <a:endParaRPr lang="ro-RO" sz="1100" b="1" dirty="0">
              <a:solidFill>
                <a:srgbClr val="000000"/>
              </a:solidFill>
              <a:latin typeface="Times New Roman" panose="02020603050405020304" pitchFamily="18" charset="0"/>
            </a:endParaRPr>
          </a:p>
        </p:txBody>
      </p:sp>
      <p:pic>
        <p:nvPicPr>
          <p:cNvPr id="11" name="Picture 10">
            <a:extLst>
              <a:ext uri="{FF2B5EF4-FFF2-40B4-BE49-F238E27FC236}">
                <a16:creationId xmlns:a16="http://schemas.microsoft.com/office/drawing/2014/main" id="{EDA195A9-24D9-145A-417C-5302B584C9E8}"/>
              </a:ext>
            </a:extLst>
          </p:cNvPr>
          <p:cNvPicPr>
            <a:picLocks noChangeAspect="1"/>
          </p:cNvPicPr>
          <p:nvPr/>
        </p:nvPicPr>
        <p:blipFill>
          <a:blip r:embed="rId4"/>
          <a:stretch>
            <a:fillRect/>
          </a:stretch>
        </p:blipFill>
        <p:spPr>
          <a:xfrm>
            <a:off x="5212" y="-99392"/>
            <a:ext cx="9144000" cy="2877598"/>
          </a:xfrm>
          <a:prstGeom prst="rect">
            <a:avLst/>
          </a:prstGeom>
        </p:spPr>
      </p:pic>
    </p:spTree>
    <p:extLst>
      <p:ext uri="{BB962C8B-B14F-4D97-AF65-F5344CB8AC3E}">
        <p14:creationId xmlns:p14="http://schemas.microsoft.com/office/powerpoint/2010/main" val="23194823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Title 7">
            <a:extLst>
              <a:ext uri="{FF2B5EF4-FFF2-40B4-BE49-F238E27FC236}">
                <a16:creationId xmlns:a16="http://schemas.microsoft.com/office/drawing/2014/main" id="{4ED670C3-C2ED-4E1B-B2F7-25168566EDD5}"/>
              </a:ext>
            </a:extLst>
          </p:cNvPr>
          <p:cNvSpPr>
            <a:spLocks noGrp="1"/>
          </p:cNvSpPr>
          <p:nvPr>
            <p:ph type="title"/>
          </p:nvPr>
        </p:nvSpPr>
        <p:spPr>
          <a:xfrm>
            <a:off x="3131840" y="2276872"/>
            <a:ext cx="5904656" cy="1937631"/>
          </a:xfrm>
        </p:spPr>
        <p:txBody>
          <a:bodyPr>
            <a:normAutofit fontScale="90000"/>
          </a:bodyPr>
          <a:lstStyle/>
          <a:p>
            <a:pPr lvl="0" defTabSz="914400">
              <a:lnSpc>
                <a:spcPct val="150000"/>
              </a:lnSpc>
              <a:spcBef>
                <a:spcPts val="0"/>
              </a:spcBef>
            </a:pPr>
            <a:r>
              <a:rPr lang="en-US" sz="2000" b="1" u="sng" dirty="0">
                <a:solidFill>
                  <a:srgbClr val="0070C0"/>
                </a:solidFill>
                <a:latin typeface="Times New Roman" panose="02020603050405020304" pitchFamily="18" charset="0"/>
                <a:ea typeface="Times New Roman" panose="02020603050405020304" pitchFamily="18" charset="0"/>
                <a:cs typeface="+mn-cs"/>
              </a:rPr>
              <a:t>II. PLANURI DE EVOLUȚIE ȘI DEZVOLTARE A CARIEREI</a:t>
            </a:r>
            <a:br>
              <a:rPr lang="en-US" sz="2000" b="1" u="sng" dirty="0">
                <a:solidFill>
                  <a:srgbClr val="0070C0"/>
                </a:solidFill>
                <a:latin typeface="Times New Roman" panose="02020603050405020304" pitchFamily="18" charset="0"/>
                <a:ea typeface="Times New Roman" panose="02020603050405020304" pitchFamily="18" charset="0"/>
                <a:cs typeface="+mn-cs"/>
              </a:rPr>
            </a:br>
            <a:r>
              <a:rPr lang="en-US" sz="2000" b="1" u="sng" dirty="0">
                <a:solidFill>
                  <a:srgbClr val="0070C0"/>
                </a:solidFill>
                <a:latin typeface="Times New Roman" panose="02020603050405020304" pitchFamily="18" charset="0"/>
                <a:ea typeface="Times New Roman" panose="02020603050405020304" pitchFamily="18" charset="0"/>
                <a:cs typeface="+mn-cs"/>
              </a:rPr>
              <a:t>A. Plan de </a:t>
            </a:r>
            <a:r>
              <a:rPr lang="en-US" sz="2000" b="1" u="sng" dirty="0" err="1">
                <a:solidFill>
                  <a:srgbClr val="0070C0"/>
                </a:solidFill>
                <a:latin typeface="Times New Roman" panose="02020603050405020304" pitchFamily="18" charset="0"/>
                <a:ea typeface="Times New Roman" panose="02020603050405020304" pitchFamily="18" charset="0"/>
                <a:cs typeface="+mn-cs"/>
              </a:rPr>
              <a:t>dezvoltare</a:t>
            </a:r>
            <a:r>
              <a:rPr lang="en-US" sz="2000" b="1" u="sng" dirty="0">
                <a:solidFill>
                  <a:srgbClr val="0070C0"/>
                </a:solidFill>
                <a:latin typeface="Times New Roman" panose="02020603050405020304" pitchFamily="18" charset="0"/>
                <a:ea typeface="Times New Roman" panose="02020603050405020304" pitchFamily="18" charset="0"/>
                <a:cs typeface="+mn-cs"/>
              </a:rPr>
              <a:t> a </a:t>
            </a:r>
            <a:r>
              <a:rPr lang="en-US" sz="2000" b="1" u="sng" dirty="0" err="1">
                <a:solidFill>
                  <a:srgbClr val="0070C0"/>
                </a:solidFill>
                <a:latin typeface="Times New Roman" panose="02020603050405020304" pitchFamily="18" charset="0"/>
                <a:ea typeface="Times New Roman" panose="02020603050405020304" pitchFamily="18" charset="0"/>
                <a:cs typeface="+mn-cs"/>
              </a:rPr>
              <a:t>carierei</a:t>
            </a:r>
            <a:r>
              <a:rPr lang="en-US" sz="2000" b="1" u="sng" dirty="0">
                <a:solidFill>
                  <a:srgbClr val="0070C0"/>
                </a:solidFill>
                <a:latin typeface="Times New Roman" panose="02020603050405020304" pitchFamily="18" charset="0"/>
                <a:ea typeface="Times New Roman" panose="02020603050405020304" pitchFamily="18" charset="0"/>
                <a:cs typeface="+mn-cs"/>
              </a:rPr>
              <a:t> </a:t>
            </a:r>
            <a:r>
              <a:rPr lang="en-US" sz="2000" b="1" u="sng" dirty="0" err="1">
                <a:solidFill>
                  <a:srgbClr val="0070C0"/>
                </a:solidFill>
                <a:latin typeface="Times New Roman" panose="02020603050405020304" pitchFamily="18" charset="0"/>
                <a:ea typeface="Times New Roman" panose="02020603050405020304" pitchFamily="18" charset="0"/>
                <a:cs typeface="+mn-cs"/>
              </a:rPr>
              <a:t>profesionale</a:t>
            </a:r>
            <a:br>
              <a:rPr lang="en-US" sz="2000" b="1" u="sng" dirty="0">
                <a:solidFill>
                  <a:srgbClr val="0070C0"/>
                </a:solidFill>
                <a:latin typeface="Times New Roman" panose="02020603050405020304" pitchFamily="18" charset="0"/>
                <a:ea typeface="Times New Roman" panose="02020603050405020304" pitchFamily="18" charset="0"/>
                <a:cs typeface="+mn-cs"/>
              </a:rPr>
            </a:br>
            <a:r>
              <a:rPr lang="en-US" sz="2000" b="1" u="sng" dirty="0">
                <a:solidFill>
                  <a:srgbClr val="0070C0"/>
                </a:solidFill>
                <a:latin typeface="Times New Roman" panose="02020603050405020304" pitchFamily="18" charset="0"/>
                <a:ea typeface="Times New Roman" panose="02020603050405020304" pitchFamily="18" charset="0"/>
                <a:cs typeface="+mn-cs"/>
              </a:rPr>
              <a:t>B. Plan de </a:t>
            </a:r>
            <a:r>
              <a:rPr lang="en-US" sz="2000" b="1" u="sng" dirty="0" err="1">
                <a:solidFill>
                  <a:srgbClr val="0070C0"/>
                </a:solidFill>
                <a:latin typeface="Times New Roman" panose="02020603050405020304" pitchFamily="18" charset="0"/>
                <a:ea typeface="Times New Roman" panose="02020603050405020304" pitchFamily="18" charset="0"/>
                <a:cs typeface="+mn-cs"/>
              </a:rPr>
              <a:t>dezvoltare</a:t>
            </a:r>
            <a:r>
              <a:rPr lang="en-US" sz="2000" b="1" u="sng" dirty="0">
                <a:solidFill>
                  <a:srgbClr val="0070C0"/>
                </a:solidFill>
                <a:latin typeface="Times New Roman" panose="02020603050405020304" pitchFamily="18" charset="0"/>
                <a:ea typeface="Times New Roman" panose="02020603050405020304" pitchFamily="18" charset="0"/>
                <a:cs typeface="+mn-cs"/>
              </a:rPr>
              <a:t> a </a:t>
            </a:r>
            <a:r>
              <a:rPr lang="en-US" sz="2000" b="1" u="sng" dirty="0" err="1">
                <a:solidFill>
                  <a:srgbClr val="0070C0"/>
                </a:solidFill>
                <a:latin typeface="Times New Roman" panose="02020603050405020304" pitchFamily="18" charset="0"/>
                <a:ea typeface="Times New Roman" panose="02020603050405020304" pitchFamily="18" charset="0"/>
                <a:cs typeface="+mn-cs"/>
              </a:rPr>
              <a:t>activității</a:t>
            </a:r>
            <a:r>
              <a:rPr lang="en-US" sz="2000" b="1" u="sng" dirty="0">
                <a:solidFill>
                  <a:srgbClr val="0070C0"/>
                </a:solidFill>
                <a:latin typeface="Times New Roman" panose="02020603050405020304" pitchFamily="18" charset="0"/>
                <a:ea typeface="Times New Roman" panose="02020603050405020304" pitchFamily="18" charset="0"/>
                <a:cs typeface="+mn-cs"/>
              </a:rPr>
              <a:t> </a:t>
            </a:r>
            <a:r>
              <a:rPr lang="en-US" sz="2000" b="1" u="sng" dirty="0" err="1">
                <a:solidFill>
                  <a:srgbClr val="0070C0"/>
                </a:solidFill>
                <a:latin typeface="Times New Roman" panose="02020603050405020304" pitchFamily="18" charset="0"/>
                <a:ea typeface="Times New Roman" panose="02020603050405020304" pitchFamily="18" charset="0"/>
                <a:cs typeface="+mn-cs"/>
              </a:rPr>
              <a:t>didactice</a:t>
            </a:r>
            <a:br>
              <a:rPr lang="en-US" sz="2000" b="1" u="sng" dirty="0">
                <a:solidFill>
                  <a:srgbClr val="0070C0"/>
                </a:solidFill>
                <a:latin typeface="Times New Roman" panose="02020603050405020304" pitchFamily="18" charset="0"/>
                <a:ea typeface="Times New Roman" panose="02020603050405020304" pitchFamily="18" charset="0"/>
                <a:cs typeface="+mn-cs"/>
              </a:rPr>
            </a:br>
            <a:r>
              <a:rPr lang="en-US" sz="2000" b="1" u="sng" dirty="0">
                <a:solidFill>
                  <a:srgbClr val="0070C0"/>
                </a:solidFill>
                <a:latin typeface="Times New Roman" panose="02020603050405020304" pitchFamily="18" charset="0"/>
                <a:ea typeface="Times New Roman" panose="02020603050405020304" pitchFamily="18" charset="0"/>
                <a:cs typeface="+mn-cs"/>
              </a:rPr>
              <a:t>C. Plan de </a:t>
            </a:r>
            <a:r>
              <a:rPr lang="en-US" sz="2000" b="1" u="sng" dirty="0" err="1">
                <a:solidFill>
                  <a:srgbClr val="0070C0"/>
                </a:solidFill>
                <a:latin typeface="Times New Roman" panose="02020603050405020304" pitchFamily="18" charset="0"/>
                <a:ea typeface="Times New Roman" panose="02020603050405020304" pitchFamily="18" charset="0"/>
                <a:cs typeface="+mn-cs"/>
              </a:rPr>
              <a:t>dezvoltare</a:t>
            </a:r>
            <a:r>
              <a:rPr lang="en-US" sz="2000" b="1" u="sng" dirty="0">
                <a:solidFill>
                  <a:srgbClr val="0070C0"/>
                </a:solidFill>
                <a:latin typeface="Times New Roman" panose="02020603050405020304" pitchFamily="18" charset="0"/>
                <a:ea typeface="Times New Roman" panose="02020603050405020304" pitchFamily="18" charset="0"/>
                <a:cs typeface="+mn-cs"/>
              </a:rPr>
              <a:t> </a:t>
            </a:r>
            <a:r>
              <a:rPr lang="en-US" sz="2000" b="1" u="sng" dirty="0" err="1">
                <a:solidFill>
                  <a:srgbClr val="0070C0"/>
                </a:solidFill>
                <a:latin typeface="Times New Roman" panose="02020603050405020304" pitchFamily="18" charset="0"/>
                <a:ea typeface="Times New Roman" panose="02020603050405020304" pitchFamily="18" charset="0"/>
                <a:cs typeface="+mn-cs"/>
              </a:rPr>
              <a:t>pentru</a:t>
            </a:r>
            <a:r>
              <a:rPr lang="en-US" sz="2000" b="1" u="sng" dirty="0">
                <a:solidFill>
                  <a:srgbClr val="0070C0"/>
                </a:solidFill>
                <a:latin typeface="Times New Roman" panose="02020603050405020304" pitchFamily="18" charset="0"/>
                <a:ea typeface="Times New Roman" panose="02020603050405020304" pitchFamily="18" charset="0"/>
                <a:cs typeface="+mn-cs"/>
              </a:rPr>
              <a:t> </a:t>
            </a:r>
            <a:r>
              <a:rPr lang="en-US" sz="2000" b="1" u="sng" dirty="0" err="1">
                <a:solidFill>
                  <a:srgbClr val="0070C0"/>
                </a:solidFill>
                <a:latin typeface="Times New Roman" panose="02020603050405020304" pitchFamily="18" charset="0"/>
                <a:ea typeface="Times New Roman" panose="02020603050405020304" pitchFamily="18" charset="0"/>
                <a:cs typeface="+mn-cs"/>
              </a:rPr>
              <a:t>activitatea</a:t>
            </a:r>
            <a:r>
              <a:rPr lang="en-US" sz="2000" b="1" u="sng" dirty="0">
                <a:solidFill>
                  <a:srgbClr val="0070C0"/>
                </a:solidFill>
                <a:latin typeface="Times New Roman" panose="02020603050405020304" pitchFamily="18" charset="0"/>
                <a:ea typeface="Times New Roman" panose="02020603050405020304" pitchFamily="18" charset="0"/>
                <a:cs typeface="+mn-cs"/>
              </a:rPr>
              <a:t> de</a:t>
            </a:r>
            <a:br>
              <a:rPr lang="en-US" sz="2000" b="1" u="sng" dirty="0">
                <a:solidFill>
                  <a:srgbClr val="0070C0"/>
                </a:solidFill>
                <a:latin typeface="Times New Roman" panose="02020603050405020304" pitchFamily="18" charset="0"/>
                <a:ea typeface="Times New Roman" panose="02020603050405020304" pitchFamily="18" charset="0"/>
                <a:cs typeface="+mn-cs"/>
              </a:rPr>
            </a:br>
            <a:r>
              <a:rPr lang="en-US" sz="2000" b="1" u="sng" dirty="0" err="1">
                <a:solidFill>
                  <a:srgbClr val="0070C0"/>
                </a:solidFill>
                <a:latin typeface="Times New Roman" panose="02020603050405020304" pitchFamily="18" charset="0"/>
                <a:ea typeface="Times New Roman" panose="02020603050405020304" pitchFamily="18" charset="0"/>
                <a:cs typeface="+mn-cs"/>
              </a:rPr>
              <a:t>cercetare</a:t>
            </a:r>
            <a:br>
              <a:rPr lang="en-US" sz="2000" b="1" u="sng" dirty="0">
                <a:solidFill>
                  <a:srgbClr val="0070C0"/>
                </a:solidFill>
                <a:latin typeface="Times New Roman" panose="02020603050405020304" pitchFamily="18" charset="0"/>
                <a:ea typeface="Times New Roman" panose="02020603050405020304" pitchFamily="18" charset="0"/>
                <a:cs typeface="+mn-cs"/>
              </a:rPr>
            </a:br>
            <a:br>
              <a:rPr lang="en-US" sz="2000" b="1" u="sng" dirty="0">
                <a:solidFill>
                  <a:srgbClr val="0070C0"/>
                </a:solidFill>
                <a:latin typeface="Times New Roman" panose="02020603050405020304" pitchFamily="18" charset="0"/>
                <a:ea typeface="Times New Roman" panose="02020603050405020304" pitchFamily="18" charset="0"/>
                <a:cs typeface="+mn-cs"/>
              </a:rPr>
            </a:br>
            <a:endParaRPr lang="ro-RO" dirty="0">
              <a:latin typeface="UT Sans"/>
            </a:endParaRPr>
          </a:p>
        </p:txBody>
      </p:sp>
      <p:pic>
        <p:nvPicPr>
          <p:cNvPr id="9" name="Picture 8">
            <a:extLst>
              <a:ext uri="{FF2B5EF4-FFF2-40B4-BE49-F238E27FC236}">
                <a16:creationId xmlns:a16="http://schemas.microsoft.com/office/drawing/2014/main" id="{DDEB6006-A163-4159-AC53-50BBB5799237}"/>
              </a:ext>
            </a:extLst>
          </p:cNvPr>
          <p:cNvPicPr>
            <a:picLocks noChangeAspect="1"/>
          </p:cNvPicPr>
          <p:nvPr/>
        </p:nvPicPr>
        <p:blipFill>
          <a:blip r:embed="rId3"/>
          <a:stretch>
            <a:fillRect/>
          </a:stretch>
        </p:blipFill>
        <p:spPr>
          <a:xfrm>
            <a:off x="215516" y="2132856"/>
            <a:ext cx="2844316" cy="2556284"/>
          </a:xfrm>
          <a:prstGeom prst="rect">
            <a:avLst/>
          </a:prstGeom>
        </p:spPr>
      </p:pic>
    </p:spTree>
    <p:extLst>
      <p:ext uri="{BB962C8B-B14F-4D97-AF65-F5344CB8AC3E}">
        <p14:creationId xmlns:p14="http://schemas.microsoft.com/office/powerpoint/2010/main" val="11414676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73459-BE61-D02A-89A7-3AD00D747ADE}"/>
              </a:ext>
            </a:extLst>
          </p:cNvPr>
          <p:cNvSpPr>
            <a:spLocks noGrp="1"/>
          </p:cNvSpPr>
          <p:nvPr>
            <p:ph type="title"/>
          </p:nvPr>
        </p:nvSpPr>
        <p:spPr/>
        <p:txBody>
          <a:bodyPr/>
          <a:lstStyle/>
          <a:p>
            <a:endParaRPr lang="en-US"/>
          </a:p>
        </p:txBody>
      </p:sp>
      <p:sp>
        <p:nvSpPr>
          <p:cNvPr id="3" name="Title 1">
            <a:extLst>
              <a:ext uri="{FF2B5EF4-FFF2-40B4-BE49-F238E27FC236}">
                <a16:creationId xmlns:a16="http://schemas.microsoft.com/office/drawing/2014/main" id="{7C737C37-0134-6AA6-10EB-BDAE1F312340}"/>
              </a:ext>
            </a:extLst>
          </p:cNvPr>
          <p:cNvSpPr txBox="1">
            <a:spLocks/>
          </p:cNvSpPr>
          <p:nvPr/>
        </p:nvSpPr>
        <p:spPr>
          <a:xfrm>
            <a:off x="210566" y="404664"/>
            <a:ext cx="8933434" cy="1043528"/>
          </a:xfrm>
          <a:prstGeom prst="rect">
            <a:avLst/>
          </a:prstGeom>
        </p:spPr>
        <p:txBody>
          <a:bodyPr wrap="square" lIns="0" tIns="0" rIns="0" bIns="0">
            <a:spAutoFit/>
          </a:bodyPr>
          <a:lstStyle>
            <a:lvl1pPr>
              <a:defRPr sz="2800" b="1" i="0">
                <a:solidFill>
                  <a:schemeClr val="bg1"/>
                </a:solidFill>
                <a:latin typeface="Calibri"/>
                <a:ea typeface="+mj-ea"/>
                <a:cs typeface="Calibri"/>
              </a:defRPr>
            </a:lvl1pPr>
          </a:lstStyle>
          <a:p>
            <a:r>
              <a:rPr lang="en-US" kern="0">
                <a:solidFill>
                  <a:srgbClr val="0070C0"/>
                </a:solidFill>
                <a:latin typeface="UT Sans"/>
              </a:rPr>
              <a:t>A. DEZVOLTAREA CARIEREI PROFESIONALE</a:t>
            </a:r>
            <a:endParaRPr lang="en-US" kern="0" dirty="0"/>
          </a:p>
        </p:txBody>
      </p:sp>
      <p:pic>
        <p:nvPicPr>
          <p:cNvPr id="4" name="Picture 3">
            <a:extLst>
              <a:ext uri="{FF2B5EF4-FFF2-40B4-BE49-F238E27FC236}">
                <a16:creationId xmlns:a16="http://schemas.microsoft.com/office/drawing/2014/main" id="{CF3E52B0-862F-FA40-FFDB-3045E9E1B56F}"/>
              </a:ext>
            </a:extLst>
          </p:cNvPr>
          <p:cNvPicPr>
            <a:picLocks noChangeAspect="1"/>
          </p:cNvPicPr>
          <p:nvPr/>
        </p:nvPicPr>
        <p:blipFill>
          <a:blip r:embed="rId2"/>
          <a:stretch>
            <a:fillRect/>
          </a:stretch>
        </p:blipFill>
        <p:spPr>
          <a:xfrm>
            <a:off x="3347864" y="1988840"/>
            <a:ext cx="5639289" cy="4139543"/>
          </a:xfrm>
          <a:prstGeom prst="rect">
            <a:avLst/>
          </a:prstGeom>
        </p:spPr>
      </p:pic>
      <p:pic>
        <p:nvPicPr>
          <p:cNvPr id="5" name="Picture 4">
            <a:extLst>
              <a:ext uri="{FF2B5EF4-FFF2-40B4-BE49-F238E27FC236}">
                <a16:creationId xmlns:a16="http://schemas.microsoft.com/office/drawing/2014/main" id="{77418627-8114-D5F8-EA9D-B72BF5182F9A}"/>
              </a:ext>
            </a:extLst>
          </p:cNvPr>
          <p:cNvPicPr>
            <a:picLocks noChangeAspect="1"/>
          </p:cNvPicPr>
          <p:nvPr/>
        </p:nvPicPr>
        <p:blipFill>
          <a:blip r:embed="rId3"/>
          <a:stretch>
            <a:fillRect/>
          </a:stretch>
        </p:blipFill>
        <p:spPr>
          <a:xfrm>
            <a:off x="287524" y="1520788"/>
            <a:ext cx="2975106" cy="1670449"/>
          </a:xfrm>
          <a:prstGeom prst="rect">
            <a:avLst/>
          </a:prstGeom>
        </p:spPr>
      </p:pic>
    </p:spTree>
    <p:extLst>
      <p:ext uri="{BB962C8B-B14F-4D97-AF65-F5344CB8AC3E}">
        <p14:creationId xmlns:p14="http://schemas.microsoft.com/office/powerpoint/2010/main" val="2470638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9270E881-E621-4C9A-B095-B101F7C6D263}"/>
              </a:ext>
            </a:extLst>
          </p:cNvPr>
          <p:cNvSpPr/>
          <p:nvPr/>
        </p:nvSpPr>
        <p:spPr>
          <a:xfrm>
            <a:off x="3671900" y="2528900"/>
            <a:ext cx="5472100" cy="2554545"/>
          </a:xfrm>
          <a:prstGeom prst="rect">
            <a:avLst/>
          </a:prstGeom>
        </p:spPr>
        <p:txBody>
          <a:bodyPr wrap="square">
            <a:spAutoFit/>
          </a:bodyPr>
          <a:lstStyle/>
          <a:p>
            <a:pPr marL="457200" indent="-457200">
              <a:buFont typeface="Arial" panose="020B0604020202020204" pitchFamily="34" charset="0"/>
              <a:buChar char="•"/>
            </a:pPr>
            <a:r>
              <a:rPr lang="ro-RO" sz="2000" b="1" u="sng" dirty="0">
                <a:solidFill>
                  <a:srgbClr val="0070C0"/>
                </a:solidFill>
                <a:effectLst>
                  <a:outerShdw blurRad="38100" dist="38100" dir="2700000" algn="tl">
                    <a:srgbClr val="000000">
                      <a:alpha val="43137"/>
                    </a:srgbClr>
                  </a:outerShdw>
                </a:effectLst>
                <a:latin typeface="UT Sans"/>
              </a:rPr>
              <a:t>A. </a:t>
            </a:r>
            <a:r>
              <a:rPr lang="it-IT" sz="2000" b="1" u="sng" dirty="0">
                <a:solidFill>
                  <a:srgbClr val="0070C0"/>
                </a:solidFill>
                <a:effectLst>
                  <a:outerShdw blurRad="38100" dist="38100" dir="2700000" algn="tl">
                    <a:srgbClr val="000000">
                      <a:alpha val="43137"/>
                    </a:srgbClr>
                  </a:outerShdw>
                </a:effectLst>
                <a:latin typeface="UT Sans"/>
              </a:rPr>
              <a:t>Prezentare generală a carierei</a:t>
            </a:r>
          </a:p>
          <a:p>
            <a:endParaRPr lang="it-IT" sz="2000" b="1" u="sng" dirty="0">
              <a:solidFill>
                <a:srgbClr val="0070C0"/>
              </a:solidFill>
              <a:effectLst>
                <a:outerShdw blurRad="38100" dist="38100" dir="2700000" algn="tl">
                  <a:srgbClr val="000000">
                    <a:alpha val="43137"/>
                  </a:srgbClr>
                </a:outerShdw>
              </a:effectLst>
              <a:latin typeface="UT Sans"/>
            </a:endParaRPr>
          </a:p>
          <a:p>
            <a:pPr marL="457200" indent="-457200">
              <a:buFont typeface="Arial" panose="020B0604020202020204" pitchFamily="34" charset="0"/>
              <a:buChar char="•"/>
            </a:pPr>
            <a:r>
              <a:rPr lang="ro-RO" sz="2000" b="1" u="sng" dirty="0">
                <a:solidFill>
                  <a:srgbClr val="0070C0"/>
                </a:solidFill>
                <a:effectLst>
                  <a:outerShdw blurRad="38100" dist="38100" dir="2700000" algn="tl">
                    <a:srgbClr val="000000">
                      <a:alpha val="43137"/>
                    </a:srgbClr>
                  </a:outerShdw>
                </a:effectLst>
                <a:latin typeface="UT Sans"/>
              </a:rPr>
              <a:t>B. </a:t>
            </a:r>
            <a:r>
              <a:rPr lang="it-IT" sz="2000" b="1" u="sng" dirty="0">
                <a:solidFill>
                  <a:srgbClr val="0070C0"/>
                </a:solidFill>
                <a:effectLst>
                  <a:outerShdw blurRad="38100" dist="38100" dir="2700000" algn="tl">
                    <a:srgbClr val="000000">
                      <a:alpha val="43137"/>
                    </a:srgbClr>
                  </a:outerShdw>
                </a:effectLst>
                <a:latin typeface="UT Sans"/>
              </a:rPr>
              <a:t>Teza de doctorat</a:t>
            </a:r>
            <a:r>
              <a:rPr lang="ro-RO" sz="2000" b="1" u="sng" dirty="0">
                <a:solidFill>
                  <a:srgbClr val="0070C0"/>
                </a:solidFill>
                <a:effectLst>
                  <a:outerShdw blurRad="38100" dist="38100" dir="2700000" algn="tl">
                    <a:srgbClr val="000000">
                      <a:alpha val="43137"/>
                    </a:srgbClr>
                  </a:outerShdw>
                </a:effectLst>
                <a:latin typeface="UT Sans"/>
              </a:rPr>
              <a:t> și alte proiecte de cercetare</a:t>
            </a:r>
            <a:endParaRPr lang="it-IT" sz="2000" b="1" u="sng" dirty="0">
              <a:solidFill>
                <a:srgbClr val="0070C0"/>
              </a:solidFill>
              <a:effectLst>
                <a:outerShdw blurRad="38100" dist="38100" dir="2700000" algn="tl">
                  <a:srgbClr val="000000">
                    <a:alpha val="43137"/>
                  </a:srgbClr>
                </a:outerShdw>
              </a:effectLst>
              <a:latin typeface="UT Sans"/>
            </a:endParaRPr>
          </a:p>
          <a:p>
            <a:endParaRPr lang="it-IT" sz="2000" b="1" u="sng" dirty="0">
              <a:solidFill>
                <a:srgbClr val="0070C0"/>
              </a:solidFill>
              <a:effectLst>
                <a:outerShdw blurRad="38100" dist="38100" dir="2700000" algn="tl">
                  <a:srgbClr val="000000">
                    <a:alpha val="43137"/>
                  </a:srgbClr>
                </a:outerShdw>
              </a:effectLst>
              <a:latin typeface="UT Sans"/>
            </a:endParaRPr>
          </a:p>
          <a:p>
            <a:pPr marL="457200" indent="-457200">
              <a:buFont typeface="Arial" panose="020B0604020202020204" pitchFamily="34" charset="0"/>
              <a:buChar char="•"/>
            </a:pPr>
            <a:r>
              <a:rPr lang="ro-RO" sz="2000" b="1" u="sng" dirty="0">
                <a:solidFill>
                  <a:srgbClr val="0070C0"/>
                </a:solidFill>
                <a:effectLst>
                  <a:outerShdw blurRad="38100" dist="38100" dir="2700000" algn="tl">
                    <a:srgbClr val="000000">
                      <a:alpha val="43137"/>
                    </a:srgbClr>
                  </a:outerShdw>
                </a:effectLst>
                <a:latin typeface="UT Sans"/>
              </a:rPr>
              <a:t>C. </a:t>
            </a:r>
            <a:r>
              <a:rPr lang="it-IT" sz="2000" b="1" u="sng" dirty="0">
                <a:solidFill>
                  <a:srgbClr val="0070C0"/>
                </a:solidFill>
                <a:effectLst>
                  <a:outerShdw blurRad="38100" dist="38100" dir="2700000" algn="tl">
                    <a:srgbClr val="000000">
                      <a:alpha val="43137"/>
                    </a:srgbClr>
                  </a:outerShdw>
                </a:effectLst>
                <a:latin typeface="UT Sans"/>
              </a:rPr>
              <a:t>Recunoa</a:t>
            </a:r>
            <a:r>
              <a:rPr lang="ro-RO" sz="2000" b="1" u="sng" dirty="0">
                <a:solidFill>
                  <a:srgbClr val="0070C0"/>
                </a:solidFill>
                <a:effectLst>
                  <a:outerShdw blurRad="38100" dist="38100" dir="2700000" algn="tl">
                    <a:srgbClr val="000000">
                      <a:alpha val="43137"/>
                    </a:srgbClr>
                  </a:outerShdw>
                </a:effectLst>
                <a:latin typeface="UT Sans"/>
              </a:rPr>
              <a:t>ș</a:t>
            </a:r>
            <a:r>
              <a:rPr lang="it-IT" sz="2000" b="1" u="sng" dirty="0">
                <a:solidFill>
                  <a:srgbClr val="0070C0"/>
                </a:solidFill>
                <a:effectLst>
                  <a:outerShdw blurRad="38100" dist="38100" dir="2700000" algn="tl">
                    <a:srgbClr val="000000">
                      <a:alpha val="43137"/>
                    </a:srgbClr>
                  </a:outerShdw>
                </a:effectLst>
                <a:latin typeface="UT Sans"/>
              </a:rPr>
              <a:t>tere na</a:t>
            </a:r>
            <a:r>
              <a:rPr lang="ro-RO" sz="2000" b="1" u="sng" dirty="0">
                <a:solidFill>
                  <a:srgbClr val="0070C0"/>
                </a:solidFill>
                <a:effectLst>
                  <a:outerShdw blurRad="38100" dist="38100" dir="2700000" algn="tl">
                    <a:srgbClr val="000000">
                      <a:alpha val="43137"/>
                    </a:srgbClr>
                  </a:outerShdw>
                </a:effectLst>
                <a:latin typeface="UT Sans"/>
              </a:rPr>
              <a:t>ț</a:t>
            </a:r>
            <a:r>
              <a:rPr lang="it-IT" sz="2000" b="1" u="sng" dirty="0">
                <a:solidFill>
                  <a:srgbClr val="0070C0"/>
                </a:solidFill>
                <a:effectLst>
                  <a:outerShdw blurRad="38100" dist="38100" dir="2700000" algn="tl">
                    <a:srgbClr val="000000">
                      <a:alpha val="43137"/>
                    </a:srgbClr>
                  </a:outerShdw>
                </a:effectLst>
                <a:latin typeface="UT Sans"/>
              </a:rPr>
              <a:t>ional</a:t>
            </a:r>
            <a:r>
              <a:rPr lang="ro-RO" sz="2000" b="1" u="sng" dirty="0">
                <a:solidFill>
                  <a:srgbClr val="0070C0"/>
                </a:solidFill>
                <a:effectLst>
                  <a:outerShdw blurRad="38100" dist="38100" dir="2700000" algn="tl">
                    <a:srgbClr val="000000">
                      <a:alpha val="43137"/>
                    </a:srgbClr>
                  </a:outerShdw>
                </a:effectLst>
                <a:latin typeface="UT Sans"/>
              </a:rPr>
              <a:t>ă</a:t>
            </a:r>
            <a:r>
              <a:rPr lang="it-IT" sz="2000" b="1" u="sng" dirty="0">
                <a:solidFill>
                  <a:srgbClr val="0070C0"/>
                </a:solidFill>
                <a:effectLst>
                  <a:outerShdw blurRad="38100" dist="38100" dir="2700000" algn="tl">
                    <a:srgbClr val="000000">
                      <a:alpha val="43137"/>
                    </a:srgbClr>
                  </a:outerShdw>
                </a:effectLst>
                <a:latin typeface="UT Sans"/>
              </a:rPr>
              <a:t> </a:t>
            </a:r>
            <a:r>
              <a:rPr lang="ro-RO" sz="2000" b="1" u="sng" dirty="0">
                <a:solidFill>
                  <a:srgbClr val="0070C0"/>
                </a:solidFill>
                <a:effectLst>
                  <a:outerShdw blurRad="38100" dist="38100" dir="2700000" algn="tl">
                    <a:srgbClr val="000000">
                      <a:alpha val="43137"/>
                    </a:srgbClr>
                  </a:outerShdw>
                </a:effectLst>
                <a:latin typeface="UT Sans"/>
              </a:rPr>
              <a:t>ș</a:t>
            </a:r>
            <a:r>
              <a:rPr lang="it-IT" sz="2000" b="1" u="sng" dirty="0">
                <a:solidFill>
                  <a:srgbClr val="0070C0"/>
                </a:solidFill>
                <a:effectLst>
                  <a:outerShdw blurRad="38100" dist="38100" dir="2700000" algn="tl">
                    <a:srgbClr val="000000">
                      <a:alpha val="43137"/>
                    </a:srgbClr>
                  </a:outerShdw>
                </a:effectLst>
                <a:latin typeface="UT Sans"/>
              </a:rPr>
              <a:t>i international</a:t>
            </a:r>
            <a:r>
              <a:rPr lang="ro-RO" sz="2000" b="1" u="sng" dirty="0">
                <a:solidFill>
                  <a:srgbClr val="0070C0"/>
                </a:solidFill>
                <a:effectLst>
                  <a:outerShdw blurRad="38100" dist="38100" dir="2700000" algn="tl">
                    <a:srgbClr val="000000">
                      <a:alpha val="43137"/>
                    </a:srgbClr>
                  </a:outerShdw>
                </a:effectLst>
                <a:latin typeface="UT Sans"/>
              </a:rPr>
              <a:t>ă</a:t>
            </a:r>
          </a:p>
          <a:p>
            <a:pPr marL="457200" indent="-457200">
              <a:buFont typeface="Arial" panose="020B0604020202020204" pitchFamily="34" charset="0"/>
              <a:buChar char="•"/>
            </a:pPr>
            <a:endParaRPr lang="ro-RO" sz="2000" b="1" u="sng" dirty="0">
              <a:solidFill>
                <a:srgbClr val="0070C0"/>
              </a:solidFill>
              <a:effectLst>
                <a:outerShdw blurRad="38100" dist="38100" dir="2700000" algn="tl">
                  <a:srgbClr val="000000">
                    <a:alpha val="43137"/>
                  </a:srgbClr>
                </a:outerShdw>
              </a:effectLst>
              <a:latin typeface="UT Sans"/>
            </a:endParaRPr>
          </a:p>
          <a:p>
            <a:pPr marL="457200" indent="-457200">
              <a:buFont typeface="Arial" panose="020B0604020202020204" pitchFamily="34" charset="0"/>
              <a:buChar char="•"/>
            </a:pPr>
            <a:r>
              <a:rPr lang="ro-RO" sz="2000" b="1" u="sng" dirty="0">
                <a:solidFill>
                  <a:srgbClr val="0070C0"/>
                </a:solidFill>
                <a:effectLst>
                  <a:outerShdw blurRad="38100" dist="38100" dir="2700000" algn="tl">
                    <a:srgbClr val="000000">
                      <a:alpha val="43137"/>
                    </a:srgbClr>
                  </a:outerShdw>
                </a:effectLst>
                <a:latin typeface="UT Sans"/>
              </a:rPr>
              <a:t>D. E</a:t>
            </a:r>
            <a:r>
              <a:rPr lang="en-US" sz="2000" b="1" u="sng" dirty="0">
                <a:solidFill>
                  <a:srgbClr val="0070C0"/>
                </a:solidFill>
                <a:effectLst>
                  <a:outerShdw blurRad="38100" dist="38100" dir="2700000" algn="tl">
                    <a:srgbClr val="000000">
                      <a:alpha val="43137"/>
                    </a:srgbClr>
                  </a:outerShdw>
                </a:effectLst>
                <a:latin typeface="UT Sans"/>
              </a:rPr>
              <a:t>x</a:t>
            </a:r>
            <a:r>
              <a:rPr lang="ro-RO" sz="2000" b="1" u="sng" dirty="0" err="1">
                <a:solidFill>
                  <a:srgbClr val="0070C0"/>
                </a:solidFill>
                <a:effectLst>
                  <a:outerShdw blurRad="38100" dist="38100" dir="2700000" algn="tl">
                    <a:srgbClr val="000000">
                      <a:alpha val="43137"/>
                    </a:srgbClr>
                  </a:outerShdw>
                </a:effectLst>
                <a:latin typeface="UT Sans"/>
              </a:rPr>
              <a:t>periența</a:t>
            </a:r>
            <a:r>
              <a:rPr lang="ro-RO" sz="2000" b="1" u="sng" dirty="0">
                <a:solidFill>
                  <a:srgbClr val="0070C0"/>
                </a:solidFill>
                <a:effectLst>
                  <a:outerShdw blurRad="38100" dist="38100" dir="2700000" algn="tl">
                    <a:srgbClr val="000000">
                      <a:alpha val="43137"/>
                    </a:srgbClr>
                  </a:outerShdw>
                </a:effectLst>
                <a:latin typeface="UT Sans"/>
              </a:rPr>
              <a:t> de management și conducere. </a:t>
            </a:r>
            <a:endParaRPr lang="it-IT" sz="2000" b="1" u="sng" dirty="0">
              <a:solidFill>
                <a:srgbClr val="0070C0"/>
              </a:solidFill>
              <a:effectLst>
                <a:outerShdw blurRad="38100" dist="38100" dir="2700000" algn="tl">
                  <a:srgbClr val="000000">
                    <a:alpha val="43137"/>
                  </a:srgbClr>
                </a:outerShdw>
              </a:effectLst>
              <a:latin typeface="UT Sans"/>
            </a:endParaRPr>
          </a:p>
        </p:txBody>
      </p:sp>
      <p:pic>
        <p:nvPicPr>
          <p:cNvPr id="9" name="Picture 8">
            <a:extLst>
              <a:ext uri="{FF2B5EF4-FFF2-40B4-BE49-F238E27FC236}">
                <a16:creationId xmlns:a16="http://schemas.microsoft.com/office/drawing/2014/main" id="{68C36452-4374-4237-9C13-7517328F5A66}"/>
              </a:ext>
            </a:extLst>
          </p:cNvPr>
          <p:cNvPicPr>
            <a:picLocks noChangeAspect="1"/>
          </p:cNvPicPr>
          <p:nvPr/>
        </p:nvPicPr>
        <p:blipFill>
          <a:blip r:embed="rId3"/>
          <a:stretch>
            <a:fillRect/>
          </a:stretch>
        </p:blipFill>
        <p:spPr>
          <a:xfrm>
            <a:off x="863588" y="2528900"/>
            <a:ext cx="2808312" cy="2308324"/>
          </a:xfrm>
          <a:prstGeom prst="rect">
            <a:avLst/>
          </a:prstGeom>
        </p:spPr>
      </p:pic>
      <p:sp>
        <p:nvSpPr>
          <p:cNvPr id="3" name="Rectangle 2">
            <a:extLst>
              <a:ext uri="{FF2B5EF4-FFF2-40B4-BE49-F238E27FC236}">
                <a16:creationId xmlns:a16="http://schemas.microsoft.com/office/drawing/2014/main" id="{0AEAD938-AA6A-4473-B215-76DC5F885F92}"/>
              </a:ext>
            </a:extLst>
          </p:cNvPr>
          <p:cNvSpPr/>
          <p:nvPr/>
        </p:nvSpPr>
        <p:spPr>
          <a:xfrm>
            <a:off x="1691680" y="1700808"/>
            <a:ext cx="5705921" cy="461665"/>
          </a:xfrm>
          <a:prstGeom prst="rect">
            <a:avLst/>
          </a:prstGeom>
        </p:spPr>
        <p:txBody>
          <a:bodyPr wrap="none">
            <a:spAutoFit/>
          </a:bodyPr>
          <a:lstStyle/>
          <a:p>
            <a:r>
              <a:rPr lang="ro-RO" sz="2400" b="1" u="sng" dirty="0">
                <a:solidFill>
                  <a:srgbClr val="0070C0"/>
                </a:solidFill>
                <a:effectLst>
                  <a:outerShdw blurRad="38100" dist="38100" dir="2700000" algn="tl">
                    <a:srgbClr val="000000">
                      <a:alpha val="43137"/>
                    </a:srgbClr>
                  </a:outerShdw>
                </a:effectLst>
                <a:latin typeface="UT Sans"/>
              </a:rPr>
              <a:t>1</a:t>
            </a:r>
            <a:r>
              <a:rPr lang="it-IT" sz="2400" b="1" u="sng" dirty="0">
                <a:solidFill>
                  <a:srgbClr val="0070C0"/>
                </a:solidFill>
                <a:effectLst>
                  <a:outerShdw blurRad="38100" dist="38100" dir="2700000" algn="tl">
                    <a:srgbClr val="000000">
                      <a:alpha val="43137"/>
                    </a:srgbClr>
                  </a:outerShdw>
                </a:effectLst>
                <a:latin typeface="UT Sans"/>
              </a:rPr>
              <a:t>. REALIZ</a:t>
            </a:r>
            <a:r>
              <a:rPr lang="ro-RO" sz="2400" b="1" u="sng" dirty="0">
                <a:solidFill>
                  <a:srgbClr val="0070C0"/>
                </a:solidFill>
                <a:effectLst>
                  <a:outerShdw blurRad="38100" dist="38100" dir="2700000" algn="tl">
                    <a:srgbClr val="000000">
                      <a:alpha val="43137"/>
                    </a:srgbClr>
                  </a:outerShdw>
                </a:effectLst>
                <a:latin typeface="UT Sans"/>
              </a:rPr>
              <a:t>Ă</a:t>
            </a:r>
            <a:r>
              <a:rPr lang="it-IT" sz="2400" b="1" u="sng" dirty="0">
                <a:solidFill>
                  <a:srgbClr val="0070C0"/>
                </a:solidFill>
                <a:effectLst>
                  <a:outerShdw blurRad="38100" dist="38100" dir="2700000" algn="tl">
                    <a:srgbClr val="000000">
                      <a:alpha val="43137"/>
                    </a:srgbClr>
                  </a:outerShdw>
                </a:effectLst>
                <a:latin typeface="UT Sans"/>
              </a:rPr>
              <a:t>RI PROFESIONALE </a:t>
            </a:r>
            <a:r>
              <a:rPr lang="ro-RO" sz="2400" b="1" u="sng" dirty="0">
                <a:solidFill>
                  <a:srgbClr val="0070C0"/>
                </a:solidFill>
                <a:effectLst>
                  <a:outerShdw blurRad="38100" dist="38100" dir="2700000" algn="tl">
                    <a:srgbClr val="000000">
                      <a:alpha val="43137"/>
                    </a:srgbClr>
                  </a:outerShdw>
                </a:effectLst>
                <a:latin typeface="UT Sans"/>
              </a:rPr>
              <a:t>Ș</a:t>
            </a:r>
            <a:r>
              <a:rPr lang="it-IT" sz="2400" b="1" u="sng" dirty="0">
                <a:solidFill>
                  <a:srgbClr val="0070C0"/>
                </a:solidFill>
                <a:effectLst>
                  <a:outerShdw blurRad="38100" dist="38100" dir="2700000" algn="tl">
                    <a:srgbClr val="000000">
                      <a:alpha val="43137"/>
                    </a:srgbClr>
                  </a:outerShdw>
                </a:effectLst>
                <a:latin typeface="UT Sans"/>
              </a:rPr>
              <a:t>I ACADEMICE</a:t>
            </a:r>
          </a:p>
        </p:txBody>
      </p:sp>
    </p:spTree>
    <p:extLst>
      <p:ext uri="{BB962C8B-B14F-4D97-AF65-F5344CB8AC3E}">
        <p14:creationId xmlns:p14="http://schemas.microsoft.com/office/powerpoint/2010/main" val="22198007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F4FF0A-585C-C6F7-46C4-8120A97A91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8BAA69-DDFB-34C9-251A-43A985822614}"/>
              </a:ext>
            </a:extLst>
          </p:cNvPr>
          <p:cNvSpPr>
            <a:spLocks noGrp="1"/>
          </p:cNvSpPr>
          <p:nvPr>
            <p:ph type="title"/>
          </p:nvPr>
        </p:nvSpPr>
        <p:spPr/>
        <p:txBody>
          <a:bodyPr/>
          <a:lstStyle/>
          <a:p>
            <a:endParaRPr lang="en-US" dirty="0"/>
          </a:p>
        </p:txBody>
      </p:sp>
      <p:sp>
        <p:nvSpPr>
          <p:cNvPr id="3" name="Title 1">
            <a:extLst>
              <a:ext uri="{FF2B5EF4-FFF2-40B4-BE49-F238E27FC236}">
                <a16:creationId xmlns:a16="http://schemas.microsoft.com/office/drawing/2014/main" id="{21518AB8-6418-54C6-8335-50BD3E722D12}"/>
              </a:ext>
            </a:extLst>
          </p:cNvPr>
          <p:cNvSpPr txBox="1">
            <a:spLocks/>
          </p:cNvSpPr>
          <p:nvPr/>
        </p:nvSpPr>
        <p:spPr>
          <a:xfrm>
            <a:off x="210566" y="404664"/>
            <a:ext cx="8933434" cy="430887"/>
          </a:xfrm>
          <a:prstGeom prst="rect">
            <a:avLst/>
          </a:prstGeom>
        </p:spPr>
        <p:txBody>
          <a:bodyPr wrap="square" lIns="0" tIns="0" rIns="0" bIns="0">
            <a:spAutoFit/>
          </a:bodyPr>
          <a:lstStyle>
            <a:lvl1pPr>
              <a:defRPr sz="2800" b="1" i="0">
                <a:solidFill>
                  <a:schemeClr val="bg1"/>
                </a:solidFill>
                <a:latin typeface="Calibri"/>
                <a:ea typeface="+mj-ea"/>
                <a:cs typeface="Calibri"/>
              </a:defRPr>
            </a:lvl1pPr>
          </a:lstStyle>
          <a:p>
            <a:r>
              <a:rPr lang="en-US" kern="0" dirty="0">
                <a:solidFill>
                  <a:srgbClr val="0070C0"/>
                </a:solidFill>
                <a:latin typeface="UT Sans"/>
              </a:rPr>
              <a:t>A. DEZVOLTAREA CARIEREI </a:t>
            </a:r>
            <a:r>
              <a:rPr lang="ro-RO" kern="0" dirty="0">
                <a:solidFill>
                  <a:srgbClr val="0070C0"/>
                </a:solidFill>
                <a:latin typeface="UT Sans"/>
              </a:rPr>
              <a:t>DIDACTICE</a:t>
            </a:r>
            <a:endParaRPr lang="en-US" kern="0" dirty="0"/>
          </a:p>
        </p:txBody>
      </p:sp>
      <p:pic>
        <p:nvPicPr>
          <p:cNvPr id="5" name="Picture 4">
            <a:extLst>
              <a:ext uri="{FF2B5EF4-FFF2-40B4-BE49-F238E27FC236}">
                <a16:creationId xmlns:a16="http://schemas.microsoft.com/office/drawing/2014/main" id="{F6C1730F-C301-2A0A-1E0E-069DF37ACA63}"/>
              </a:ext>
            </a:extLst>
          </p:cNvPr>
          <p:cNvPicPr>
            <a:picLocks noChangeAspect="1"/>
          </p:cNvPicPr>
          <p:nvPr/>
        </p:nvPicPr>
        <p:blipFill>
          <a:blip r:embed="rId2"/>
          <a:stretch>
            <a:fillRect/>
          </a:stretch>
        </p:blipFill>
        <p:spPr>
          <a:xfrm>
            <a:off x="3383868" y="1592796"/>
            <a:ext cx="5962405" cy="5017443"/>
          </a:xfrm>
          <a:prstGeom prst="rect">
            <a:avLst/>
          </a:prstGeom>
        </p:spPr>
      </p:pic>
      <p:pic>
        <p:nvPicPr>
          <p:cNvPr id="4" name="Picture 3">
            <a:extLst>
              <a:ext uri="{FF2B5EF4-FFF2-40B4-BE49-F238E27FC236}">
                <a16:creationId xmlns:a16="http://schemas.microsoft.com/office/drawing/2014/main" id="{C5C43579-FD9F-4A10-FB8C-492685234B9F}"/>
              </a:ext>
            </a:extLst>
          </p:cNvPr>
          <p:cNvPicPr>
            <a:picLocks noChangeAspect="1"/>
          </p:cNvPicPr>
          <p:nvPr/>
        </p:nvPicPr>
        <p:blipFill>
          <a:blip r:embed="rId3"/>
          <a:stretch>
            <a:fillRect/>
          </a:stretch>
        </p:blipFill>
        <p:spPr>
          <a:xfrm>
            <a:off x="251520" y="1916832"/>
            <a:ext cx="2970399" cy="1669364"/>
          </a:xfrm>
          <a:prstGeom prst="rect">
            <a:avLst/>
          </a:prstGeom>
        </p:spPr>
      </p:pic>
    </p:spTree>
    <p:extLst>
      <p:ext uri="{BB962C8B-B14F-4D97-AF65-F5344CB8AC3E}">
        <p14:creationId xmlns:p14="http://schemas.microsoft.com/office/powerpoint/2010/main" val="30474722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15E1B-DDA3-C0CD-3D73-5264F1C9D824}"/>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1CEBA237-346F-21E5-98EF-5D6EE76AD8DE}"/>
              </a:ext>
            </a:extLst>
          </p:cNvPr>
          <p:cNvGrpSpPr/>
          <p:nvPr/>
        </p:nvGrpSpPr>
        <p:grpSpPr>
          <a:xfrm>
            <a:off x="8460432" y="6237312"/>
            <a:ext cx="216000" cy="216000"/>
            <a:chOff x="2772000" y="1932221"/>
            <a:chExt cx="2340000" cy="2340000"/>
          </a:xfrm>
        </p:grpSpPr>
        <p:sp>
          <p:nvSpPr>
            <p:cNvPr id="5" name="Rectangle 4">
              <a:extLst>
                <a:ext uri="{FF2B5EF4-FFF2-40B4-BE49-F238E27FC236}">
                  <a16:creationId xmlns:a16="http://schemas.microsoft.com/office/drawing/2014/main" id="{8967BFA1-D878-963D-9405-440B74285C78}"/>
                </a:ext>
              </a:extLst>
            </p:cNvPr>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a:extLst>
                <a:ext uri="{FF2B5EF4-FFF2-40B4-BE49-F238E27FC236}">
                  <a16:creationId xmlns:a16="http://schemas.microsoft.com/office/drawing/2014/main" id="{5EA1B63B-FDB9-2969-F0A4-3D07C7389F33}"/>
                </a:ext>
              </a:extLst>
            </p:cNvPr>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a:extLst>
              <a:ext uri="{FF2B5EF4-FFF2-40B4-BE49-F238E27FC236}">
                <a16:creationId xmlns:a16="http://schemas.microsoft.com/office/drawing/2014/main" id="{17E807D0-8B5A-0F2F-9240-A4ACA58EF9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05DC665E-949E-25A8-3AC6-8F8469140646}"/>
              </a:ext>
            </a:extLst>
          </p:cNvPr>
          <p:cNvSpPr/>
          <p:nvPr/>
        </p:nvSpPr>
        <p:spPr>
          <a:xfrm>
            <a:off x="539552" y="898713"/>
            <a:ext cx="8460940" cy="587148"/>
          </a:xfrm>
          <a:prstGeom prst="rect">
            <a:avLst/>
          </a:prstGeom>
        </p:spPr>
        <p:txBody>
          <a:bodyPr wrap="square">
            <a:spAutoFit/>
          </a:bodyPr>
          <a:lstStyle/>
          <a:p>
            <a:pPr algn="ctr">
              <a:lnSpc>
                <a:spcPct val="150000"/>
              </a:lnSpc>
              <a:spcAft>
                <a:spcPts val="0"/>
              </a:spcAft>
            </a:pPr>
            <a:r>
              <a:rPr lang="ro-RO" sz="24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2. C</a:t>
            </a:r>
            <a:r>
              <a:rPr lang="en-US" sz="24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 </a:t>
            </a:r>
            <a:r>
              <a:rPr lang="ro-RO" sz="24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DEZVOLTAREA ACTIVITĂȚII  DE  CERCETARE</a:t>
            </a:r>
            <a:r>
              <a:rPr lang="en-US" sz="2400" b="1" u="sng"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rPr>
              <a:t>:</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endParaRPr lang="en-US" sz="2400" b="1" dirty="0">
              <a:solidFill>
                <a:srgbClr val="0070C0"/>
              </a:solidFill>
              <a:effectLst>
                <a:outerShdw blurRad="38100" dist="38100" dir="2700000" algn="tl">
                  <a:srgbClr val="000000">
                    <a:alpha val="43137"/>
                  </a:srgbClr>
                </a:outerShdw>
              </a:effectLst>
              <a:latin typeface="UT Sans"/>
              <a:ea typeface="Times New Roman" panose="02020603050405020304" pitchFamily="18" charset="0"/>
            </a:endParaRPr>
          </a:p>
        </p:txBody>
      </p:sp>
      <p:sp>
        <p:nvSpPr>
          <p:cNvPr id="2" name="TextBox 1">
            <a:extLst>
              <a:ext uri="{FF2B5EF4-FFF2-40B4-BE49-F238E27FC236}">
                <a16:creationId xmlns:a16="http://schemas.microsoft.com/office/drawing/2014/main" id="{433B2E71-5877-E6CA-20C4-88730ED708CA}"/>
              </a:ext>
            </a:extLst>
          </p:cNvPr>
          <p:cNvSpPr txBox="1"/>
          <p:nvPr/>
        </p:nvSpPr>
        <p:spPr>
          <a:xfrm>
            <a:off x="2987824" y="303938"/>
            <a:ext cx="4752528" cy="781049"/>
          </a:xfrm>
          <a:prstGeom prst="rect">
            <a:avLst/>
          </a:prstGeom>
          <a:noFill/>
        </p:spPr>
        <p:txBody>
          <a:bodyPr wrap="square" rtlCol="0">
            <a:spAutoFit/>
          </a:bodyPr>
          <a:lstStyle/>
          <a:p>
            <a:endParaRPr lang="en-US" dirty="0"/>
          </a:p>
        </p:txBody>
      </p:sp>
      <p:graphicFrame>
        <p:nvGraphicFramePr>
          <p:cNvPr id="3" name="Diagram 2">
            <a:extLst>
              <a:ext uri="{FF2B5EF4-FFF2-40B4-BE49-F238E27FC236}">
                <a16:creationId xmlns:a16="http://schemas.microsoft.com/office/drawing/2014/main" id="{30CAF9A7-6511-FA82-2A48-77298980265C}"/>
              </a:ext>
            </a:extLst>
          </p:cNvPr>
          <p:cNvGraphicFramePr/>
          <p:nvPr>
            <p:extLst>
              <p:ext uri="{D42A27DB-BD31-4B8C-83A1-F6EECF244321}">
                <p14:modId xmlns:p14="http://schemas.microsoft.com/office/powerpoint/2010/main" val="157226895"/>
              </p:ext>
            </p:extLst>
          </p:nvPr>
        </p:nvGraphicFramePr>
        <p:xfrm>
          <a:off x="-4016" y="4096354"/>
          <a:ext cx="4236132" cy="27520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a:extLst>
              <a:ext uri="{FF2B5EF4-FFF2-40B4-BE49-F238E27FC236}">
                <a16:creationId xmlns:a16="http://schemas.microsoft.com/office/drawing/2014/main" id="{69B3CAD9-6435-16AE-223A-018777105ECD}"/>
              </a:ext>
            </a:extLst>
          </p:cNvPr>
          <p:cNvGraphicFramePr/>
          <p:nvPr/>
        </p:nvGraphicFramePr>
        <p:xfrm>
          <a:off x="4139952" y="4104196"/>
          <a:ext cx="4236132" cy="275208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TextBox 9">
            <a:extLst>
              <a:ext uri="{FF2B5EF4-FFF2-40B4-BE49-F238E27FC236}">
                <a16:creationId xmlns:a16="http://schemas.microsoft.com/office/drawing/2014/main" id="{FBA69BC7-CE09-A516-0CD2-837D11094DB5}"/>
              </a:ext>
            </a:extLst>
          </p:cNvPr>
          <p:cNvSpPr txBox="1"/>
          <p:nvPr/>
        </p:nvSpPr>
        <p:spPr>
          <a:xfrm>
            <a:off x="323528" y="1772816"/>
            <a:ext cx="8516036" cy="2846933"/>
          </a:xfrm>
          <a:prstGeom prst="rect">
            <a:avLst/>
          </a:prstGeom>
          <a:noFill/>
        </p:spPr>
        <p:txBody>
          <a:bodyPr wrap="square">
            <a:spAutoFit/>
          </a:bodyPr>
          <a:lstStyle/>
          <a:p>
            <a:pPr algn="l"/>
            <a:endParaRPr lang="en-US" sz="1100" b="0" i="0" u="none" strike="noStrike" baseline="0" dirty="0">
              <a:solidFill>
                <a:srgbClr val="000000"/>
              </a:solidFill>
              <a:latin typeface="UT Sans"/>
            </a:endParaRPr>
          </a:p>
          <a:p>
            <a:pPr marL="285750" indent="-285750">
              <a:buFont typeface="Arial" panose="020B0604020202020204" pitchFamily="34" charset="0"/>
              <a:buChar char="•"/>
            </a:pPr>
            <a:r>
              <a:rPr lang="en-US" sz="2400" b="0" i="0" u="none" strike="noStrike" baseline="0" dirty="0" err="1">
                <a:solidFill>
                  <a:srgbClr val="404040"/>
                </a:solidFill>
                <a:latin typeface="UT Sans"/>
              </a:rPr>
              <a:t>Axarea</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activității</a:t>
            </a:r>
            <a:r>
              <a:rPr lang="en-US" sz="2400" b="0" i="0" u="none" strike="noStrike" baseline="0" dirty="0">
                <a:solidFill>
                  <a:srgbClr val="404040"/>
                </a:solidFill>
                <a:latin typeface="UT Sans"/>
              </a:rPr>
              <a:t> de </a:t>
            </a:r>
            <a:r>
              <a:rPr lang="en-US" sz="2400" b="0" i="0" u="none" strike="noStrike" baseline="0" dirty="0" err="1">
                <a:solidFill>
                  <a:srgbClr val="404040"/>
                </a:solidFill>
                <a:latin typeface="UT Sans"/>
              </a:rPr>
              <a:t>cercetare</a:t>
            </a:r>
            <a:r>
              <a:rPr lang="en-US" sz="2400" b="0" i="0" u="none" strike="noStrike" baseline="0" dirty="0">
                <a:solidFill>
                  <a:srgbClr val="404040"/>
                </a:solidFill>
                <a:latin typeface="UT Sans"/>
              </a:rPr>
              <a:t> pe </a:t>
            </a:r>
            <a:r>
              <a:rPr lang="en-US" sz="2400" b="0" i="0" u="none" strike="noStrike" baseline="0" dirty="0" err="1">
                <a:solidFill>
                  <a:srgbClr val="404040"/>
                </a:solidFill>
                <a:latin typeface="UT Sans"/>
              </a:rPr>
              <a:t>principalele</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linii</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directoare</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în</a:t>
            </a:r>
            <a:r>
              <a:rPr lang="en-US" sz="2400" b="0" i="0" u="none" strike="noStrike" baseline="0" dirty="0">
                <a:solidFill>
                  <a:srgbClr val="404040"/>
                </a:solidFill>
                <a:latin typeface="UT Sans"/>
              </a:rPr>
              <a:t> care am </a:t>
            </a:r>
            <a:r>
              <a:rPr lang="en-US" sz="2400" b="0" i="0" u="none" strike="noStrike" baseline="0" dirty="0" err="1">
                <a:solidFill>
                  <a:srgbClr val="404040"/>
                </a:solidFill>
                <a:latin typeface="UT Sans"/>
              </a:rPr>
              <a:t>fost</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implicat</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până</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în</a:t>
            </a:r>
            <a:r>
              <a:rPr lang="en-US" sz="2400" b="0" i="0" u="none" strike="noStrike" baseline="0" dirty="0">
                <a:solidFill>
                  <a:srgbClr val="404040"/>
                </a:solidFill>
                <a:latin typeface="UT Sans"/>
              </a:rPr>
              <a:t> pre</a:t>
            </a:r>
            <a:r>
              <a:rPr lang="ro-RO" sz="2400" b="0" i="0" u="none" strike="noStrike" baseline="0" dirty="0">
                <a:solidFill>
                  <a:srgbClr val="404040"/>
                </a:solidFill>
                <a:latin typeface="UT Sans"/>
              </a:rPr>
              <a:t>z</a:t>
            </a:r>
            <a:r>
              <a:rPr lang="en-US" sz="2400" b="0" i="0" u="none" strike="noStrike" baseline="0" dirty="0" err="1">
                <a:solidFill>
                  <a:srgbClr val="404040"/>
                </a:solidFill>
                <a:latin typeface="UT Sans"/>
              </a:rPr>
              <a:t>ent</a:t>
            </a:r>
            <a:endParaRPr lang="ro-RO" sz="2400" b="0" i="0" u="none" strike="noStrike" baseline="0" dirty="0">
              <a:solidFill>
                <a:srgbClr val="404040"/>
              </a:solidFill>
              <a:latin typeface="UT Sans"/>
            </a:endParaRPr>
          </a:p>
          <a:p>
            <a:pPr marL="285750" indent="-285750">
              <a:buFont typeface="Arial" panose="020B0604020202020204" pitchFamily="34" charset="0"/>
              <a:buChar char="•"/>
            </a:pPr>
            <a:endParaRPr lang="ro-RO" sz="2400" dirty="0">
              <a:solidFill>
                <a:srgbClr val="404040"/>
              </a:solidFill>
              <a:latin typeface="UT Sans"/>
            </a:endParaRPr>
          </a:p>
          <a:p>
            <a:pPr marL="285750" indent="-285750">
              <a:buFont typeface="Arial" panose="020B0604020202020204" pitchFamily="34" charset="0"/>
              <a:buChar char="•"/>
            </a:pPr>
            <a:endParaRPr lang="ro-RO" sz="2400" b="0" i="0" u="none" strike="noStrike" baseline="0" dirty="0">
              <a:solidFill>
                <a:srgbClr val="404040"/>
              </a:solidFill>
              <a:latin typeface="UT Sans"/>
            </a:endParaRPr>
          </a:p>
          <a:p>
            <a:pPr marL="285750" indent="-285750">
              <a:buFont typeface="Arial" panose="020B0604020202020204" pitchFamily="34" charset="0"/>
              <a:buChar char="•"/>
            </a:pPr>
            <a:r>
              <a:rPr lang="en-US" sz="2400" b="0" i="0" u="none" strike="noStrike" baseline="0" dirty="0" err="1">
                <a:solidFill>
                  <a:srgbClr val="404040"/>
                </a:solidFill>
                <a:latin typeface="UT Sans"/>
              </a:rPr>
              <a:t>În</a:t>
            </a:r>
            <a:r>
              <a:rPr lang="en-US" sz="2400" b="0" i="0" u="none" strike="noStrike" baseline="0" dirty="0">
                <a:solidFill>
                  <a:srgbClr val="404040"/>
                </a:solidFill>
                <a:latin typeface="UT Sans"/>
              </a:rPr>
              <a:t> plus, </a:t>
            </a:r>
            <a:r>
              <a:rPr lang="en-US" sz="2400" b="0" i="0" u="none" strike="noStrike" baseline="0" dirty="0" err="1">
                <a:solidFill>
                  <a:srgbClr val="404040"/>
                </a:solidFill>
                <a:latin typeface="UT Sans"/>
              </a:rPr>
              <a:t>în</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urma</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rezultatelor</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cercetărilor</a:t>
            </a:r>
            <a:r>
              <a:rPr lang="en-US" sz="2400" b="0" i="0" u="none" strike="noStrike" baseline="0" dirty="0">
                <a:solidFill>
                  <a:srgbClr val="404040"/>
                </a:solidFill>
                <a:latin typeface="UT Sans"/>
              </a:rPr>
              <a:t> din </a:t>
            </a:r>
            <a:r>
              <a:rPr lang="en-US" sz="2400" b="0" i="0" u="none" strike="noStrike" baseline="0" dirty="0" err="1">
                <a:solidFill>
                  <a:srgbClr val="404040"/>
                </a:solidFill>
                <a:latin typeface="UT Sans"/>
              </a:rPr>
              <a:t>ultimii</a:t>
            </a:r>
            <a:r>
              <a:rPr lang="en-US" sz="2400" b="0" i="0" u="none" strike="noStrike" baseline="0" dirty="0">
                <a:solidFill>
                  <a:srgbClr val="404040"/>
                </a:solidFill>
                <a:latin typeface="UT Sans"/>
              </a:rPr>
              <a:t> ani, s-au </a:t>
            </a:r>
            <a:r>
              <a:rPr lang="en-US" sz="2400" b="0" i="0" u="none" strike="noStrike" baseline="0" dirty="0" err="1">
                <a:solidFill>
                  <a:srgbClr val="404040"/>
                </a:solidFill>
                <a:latin typeface="UT Sans"/>
              </a:rPr>
              <a:t>conturat</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două</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noi</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direcții</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cea</a:t>
            </a:r>
            <a:r>
              <a:rPr lang="en-US" sz="2400" b="0" i="0" u="none" strike="noStrike" baseline="0" dirty="0">
                <a:solidFill>
                  <a:srgbClr val="404040"/>
                </a:solidFill>
                <a:latin typeface="UT Sans"/>
              </a:rPr>
              <a:t> a </a:t>
            </a:r>
            <a:r>
              <a:rPr lang="en-US" sz="2400" b="0" i="0" u="none" strike="noStrike" baseline="0" dirty="0" err="1">
                <a:solidFill>
                  <a:srgbClr val="404040"/>
                </a:solidFill>
                <a:latin typeface="UT Sans"/>
              </a:rPr>
              <a:t>medicinei</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interdisciplinare</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și</a:t>
            </a:r>
            <a:r>
              <a:rPr lang="en-US" sz="2400" b="0" i="0" u="none" strike="noStrike" baseline="0" dirty="0">
                <a:solidFill>
                  <a:srgbClr val="404040"/>
                </a:solidFill>
                <a:latin typeface="UT Sans"/>
              </a:rPr>
              <a:t> </a:t>
            </a:r>
            <a:r>
              <a:rPr lang="en-US" sz="2400" b="0" i="0" u="none" strike="noStrike" baseline="0" dirty="0" err="1">
                <a:solidFill>
                  <a:srgbClr val="404040"/>
                </a:solidFill>
                <a:latin typeface="UT Sans"/>
              </a:rPr>
              <a:t>cea</a:t>
            </a:r>
            <a:r>
              <a:rPr lang="en-US" sz="2400" b="0" i="0" u="none" strike="noStrike" baseline="0" dirty="0">
                <a:solidFill>
                  <a:srgbClr val="404040"/>
                </a:solidFill>
                <a:latin typeface="UT Sans"/>
              </a:rPr>
              <a:t> a </a:t>
            </a:r>
            <a:r>
              <a:rPr lang="en-US" sz="2400" b="0" i="0" u="none" strike="noStrike" baseline="0" dirty="0" err="1">
                <a:solidFill>
                  <a:srgbClr val="404040"/>
                </a:solidFill>
                <a:latin typeface="UT Sans"/>
              </a:rPr>
              <a:t>medicinei</a:t>
            </a:r>
            <a:r>
              <a:rPr lang="en-US" sz="2400" b="0" i="0" u="none" strike="noStrike" baseline="0" dirty="0">
                <a:solidFill>
                  <a:srgbClr val="404040"/>
                </a:solidFill>
                <a:latin typeface="UT Sans"/>
              </a:rPr>
              <a:t> integrative </a:t>
            </a:r>
          </a:p>
        </p:txBody>
      </p:sp>
    </p:spTree>
    <p:extLst>
      <p:ext uri="{BB962C8B-B14F-4D97-AF65-F5344CB8AC3E}">
        <p14:creationId xmlns:p14="http://schemas.microsoft.com/office/powerpoint/2010/main" val="38258817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395AF-DD51-B5BE-322F-D6EEF09679D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2B099B3-0FAD-0B89-3140-DD2C0BEC817F}"/>
              </a:ext>
            </a:extLst>
          </p:cNvPr>
          <p:cNvGraphicFramePr>
            <a:graphicFrameLocks noGrp="1"/>
          </p:cNvGraphicFramePr>
          <p:nvPr>
            <p:ph idx="1"/>
            <p:extLst>
              <p:ext uri="{D42A27DB-BD31-4B8C-83A1-F6EECF244321}">
                <p14:modId xmlns:p14="http://schemas.microsoft.com/office/powerpoint/2010/main" val="3701038346"/>
              </p:ext>
            </p:extLst>
          </p:nvPr>
        </p:nvGraphicFramePr>
        <p:xfrm>
          <a:off x="287524" y="1088740"/>
          <a:ext cx="8856476" cy="5769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a:extLst>
              <a:ext uri="{FF2B5EF4-FFF2-40B4-BE49-F238E27FC236}">
                <a16:creationId xmlns:a16="http://schemas.microsoft.com/office/drawing/2014/main" id="{788ED19A-9DD7-1A05-5567-228FCBC70B3F}"/>
              </a:ext>
            </a:extLst>
          </p:cNvPr>
          <p:cNvSpPr>
            <a:spLocks noGrp="1"/>
          </p:cNvSpPr>
          <p:nvPr>
            <p:ph type="title"/>
          </p:nvPr>
        </p:nvSpPr>
        <p:spPr>
          <a:xfrm>
            <a:off x="251520" y="476672"/>
            <a:ext cx="8784976" cy="1433575"/>
          </a:xfrm>
        </p:spPr>
        <p:txBody>
          <a:bodyPr>
            <a:normAutofit fontScale="90000"/>
          </a:bodyPr>
          <a:lstStyle/>
          <a:p>
            <a:pPr marL="0" marR="0" lvl="0" indent="0" algn="ctr" defTabSz="914400" rtl="0" eaLnBrk="1" fontAlgn="auto" latinLnBrk="0" hangingPunct="1">
              <a:lnSpc>
                <a:spcPct val="100000"/>
              </a:lnSpc>
              <a:spcBef>
                <a:spcPts val="0"/>
              </a:spcBef>
              <a:spcAft>
                <a:spcPts val="0"/>
              </a:spcAft>
              <a:tabLst/>
              <a:defRPr/>
            </a:pPr>
            <a: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t>D.  PLANURI DE DEZVOLTARE ȘTIINȚIFICĂ - NOILE DIRECȚII DE CERCETARE </a:t>
            </a:r>
            <a:b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br>
            <a:b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br>
            <a:br>
              <a:rPr kumimoji="0" lang="en-US" sz="1800" b="0" i="0" u="none" strike="noStrike" kern="1200" cap="none" spc="0" normalizeH="0" baseline="0" noProof="0" dirty="0">
                <a:ln>
                  <a:noFill/>
                </a:ln>
                <a:solidFill>
                  <a:prstClr val="black"/>
                </a:solidFill>
                <a:effectLst/>
                <a:uLnTx/>
                <a:uFillTx/>
                <a:latin typeface="UT Sans"/>
                <a:ea typeface="+mn-ea"/>
                <a:cs typeface="+mn-cs"/>
              </a:rPr>
            </a:br>
            <a:endParaRPr lang="en-US" dirty="0"/>
          </a:p>
        </p:txBody>
      </p:sp>
    </p:spTree>
    <p:extLst>
      <p:ext uri="{BB962C8B-B14F-4D97-AF65-F5344CB8AC3E}">
        <p14:creationId xmlns:p14="http://schemas.microsoft.com/office/powerpoint/2010/main" val="11279587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18AF1-B2F2-371B-0F4B-2854BF2B1BED}"/>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9A6BE5AE-7494-FE21-F342-7E5DC91B50B8}"/>
              </a:ext>
            </a:extLst>
          </p:cNvPr>
          <p:cNvGraphicFramePr>
            <a:graphicFrameLocks noGrp="1"/>
          </p:cNvGraphicFramePr>
          <p:nvPr>
            <p:ph idx="1"/>
            <p:extLst>
              <p:ext uri="{D42A27DB-BD31-4B8C-83A1-F6EECF244321}">
                <p14:modId xmlns:p14="http://schemas.microsoft.com/office/powerpoint/2010/main" val="1207791609"/>
              </p:ext>
            </p:extLst>
          </p:nvPr>
        </p:nvGraphicFramePr>
        <p:xfrm>
          <a:off x="287524" y="1088740"/>
          <a:ext cx="8856476" cy="57692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a:extLst>
              <a:ext uri="{FF2B5EF4-FFF2-40B4-BE49-F238E27FC236}">
                <a16:creationId xmlns:a16="http://schemas.microsoft.com/office/drawing/2014/main" id="{803F0BDA-F990-D982-76E1-000317F60E07}"/>
              </a:ext>
            </a:extLst>
          </p:cNvPr>
          <p:cNvSpPr>
            <a:spLocks noGrp="1"/>
          </p:cNvSpPr>
          <p:nvPr>
            <p:ph type="title"/>
          </p:nvPr>
        </p:nvSpPr>
        <p:spPr>
          <a:xfrm>
            <a:off x="251520" y="476672"/>
            <a:ext cx="8784976" cy="1433575"/>
          </a:xfrm>
        </p:spPr>
        <p:txBody>
          <a:bodyPr>
            <a:normAutofit fontScale="90000"/>
          </a:bodyPr>
          <a:lstStyle/>
          <a:p>
            <a:pPr marL="0" marR="0" lvl="0" indent="0" algn="ctr" defTabSz="914400" rtl="0" eaLnBrk="1" fontAlgn="auto" latinLnBrk="0" hangingPunct="1">
              <a:lnSpc>
                <a:spcPct val="100000"/>
              </a:lnSpc>
              <a:spcBef>
                <a:spcPts val="0"/>
              </a:spcBef>
              <a:spcAft>
                <a:spcPts val="0"/>
              </a:spcAft>
              <a:tabLst/>
              <a:defRPr/>
            </a:pPr>
            <a: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t>D.  PLANURI DE DEZVOLTARE ȘTIINȚIFICĂ - NOILE DIRECȚII DE CERCETARE </a:t>
            </a:r>
            <a:b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br>
            <a:br>
              <a:rPr kumimoji="0" lang="ro-RO" sz="2400" b="1" i="0" u="none" strike="noStrike" kern="1200" cap="none" spc="0" normalizeH="0" baseline="0" noProof="0" dirty="0">
                <a:ln>
                  <a:noFill/>
                </a:ln>
                <a:solidFill>
                  <a:srgbClr val="0070C0"/>
                </a:solidFill>
                <a:effectLst>
                  <a:outerShdw blurRad="38100" dist="38100" dir="2700000" algn="tl">
                    <a:srgbClr val="000000">
                      <a:alpha val="43137"/>
                    </a:srgbClr>
                  </a:outerShdw>
                </a:effectLst>
                <a:uLnTx/>
                <a:uFillTx/>
                <a:latin typeface="UT Sans"/>
                <a:ea typeface="Segoe UI" panose="020B0502040204020203" pitchFamily="34" charset="0"/>
                <a:cs typeface="Times New Roman" panose="02020603050405020304" pitchFamily="18" charset="0"/>
              </a:rPr>
            </a:br>
            <a:br>
              <a:rPr kumimoji="0" lang="en-US" sz="1800" b="0" i="0" u="none" strike="noStrike" kern="1200" cap="none" spc="0" normalizeH="0" baseline="0" noProof="0" dirty="0">
                <a:ln>
                  <a:noFill/>
                </a:ln>
                <a:solidFill>
                  <a:prstClr val="black"/>
                </a:solidFill>
                <a:effectLst/>
                <a:uLnTx/>
                <a:uFillTx/>
                <a:latin typeface="UT Sans"/>
                <a:ea typeface="+mn-ea"/>
                <a:cs typeface="+mn-cs"/>
              </a:rPr>
            </a:br>
            <a:endParaRPr lang="en-US" dirty="0"/>
          </a:p>
        </p:txBody>
      </p:sp>
    </p:spTree>
    <p:extLst>
      <p:ext uri="{BB962C8B-B14F-4D97-AF65-F5344CB8AC3E}">
        <p14:creationId xmlns:p14="http://schemas.microsoft.com/office/powerpoint/2010/main" val="19118457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32955C-FDD3-5587-9CBF-D1F0B9EF8774}"/>
              </a:ext>
            </a:extLst>
          </p:cNvPr>
          <p:cNvPicPr>
            <a:picLocks noChangeAspect="1"/>
          </p:cNvPicPr>
          <p:nvPr/>
        </p:nvPicPr>
        <p:blipFill>
          <a:blip r:embed="rId2"/>
          <a:stretch>
            <a:fillRect/>
          </a:stretch>
        </p:blipFill>
        <p:spPr>
          <a:xfrm>
            <a:off x="467544" y="1628800"/>
            <a:ext cx="5341333" cy="2499686"/>
          </a:xfrm>
          <a:prstGeom prst="rect">
            <a:avLst/>
          </a:prstGeom>
        </p:spPr>
      </p:pic>
    </p:spTree>
    <p:extLst>
      <p:ext uri="{BB962C8B-B14F-4D97-AF65-F5344CB8AC3E}">
        <p14:creationId xmlns:p14="http://schemas.microsoft.com/office/powerpoint/2010/main" val="17093207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3" name="Picture 2">
            <a:extLst>
              <a:ext uri="{FF2B5EF4-FFF2-40B4-BE49-F238E27FC236}">
                <a16:creationId xmlns:a16="http://schemas.microsoft.com/office/drawing/2014/main" id="{FF50EA4F-F2AD-483C-B1EB-C2BAA9EA4D97}"/>
              </a:ext>
            </a:extLst>
          </p:cNvPr>
          <p:cNvPicPr>
            <a:picLocks noChangeAspect="1"/>
          </p:cNvPicPr>
          <p:nvPr/>
        </p:nvPicPr>
        <p:blipFill>
          <a:blip r:embed="rId3"/>
          <a:stretch>
            <a:fillRect/>
          </a:stretch>
        </p:blipFill>
        <p:spPr>
          <a:xfrm>
            <a:off x="0" y="1313545"/>
            <a:ext cx="9144000" cy="4599732"/>
          </a:xfrm>
          <a:prstGeom prst="rect">
            <a:avLst/>
          </a:prstGeom>
        </p:spPr>
      </p:pic>
    </p:spTree>
    <p:extLst>
      <p:ext uri="{BB962C8B-B14F-4D97-AF65-F5344CB8AC3E}">
        <p14:creationId xmlns:p14="http://schemas.microsoft.com/office/powerpoint/2010/main" val="3372118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3" y="1524"/>
            <a:ext cx="9142209" cy="77419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3" name="object 3"/>
          <p:cNvSpPr/>
          <p:nvPr/>
        </p:nvSpPr>
        <p:spPr>
          <a:xfrm>
            <a:off x="2426207" y="692784"/>
            <a:ext cx="4439399" cy="31153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16605" y="251562"/>
            <a:ext cx="9135110" cy="590842"/>
          </a:xfrm>
          <a:custGeom>
            <a:avLst/>
            <a:gdLst/>
            <a:ahLst/>
            <a:cxnLst/>
            <a:rect l="l" t="t" r="r" b="b"/>
            <a:pathLst>
              <a:path w="9135110" h="681990">
                <a:moveTo>
                  <a:pt x="0" y="0"/>
                </a:moveTo>
                <a:lnTo>
                  <a:pt x="9134551" y="0"/>
                </a:lnTo>
                <a:lnTo>
                  <a:pt x="9134551" y="681431"/>
                </a:lnTo>
                <a:lnTo>
                  <a:pt x="0" y="681431"/>
                </a:lnTo>
                <a:lnTo>
                  <a:pt x="0" y="0"/>
                </a:lnTo>
                <a:close/>
              </a:path>
            </a:pathLst>
          </a:custGeom>
          <a:ln w="38100">
            <a:solidFill>
              <a:srgbClr val="FFFFFF"/>
            </a:solidFill>
          </a:ln>
        </p:spPr>
        <p:txBody>
          <a:bodyPr wrap="square" lIns="0" tIns="0" rIns="0" bIns="0" rtlCol="0"/>
          <a:lstStyle/>
          <a:p>
            <a:endParaRPr>
              <a:solidFill>
                <a:prstClr val="black"/>
              </a:solidFill>
            </a:endParaRPr>
          </a:p>
        </p:txBody>
      </p:sp>
      <p:sp>
        <p:nvSpPr>
          <p:cNvPr id="7" name="object 7"/>
          <p:cNvSpPr txBox="1">
            <a:spLocks noGrp="1"/>
          </p:cNvSpPr>
          <p:nvPr>
            <p:ph type="title"/>
          </p:nvPr>
        </p:nvSpPr>
        <p:spPr>
          <a:xfrm>
            <a:off x="1007604" y="77160"/>
            <a:ext cx="7956884" cy="505267"/>
          </a:xfrm>
          <a:prstGeom prst="rect">
            <a:avLst/>
          </a:prstGeom>
        </p:spPr>
        <p:txBody>
          <a:bodyPr vert="horz" wrap="square" lIns="0" tIns="12700" rIns="0" bIns="0" rtlCol="0">
            <a:spAutoFit/>
          </a:bodyPr>
          <a:lstStyle/>
          <a:p>
            <a:pPr marL="12700" algn="ctr">
              <a:lnSpc>
                <a:spcPct val="100000"/>
              </a:lnSpc>
              <a:spcBef>
                <a:spcPts val="100"/>
              </a:spcBef>
            </a:pPr>
            <a:r>
              <a:rPr lang="ro-RO" sz="3200" dirty="0">
                <a:solidFill>
                  <a:srgbClr val="0070C0"/>
                </a:solidFill>
                <a:effectLst>
                  <a:outerShdw blurRad="38100" dist="38100" dir="2700000" algn="tl">
                    <a:srgbClr val="000000">
                      <a:alpha val="43137"/>
                    </a:srgbClr>
                  </a:outerShdw>
                </a:effectLst>
                <a:latin typeface="UT Sans"/>
              </a:rPr>
              <a:t>A. </a:t>
            </a:r>
            <a:r>
              <a:rPr lang="en-US" sz="3200" dirty="0">
                <a:solidFill>
                  <a:srgbClr val="0070C0"/>
                </a:solidFill>
                <a:effectLst>
                  <a:outerShdw blurRad="38100" dist="38100" dir="2700000" algn="tl">
                    <a:srgbClr val="000000">
                      <a:alpha val="43137"/>
                    </a:srgbClr>
                  </a:outerShdw>
                </a:effectLst>
                <a:latin typeface="UT Sans"/>
              </a:rPr>
              <a:t>PREZENTAREA GENERAL</a:t>
            </a:r>
            <a:r>
              <a:rPr lang="ro-RO" sz="3200" dirty="0">
                <a:solidFill>
                  <a:srgbClr val="0070C0"/>
                </a:solidFill>
                <a:effectLst>
                  <a:outerShdw blurRad="38100" dist="38100" dir="2700000" algn="tl">
                    <a:srgbClr val="000000">
                      <a:alpha val="43137"/>
                    </a:srgbClr>
                  </a:outerShdw>
                </a:effectLst>
                <a:latin typeface="UT Sans"/>
              </a:rPr>
              <a:t>Ă</a:t>
            </a:r>
            <a:r>
              <a:rPr lang="en-US" sz="3200" dirty="0">
                <a:solidFill>
                  <a:srgbClr val="0070C0"/>
                </a:solidFill>
                <a:effectLst>
                  <a:outerShdw blurRad="38100" dist="38100" dir="2700000" algn="tl">
                    <a:srgbClr val="000000">
                      <a:alpha val="43137"/>
                    </a:srgbClr>
                  </a:outerShdw>
                </a:effectLst>
                <a:latin typeface="UT Sans"/>
              </a:rPr>
              <a:t> A CARIEREI:</a:t>
            </a:r>
            <a:endParaRPr sz="3200" dirty="0">
              <a:solidFill>
                <a:srgbClr val="0070C0"/>
              </a:solidFill>
              <a:effectLst>
                <a:outerShdw blurRad="38100" dist="38100" dir="2700000" algn="tl">
                  <a:srgbClr val="000000">
                    <a:alpha val="43137"/>
                  </a:srgbClr>
                </a:outerShdw>
              </a:effectLst>
              <a:latin typeface="UT Sans"/>
            </a:endParaRPr>
          </a:p>
        </p:txBody>
      </p:sp>
      <p:sp>
        <p:nvSpPr>
          <p:cNvPr id="8" name="object 8"/>
          <p:cNvSpPr txBox="1"/>
          <p:nvPr/>
        </p:nvSpPr>
        <p:spPr>
          <a:xfrm>
            <a:off x="307190" y="2546940"/>
            <a:ext cx="2584135" cy="1253548"/>
          </a:xfrm>
          <a:prstGeom prst="rect">
            <a:avLst/>
          </a:prstGeom>
          <a:ln w="25400">
            <a:solidFill>
              <a:srgbClr val="385D8A"/>
            </a:solidFill>
          </a:ln>
        </p:spPr>
        <p:txBody>
          <a:bodyPr vert="horz" wrap="square" lIns="0" tIns="88265" rIns="0" bIns="0" rtlCol="0">
            <a:spAutoFit/>
          </a:bodyPr>
          <a:lstStyle/>
          <a:p>
            <a:pPr marL="234315" marR="422275" indent="-1905" algn="ctr">
              <a:spcBef>
                <a:spcPts val="695"/>
              </a:spcBef>
            </a:pPr>
            <a:r>
              <a:rPr lang="en-US" sz="1600" dirty="0">
                <a:solidFill>
                  <a:srgbClr val="0070C0"/>
                </a:solidFill>
                <a:effectLst>
                  <a:outerShdw blurRad="38100" dist="38100" dir="2700000" algn="tl">
                    <a:srgbClr val="000000">
                      <a:alpha val="43137"/>
                    </a:srgbClr>
                  </a:outerShdw>
                </a:effectLst>
                <a:latin typeface="UT Sans"/>
                <a:ea typeface="+mj-ea"/>
                <a:cs typeface="Calibri"/>
              </a:rPr>
              <a:t>Student  MEDICINA</a:t>
            </a:r>
          </a:p>
          <a:p>
            <a:pPr marL="234315" marR="422275" indent="-1905" algn="ctr">
              <a:spcBef>
                <a:spcPts val="695"/>
              </a:spcBef>
            </a:pPr>
            <a:r>
              <a:rPr lang="en-US" sz="1600" dirty="0">
                <a:solidFill>
                  <a:srgbClr val="0070C0"/>
                </a:solidFill>
                <a:effectLst>
                  <a:outerShdw blurRad="38100" dist="38100" dir="2700000" algn="tl">
                    <a:srgbClr val="000000">
                      <a:alpha val="43137"/>
                    </a:srgbClr>
                  </a:outerShdw>
                </a:effectLst>
                <a:latin typeface="UT Sans"/>
                <a:ea typeface="+mj-ea"/>
                <a:cs typeface="Calibri"/>
              </a:rPr>
              <a:t> </a:t>
            </a:r>
            <a:r>
              <a:rPr sz="1600" dirty="0">
                <a:solidFill>
                  <a:srgbClr val="0070C0"/>
                </a:solidFill>
                <a:effectLst>
                  <a:outerShdw blurRad="38100" dist="38100" dir="2700000" algn="tl">
                    <a:srgbClr val="000000">
                      <a:alpha val="43137"/>
                    </a:srgbClr>
                  </a:outerShdw>
                </a:effectLst>
                <a:latin typeface="UT Sans"/>
                <a:ea typeface="+mj-ea"/>
                <a:cs typeface="Calibri"/>
              </a:rPr>
              <a:t>198</a:t>
            </a:r>
            <a:r>
              <a:rPr lang="ro-RO" sz="1600" dirty="0">
                <a:solidFill>
                  <a:srgbClr val="0070C0"/>
                </a:solidFill>
                <a:effectLst>
                  <a:outerShdw blurRad="38100" dist="38100" dir="2700000" algn="tl">
                    <a:srgbClr val="000000">
                      <a:alpha val="43137"/>
                    </a:srgbClr>
                  </a:outerShdw>
                </a:effectLst>
                <a:latin typeface="UT Sans"/>
                <a:ea typeface="+mj-ea"/>
                <a:cs typeface="Calibri"/>
              </a:rPr>
              <a:t>7</a:t>
            </a:r>
            <a:r>
              <a:rPr sz="1600" dirty="0">
                <a:solidFill>
                  <a:srgbClr val="0070C0"/>
                </a:solidFill>
                <a:effectLst>
                  <a:outerShdw blurRad="38100" dist="38100" dir="2700000" algn="tl">
                    <a:srgbClr val="000000">
                      <a:alpha val="43137"/>
                    </a:srgbClr>
                  </a:outerShdw>
                </a:effectLst>
                <a:latin typeface="UT Sans"/>
                <a:ea typeface="+mj-ea"/>
                <a:cs typeface="Calibri"/>
              </a:rPr>
              <a:t>-19</a:t>
            </a:r>
            <a:r>
              <a:rPr lang="ro-RO" sz="1600" dirty="0">
                <a:solidFill>
                  <a:srgbClr val="0070C0"/>
                </a:solidFill>
                <a:effectLst>
                  <a:outerShdw blurRad="38100" dist="38100" dir="2700000" algn="tl">
                    <a:srgbClr val="000000">
                      <a:alpha val="43137"/>
                    </a:srgbClr>
                  </a:outerShdw>
                </a:effectLst>
                <a:latin typeface="UT Sans"/>
                <a:ea typeface="+mj-ea"/>
                <a:cs typeface="Calibri"/>
              </a:rPr>
              <a:t>93</a:t>
            </a:r>
            <a:endParaRPr lang="en-US" sz="1600" dirty="0">
              <a:solidFill>
                <a:srgbClr val="0070C0"/>
              </a:solidFill>
              <a:effectLst>
                <a:outerShdw blurRad="38100" dist="38100" dir="2700000" algn="tl">
                  <a:srgbClr val="000000">
                    <a:alpha val="43137"/>
                  </a:srgbClr>
                </a:outerShdw>
              </a:effectLst>
              <a:latin typeface="UT Sans"/>
              <a:ea typeface="+mj-ea"/>
              <a:cs typeface="Calibri"/>
            </a:endParaRPr>
          </a:p>
          <a:p>
            <a:pPr marL="234315" marR="422275" indent="-1905" algn="ctr">
              <a:spcBef>
                <a:spcPts val="695"/>
              </a:spcBef>
            </a:pPr>
            <a:r>
              <a:rPr lang="en-US" sz="1600" dirty="0" err="1">
                <a:solidFill>
                  <a:srgbClr val="0070C0"/>
                </a:solidFill>
                <a:effectLst>
                  <a:outerShdw blurRad="38100" dist="38100" dir="2700000" algn="tl">
                    <a:srgbClr val="000000">
                      <a:alpha val="43137"/>
                    </a:srgbClr>
                  </a:outerShdw>
                </a:effectLst>
                <a:latin typeface="UT Sans"/>
                <a:ea typeface="+mj-ea"/>
                <a:cs typeface="Calibri"/>
              </a:rPr>
              <a:t>Facultatea</a:t>
            </a:r>
            <a:r>
              <a:rPr lang="en-US" sz="1600" dirty="0">
                <a:solidFill>
                  <a:srgbClr val="0070C0"/>
                </a:solidFill>
                <a:effectLst>
                  <a:outerShdw blurRad="38100" dist="38100" dir="2700000" algn="tl">
                    <a:srgbClr val="000000">
                      <a:alpha val="43137"/>
                    </a:srgbClr>
                  </a:outerShdw>
                </a:effectLst>
                <a:latin typeface="UT Sans"/>
                <a:ea typeface="+mj-ea"/>
                <a:cs typeface="Calibri"/>
              </a:rPr>
              <a:t> de </a:t>
            </a:r>
            <a:r>
              <a:rPr lang="en-US" sz="1600" dirty="0" err="1">
                <a:solidFill>
                  <a:srgbClr val="0070C0"/>
                </a:solidFill>
                <a:effectLst>
                  <a:outerShdw blurRad="38100" dist="38100" dir="2700000" algn="tl">
                    <a:srgbClr val="000000">
                      <a:alpha val="43137"/>
                    </a:srgbClr>
                  </a:outerShdw>
                </a:effectLst>
                <a:latin typeface="UT Sans"/>
                <a:ea typeface="+mj-ea"/>
                <a:cs typeface="Calibri"/>
              </a:rPr>
              <a:t>Medicină</a:t>
            </a:r>
            <a:r>
              <a:rPr lang="en-US" sz="1600" dirty="0">
                <a:solidFill>
                  <a:srgbClr val="0070C0"/>
                </a:solidFill>
                <a:effectLst>
                  <a:outerShdw blurRad="38100" dist="38100" dir="2700000" algn="tl">
                    <a:srgbClr val="000000">
                      <a:alpha val="43137"/>
                    </a:srgbClr>
                  </a:outerShdw>
                </a:effectLst>
                <a:latin typeface="UT Sans"/>
                <a:ea typeface="+mj-ea"/>
                <a:cs typeface="Calibri"/>
              </a:rPr>
              <a:t> </a:t>
            </a:r>
            <a:r>
              <a:rPr lang="en-US" sz="1600" dirty="0" err="1">
                <a:solidFill>
                  <a:srgbClr val="0070C0"/>
                </a:solidFill>
                <a:effectLst>
                  <a:outerShdw blurRad="38100" dist="38100" dir="2700000" algn="tl">
                    <a:srgbClr val="000000">
                      <a:alpha val="43137"/>
                    </a:srgbClr>
                  </a:outerShdw>
                </a:effectLst>
                <a:latin typeface="UT Sans"/>
                <a:ea typeface="+mj-ea"/>
                <a:cs typeface="Calibri"/>
              </a:rPr>
              <a:t>Generală</a:t>
            </a:r>
            <a:r>
              <a:rPr lang="en-US" sz="1600" dirty="0">
                <a:solidFill>
                  <a:srgbClr val="0070C0"/>
                </a:solidFill>
                <a:effectLst>
                  <a:outerShdw blurRad="38100" dist="38100" dir="2700000" algn="tl">
                    <a:srgbClr val="000000">
                      <a:alpha val="43137"/>
                    </a:srgbClr>
                  </a:outerShdw>
                </a:effectLst>
                <a:latin typeface="UT Sans"/>
                <a:ea typeface="+mj-ea"/>
                <a:cs typeface="Calibri"/>
              </a:rPr>
              <a:t>  din C</a:t>
            </a:r>
            <a:r>
              <a:rPr lang="ro-RO" sz="1600" dirty="0" err="1">
                <a:solidFill>
                  <a:srgbClr val="0070C0"/>
                </a:solidFill>
                <a:effectLst>
                  <a:outerShdw blurRad="38100" dist="38100" dir="2700000" algn="tl">
                    <a:srgbClr val="000000">
                      <a:alpha val="43137"/>
                    </a:srgbClr>
                  </a:outerShdw>
                </a:effectLst>
                <a:latin typeface="UT Sans"/>
                <a:ea typeface="+mj-ea"/>
                <a:cs typeface="Calibri"/>
              </a:rPr>
              <a:t>raiova</a:t>
            </a:r>
            <a:endParaRPr lang="en-US" sz="1600" dirty="0">
              <a:solidFill>
                <a:srgbClr val="0070C0"/>
              </a:solidFill>
              <a:effectLst>
                <a:outerShdw blurRad="38100" dist="38100" dir="2700000" algn="tl">
                  <a:srgbClr val="000000">
                    <a:alpha val="43137"/>
                  </a:srgbClr>
                </a:outerShdw>
              </a:effectLst>
              <a:latin typeface="UT Sans"/>
              <a:ea typeface="+mj-ea"/>
              <a:cs typeface="Calibri"/>
            </a:endParaRPr>
          </a:p>
        </p:txBody>
      </p:sp>
      <p:sp>
        <p:nvSpPr>
          <p:cNvPr id="9" name="object 9"/>
          <p:cNvSpPr txBox="1"/>
          <p:nvPr/>
        </p:nvSpPr>
        <p:spPr>
          <a:xfrm>
            <a:off x="6252677" y="2509643"/>
            <a:ext cx="2711811" cy="1938991"/>
          </a:xfrm>
          <a:prstGeom prst="rect">
            <a:avLst/>
          </a:prstGeom>
          <a:ln w="25400">
            <a:solidFill>
              <a:srgbClr val="385D8A"/>
            </a:solidFill>
          </a:ln>
        </p:spPr>
        <p:txBody>
          <a:bodyPr vert="horz" wrap="square" lIns="0" tIns="0" rIns="0" bIns="0" rtlCol="0">
            <a:spAutoFit/>
          </a:bodyPr>
          <a:lstStyle/>
          <a:p>
            <a:pPr marR="41275" algn="ctr">
              <a:lnSpc>
                <a:spcPts val="3840"/>
              </a:lnSpc>
            </a:pPr>
            <a:endParaRPr sz="3200" dirty="0">
              <a:solidFill>
                <a:prstClr val="black"/>
              </a:solidFill>
              <a:cs typeface="Calibri"/>
            </a:endParaRPr>
          </a:p>
        </p:txBody>
      </p:sp>
      <p:sp>
        <p:nvSpPr>
          <p:cNvPr id="20" name="Rectangle 19"/>
          <p:cNvSpPr/>
          <p:nvPr/>
        </p:nvSpPr>
        <p:spPr>
          <a:xfrm>
            <a:off x="6396690" y="2521764"/>
            <a:ext cx="2567797" cy="2031325"/>
          </a:xfrm>
          <a:prstGeom prst="rect">
            <a:avLst/>
          </a:prstGeom>
        </p:spPr>
        <p:txBody>
          <a:bodyPr wrap="square">
            <a:spAutoFit/>
          </a:bodyPr>
          <a:lstStyle/>
          <a:p>
            <a:pPr algn="ctr"/>
            <a:r>
              <a:rPr lang="ro-RO" sz="1400" dirty="0">
                <a:solidFill>
                  <a:srgbClr val="0070C0"/>
                </a:solidFill>
                <a:effectLst>
                  <a:outerShdw blurRad="38100" dist="38100" dir="2700000" algn="tl">
                    <a:srgbClr val="000000">
                      <a:alpha val="43137"/>
                    </a:srgbClr>
                  </a:outerShdw>
                </a:effectLst>
                <a:latin typeface="UT Sans"/>
                <a:ea typeface="+mj-ea"/>
                <a:cs typeface="Calibri"/>
              </a:rPr>
              <a:t>Doctorat în Medicină, </a:t>
            </a:r>
            <a:r>
              <a:rPr lang="ro-RO" sz="1400" dirty="0" err="1">
                <a:solidFill>
                  <a:srgbClr val="0070C0"/>
                </a:solidFill>
                <a:effectLst>
                  <a:outerShdw blurRad="38100" dist="38100" dir="2700000" algn="tl">
                    <a:srgbClr val="000000">
                      <a:alpha val="43137"/>
                    </a:srgbClr>
                  </a:outerShdw>
                </a:effectLst>
                <a:latin typeface="UT Sans"/>
                <a:ea typeface="+mj-ea"/>
                <a:cs typeface="Calibri"/>
              </a:rPr>
              <a:t>UMF„Gr</a:t>
            </a:r>
            <a:r>
              <a:rPr lang="ro-RO" sz="1400" dirty="0">
                <a:solidFill>
                  <a:srgbClr val="0070C0"/>
                </a:solidFill>
                <a:effectLst>
                  <a:outerShdw blurRad="38100" dist="38100" dir="2700000" algn="tl">
                    <a:srgbClr val="000000">
                      <a:alpha val="43137"/>
                    </a:srgbClr>
                  </a:outerShdw>
                </a:effectLst>
                <a:latin typeface="UT Sans"/>
                <a:ea typeface="+mj-ea"/>
                <a:cs typeface="Calibri"/>
              </a:rPr>
              <a:t>. T. Popa” </a:t>
            </a:r>
            <a:r>
              <a:rPr lang="ro-RO" sz="1400" dirty="0" err="1">
                <a:solidFill>
                  <a:srgbClr val="0070C0"/>
                </a:solidFill>
                <a:effectLst>
                  <a:outerShdw blurRad="38100" dist="38100" dir="2700000" algn="tl">
                    <a:srgbClr val="000000">
                      <a:alpha val="43137"/>
                    </a:srgbClr>
                  </a:outerShdw>
                </a:effectLst>
                <a:latin typeface="UT Sans"/>
                <a:ea typeface="+mj-ea"/>
                <a:cs typeface="Calibri"/>
              </a:rPr>
              <a:t>Iaşi</a:t>
            </a:r>
            <a:r>
              <a:rPr lang="ro-RO" sz="1400" dirty="0">
                <a:solidFill>
                  <a:srgbClr val="0070C0"/>
                </a:solidFill>
                <a:effectLst>
                  <a:outerShdw blurRad="38100" dist="38100" dir="2700000" algn="tl">
                    <a:srgbClr val="000000">
                      <a:alpha val="43137"/>
                    </a:srgbClr>
                  </a:outerShdw>
                </a:effectLst>
                <a:latin typeface="UT Sans"/>
                <a:ea typeface="+mj-ea"/>
                <a:cs typeface="Calibri"/>
              </a:rPr>
              <a:t> , 2005-2010.    </a:t>
            </a:r>
            <a:endParaRPr lang="en-US" sz="1400" dirty="0">
              <a:solidFill>
                <a:srgbClr val="0070C0"/>
              </a:solidFill>
              <a:effectLst>
                <a:outerShdw blurRad="38100" dist="38100" dir="2700000" algn="tl">
                  <a:srgbClr val="000000">
                    <a:alpha val="43137"/>
                  </a:srgbClr>
                </a:outerShdw>
              </a:effectLst>
              <a:latin typeface="UT Sans"/>
              <a:ea typeface="+mj-ea"/>
              <a:cs typeface="Calibri"/>
            </a:endParaRPr>
          </a:p>
          <a:p>
            <a:pPr algn="ctr"/>
            <a:r>
              <a:rPr lang="en-US" sz="1400" dirty="0">
                <a:solidFill>
                  <a:srgbClr val="0070C0"/>
                </a:solidFill>
                <a:effectLst>
                  <a:outerShdw blurRad="38100" dist="38100" dir="2700000" algn="tl">
                    <a:srgbClr val="000000">
                      <a:alpha val="43137"/>
                    </a:srgbClr>
                  </a:outerShdw>
                </a:effectLst>
                <a:latin typeface="UT Sans"/>
                <a:ea typeface="+mj-ea"/>
                <a:cs typeface="Calibri"/>
              </a:rPr>
              <a:t>T</a:t>
            </a:r>
            <a:r>
              <a:rPr lang="ro-RO" sz="1400" dirty="0">
                <a:solidFill>
                  <a:srgbClr val="0070C0"/>
                </a:solidFill>
                <a:effectLst>
                  <a:outerShdw blurRad="38100" dist="38100" dir="2700000" algn="tl">
                    <a:srgbClr val="000000">
                      <a:alpha val="43137"/>
                    </a:srgbClr>
                  </a:outerShdw>
                </a:effectLst>
                <a:latin typeface="UT Sans"/>
                <a:ea typeface="+mj-ea"/>
                <a:cs typeface="Calibri"/>
              </a:rPr>
              <a:t>itlul tezei de doctorat: „</a:t>
            </a:r>
            <a:r>
              <a:rPr lang="ro-RO" sz="1400" dirty="0" err="1">
                <a:solidFill>
                  <a:srgbClr val="0070C0"/>
                </a:solidFill>
                <a:effectLst>
                  <a:outerShdw blurRad="38100" dist="38100" dir="2700000" algn="tl">
                    <a:srgbClr val="000000">
                      <a:alpha val="43137"/>
                    </a:srgbClr>
                  </a:outerShdw>
                </a:effectLst>
                <a:latin typeface="UT Sans"/>
                <a:ea typeface="+mj-ea"/>
                <a:cs typeface="Calibri"/>
              </a:rPr>
              <a:t>Markeri</a:t>
            </a:r>
            <a:r>
              <a:rPr lang="ro-RO" sz="1400" dirty="0">
                <a:solidFill>
                  <a:srgbClr val="0070C0"/>
                </a:solidFill>
                <a:effectLst>
                  <a:outerShdw blurRad="38100" dist="38100" dir="2700000" algn="tl">
                    <a:srgbClr val="000000">
                      <a:alpha val="43137"/>
                    </a:srgbClr>
                  </a:outerShdw>
                </a:effectLst>
                <a:latin typeface="UT Sans"/>
                <a:ea typeface="+mj-ea"/>
                <a:cs typeface="Calibri"/>
              </a:rPr>
              <a:t> de activare </a:t>
            </a:r>
            <a:r>
              <a:rPr lang="ro-RO" sz="1400" dirty="0" err="1">
                <a:solidFill>
                  <a:srgbClr val="0070C0"/>
                </a:solidFill>
                <a:effectLst>
                  <a:outerShdw blurRad="38100" dist="38100" dir="2700000" algn="tl">
                    <a:srgbClr val="000000">
                      <a:alpha val="43137"/>
                    </a:srgbClr>
                  </a:outerShdw>
                </a:effectLst>
                <a:latin typeface="UT Sans"/>
                <a:ea typeface="+mj-ea"/>
                <a:cs typeface="Calibri"/>
              </a:rPr>
              <a:t>plachetară</a:t>
            </a:r>
            <a:r>
              <a:rPr lang="ro-RO" sz="1400" dirty="0">
                <a:solidFill>
                  <a:srgbClr val="0070C0"/>
                </a:solidFill>
                <a:effectLst>
                  <a:outerShdw blurRad="38100" dist="38100" dir="2700000" algn="tl">
                    <a:srgbClr val="000000">
                      <a:alpha val="43137"/>
                    </a:srgbClr>
                  </a:outerShdw>
                </a:effectLst>
                <a:latin typeface="UT Sans"/>
                <a:ea typeface="+mj-ea"/>
                <a:cs typeface="Calibri"/>
              </a:rPr>
              <a:t> în sindromul </a:t>
            </a:r>
            <a:r>
              <a:rPr lang="ro-RO" sz="1400" dirty="0" err="1">
                <a:solidFill>
                  <a:srgbClr val="0070C0"/>
                </a:solidFill>
                <a:effectLst>
                  <a:outerShdw blurRad="38100" dist="38100" dir="2700000" algn="tl">
                    <a:srgbClr val="000000">
                      <a:alpha val="43137"/>
                    </a:srgbClr>
                  </a:outerShdw>
                </a:effectLst>
                <a:latin typeface="UT Sans"/>
                <a:ea typeface="+mj-ea"/>
                <a:cs typeface="Calibri"/>
              </a:rPr>
              <a:t>antifosfolipidic</a:t>
            </a:r>
            <a:r>
              <a:rPr lang="ro-RO" sz="1400" dirty="0">
                <a:solidFill>
                  <a:srgbClr val="0070C0"/>
                </a:solidFill>
                <a:effectLst>
                  <a:outerShdw blurRad="38100" dist="38100" dir="2700000" algn="tl">
                    <a:srgbClr val="000000">
                      <a:alpha val="43137"/>
                    </a:srgbClr>
                  </a:outerShdw>
                </a:effectLst>
                <a:latin typeface="UT Sans"/>
                <a:ea typeface="+mj-ea"/>
                <a:cs typeface="Calibri"/>
              </a:rPr>
              <a:t>” ,</a:t>
            </a:r>
            <a:endParaRPr lang="en-US" sz="1400" dirty="0">
              <a:solidFill>
                <a:srgbClr val="0070C0"/>
              </a:solidFill>
              <a:effectLst>
                <a:outerShdw blurRad="38100" dist="38100" dir="2700000" algn="tl">
                  <a:srgbClr val="000000">
                    <a:alpha val="43137"/>
                  </a:srgbClr>
                </a:outerShdw>
              </a:effectLst>
              <a:latin typeface="UT Sans"/>
              <a:ea typeface="+mj-ea"/>
              <a:cs typeface="Calibri"/>
            </a:endParaRPr>
          </a:p>
          <a:p>
            <a:pPr algn="ctr"/>
            <a:r>
              <a:rPr lang="ro-RO" sz="1400" dirty="0">
                <a:solidFill>
                  <a:srgbClr val="0070C0"/>
                </a:solidFill>
                <a:effectLst>
                  <a:outerShdw blurRad="38100" dist="38100" dir="2700000" algn="tl">
                    <a:srgbClr val="000000">
                      <a:alpha val="43137"/>
                    </a:srgbClr>
                  </a:outerShdw>
                </a:effectLst>
                <a:latin typeface="UT Sans"/>
                <a:ea typeface="+mj-ea"/>
                <a:cs typeface="Calibri"/>
              </a:rPr>
              <a:t> Conducător ştiinţific: Prof. Dr. George Ioan Pandele</a:t>
            </a:r>
            <a:endParaRPr lang="en-US" sz="1400" dirty="0">
              <a:solidFill>
                <a:srgbClr val="0070C0"/>
              </a:solidFill>
              <a:effectLst>
                <a:outerShdw blurRad="38100" dist="38100" dir="2700000" algn="tl">
                  <a:srgbClr val="000000">
                    <a:alpha val="43137"/>
                  </a:srgbClr>
                </a:outerShdw>
              </a:effectLst>
              <a:latin typeface="UT Sans"/>
              <a:ea typeface="+mj-ea"/>
              <a:cs typeface="Calibri"/>
            </a:endParaRPr>
          </a:p>
          <a:p>
            <a:pPr algn="ctr"/>
            <a:r>
              <a:rPr lang="ro-RO" sz="1400" dirty="0">
                <a:solidFill>
                  <a:srgbClr val="0070C0"/>
                </a:solidFill>
                <a:effectLst>
                  <a:outerShdw blurRad="38100" dist="38100" dir="2700000" algn="tl">
                    <a:srgbClr val="000000">
                      <a:alpha val="43137"/>
                    </a:srgbClr>
                  </a:outerShdw>
                </a:effectLst>
                <a:latin typeface="UT Sans"/>
                <a:ea typeface="+mj-ea"/>
                <a:cs typeface="Calibri"/>
              </a:rPr>
              <a:t> Confirmat:Ordinului </a:t>
            </a:r>
            <a:r>
              <a:rPr lang="en-US" sz="1400" dirty="0">
                <a:solidFill>
                  <a:srgbClr val="0070C0"/>
                </a:solidFill>
                <a:effectLst>
                  <a:outerShdw blurRad="38100" dist="38100" dir="2700000" algn="tl">
                    <a:srgbClr val="000000">
                      <a:alpha val="43137"/>
                    </a:srgbClr>
                  </a:outerShdw>
                </a:effectLst>
                <a:latin typeface="UT Sans"/>
                <a:ea typeface="+mj-ea"/>
                <a:cs typeface="Calibri"/>
              </a:rPr>
              <a:t>MEC </a:t>
            </a:r>
            <a:r>
              <a:rPr lang="ro-RO" sz="1400" dirty="0">
                <a:solidFill>
                  <a:srgbClr val="0070C0"/>
                </a:solidFill>
                <a:effectLst>
                  <a:outerShdw blurRad="38100" dist="38100" dir="2700000" algn="tl">
                    <a:srgbClr val="000000">
                      <a:alpha val="43137"/>
                    </a:srgbClr>
                  </a:outerShdw>
                </a:effectLst>
                <a:latin typeface="UT Sans"/>
                <a:ea typeface="+mj-ea"/>
                <a:cs typeface="Calibri"/>
              </a:rPr>
              <a:t>nr. 4387 din 06.06.2011. </a:t>
            </a:r>
            <a:endParaRPr lang="en-US" sz="1400" dirty="0">
              <a:solidFill>
                <a:srgbClr val="0070C0"/>
              </a:solidFill>
              <a:effectLst>
                <a:outerShdw blurRad="38100" dist="38100" dir="2700000" algn="tl">
                  <a:srgbClr val="000000">
                    <a:alpha val="43137"/>
                  </a:srgbClr>
                </a:outerShdw>
              </a:effectLst>
              <a:latin typeface="UT Sans"/>
              <a:ea typeface="+mj-ea"/>
              <a:cs typeface="Calibri"/>
            </a:endParaRPr>
          </a:p>
        </p:txBody>
      </p:sp>
      <p:pic>
        <p:nvPicPr>
          <p:cNvPr id="23" name="Picture 22"/>
          <p:cNvPicPr>
            <a:picLocks noChangeAspect="1"/>
          </p:cNvPicPr>
          <p:nvPr/>
        </p:nvPicPr>
        <p:blipFill>
          <a:blip r:embed="rId5"/>
          <a:stretch>
            <a:fillRect/>
          </a:stretch>
        </p:blipFill>
        <p:spPr>
          <a:xfrm>
            <a:off x="2940136" y="4797151"/>
            <a:ext cx="3288048" cy="1809287"/>
          </a:xfrm>
          <a:prstGeom prst="rect">
            <a:avLst/>
          </a:prstGeom>
        </p:spPr>
      </p:pic>
      <p:pic>
        <p:nvPicPr>
          <p:cNvPr id="10" name="Picture 9">
            <a:extLst>
              <a:ext uri="{FF2B5EF4-FFF2-40B4-BE49-F238E27FC236}">
                <a16:creationId xmlns:a16="http://schemas.microsoft.com/office/drawing/2014/main" id="{FDD3CB80-9AE8-493E-A37C-1F94A932AE5F}"/>
              </a:ext>
            </a:extLst>
          </p:cNvPr>
          <p:cNvPicPr>
            <a:picLocks noChangeAspect="1"/>
          </p:cNvPicPr>
          <p:nvPr/>
        </p:nvPicPr>
        <p:blipFill>
          <a:blip r:embed="rId6"/>
          <a:stretch>
            <a:fillRect/>
          </a:stretch>
        </p:blipFill>
        <p:spPr>
          <a:xfrm>
            <a:off x="3203848" y="2533717"/>
            <a:ext cx="2880320" cy="1574547"/>
          </a:xfrm>
          <a:prstGeom prst="rect">
            <a:avLst/>
          </a:prstGeom>
        </p:spPr>
      </p:pic>
      <p:sp>
        <p:nvSpPr>
          <p:cNvPr id="26" name="Rectangle 25">
            <a:extLst>
              <a:ext uri="{FF2B5EF4-FFF2-40B4-BE49-F238E27FC236}">
                <a16:creationId xmlns:a16="http://schemas.microsoft.com/office/drawing/2014/main" id="{C2ECC0F4-2E6D-47F5-9C37-F5BB7D577FF8}"/>
              </a:ext>
            </a:extLst>
          </p:cNvPr>
          <p:cNvSpPr/>
          <p:nvPr/>
        </p:nvSpPr>
        <p:spPr>
          <a:xfrm>
            <a:off x="3203848" y="2496439"/>
            <a:ext cx="2880320" cy="161182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6" name="Picture 5">
            <a:extLst>
              <a:ext uri="{FF2B5EF4-FFF2-40B4-BE49-F238E27FC236}">
                <a16:creationId xmlns:a16="http://schemas.microsoft.com/office/drawing/2014/main" id="{EB952DD3-ECC1-444A-9AD0-CCF73C0152C3}"/>
              </a:ext>
            </a:extLst>
          </p:cNvPr>
          <p:cNvPicPr>
            <a:picLocks noChangeAspect="1"/>
          </p:cNvPicPr>
          <p:nvPr/>
        </p:nvPicPr>
        <p:blipFill>
          <a:blip r:embed="rId7"/>
          <a:stretch>
            <a:fillRect/>
          </a:stretch>
        </p:blipFill>
        <p:spPr>
          <a:xfrm flipH="1">
            <a:off x="71500" y="4761148"/>
            <a:ext cx="2907816" cy="1836204"/>
          </a:xfrm>
          <a:prstGeom prst="rect">
            <a:avLst/>
          </a:prstGeom>
        </p:spPr>
      </p:pic>
      <p:pic>
        <p:nvPicPr>
          <p:cNvPr id="11" name="Picture 10">
            <a:extLst>
              <a:ext uri="{FF2B5EF4-FFF2-40B4-BE49-F238E27FC236}">
                <a16:creationId xmlns:a16="http://schemas.microsoft.com/office/drawing/2014/main" id="{BCA4E8DE-C487-1932-018D-45884C735A66}"/>
              </a:ext>
            </a:extLst>
          </p:cNvPr>
          <p:cNvPicPr>
            <a:picLocks noChangeAspect="1"/>
          </p:cNvPicPr>
          <p:nvPr/>
        </p:nvPicPr>
        <p:blipFill>
          <a:blip r:embed="rId8"/>
          <a:stretch>
            <a:fillRect/>
          </a:stretch>
        </p:blipFill>
        <p:spPr>
          <a:xfrm>
            <a:off x="6252187" y="4490736"/>
            <a:ext cx="2820313" cy="2115235"/>
          </a:xfrm>
          <a:prstGeom prst="rect">
            <a:avLst/>
          </a:prstGeom>
        </p:spPr>
      </p:pic>
    </p:spTree>
    <p:extLst>
      <p:ext uri="{BB962C8B-B14F-4D97-AF65-F5344CB8AC3E}">
        <p14:creationId xmlns:p14="http://schemas.microsoft.com/office/powerpoint/2010/main" val="30229731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3391" y="44624"/>
            <a:ext cx="9142285" cy="845817"/>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7787" y="0"/>
            <a:ext cx="9116695" cy="765175"/>
          </a:xfrm>
          <a:custGeom>
            <a:avLst/>
            <a:gdLst/>
            <a:ahLst/>
            <a:cxnLst/>
            <a:rect l="l" t="t" r="r" b="b"/>
            <a:pathLst>
              <a:path w="9116695" h="765175">
                <a:moveTo>
                  <a:pt x="9116212" y="0"/>
                </a:moveTo>
                <a:lnTo>
                  <a:pt x="9116212" y="764705"/>
                </a:lnTo>
                <a:lnTo>
                  <a:pt x="0" y="764705"/>
                </a:lnTo>
                <a:lnTo>
                  <a:pt x="0" y="0"/>
                </a:lnTo>
              </a:path>
            </a:pathLst>
          </a:custGeom>
          <a:ln w="38100">
            <a:solidFill>
              <a:srgbClr val="FFFFFF"/>
            </a:solidFill>
          </a:ln>
        </p:spPr>
        <p:txBody>
          <a:bodyPr wrap="square" lIns="0" tIns="0" rIns="0" bIns="0" rtlCol="0"/>
          <a:lstStyle/>
          <a:p>
            <a:endParaRPr/>
          </a:p>
        </p:txBody>
      </p:sp>
      <p:sp>
        <p:nvSpPr>
          <p:cNvPr id="8" name="object 8"/>
          <p:cNvSpPr txBox="1">
            <a:spLocks noGrp="1"/>
          </p:cNvSpPr>
          <p:nvPr>
            <p:ph type="title"/>
          </p:nvPr>
        </p:nvSpPr>
        <p:spPr>
          <a:xfrm>
            <a:off x="791580" y="366105"/>
            <a:ext cx="7776864" cy="443711"/>
          </a:xfrm>
          <a:prstGeom prst="rect">
            <a:avLst/>
          </a:prstGeom>
        </p:spPr>
        <p:txBody>
          <a:bodyPr vert="horz" wrap="square" lIns="0" tIns="12700" rIns="0" bIns="0" rtlCol="0">
            <a:spAutoFit/>
          </a:bodyPr>
          <a:lstStyle/>
          <a:p>
            <a:pPr marL="12700" algn="ctr">
              <a:lnSpc>
                <a:spcPct val="100000"/>
              </a:lnSpc>
              <a:spcBef>
                <a:spcPts val="100"/>
              </a:spcBef>
            </a:pPr>
            <a:r>
              <a:rPr lang="en-US" spc="-5" dirty="0">
                <a:solidFill>
                  <a:schemeClr val="tx2"/>
                </a:solidFill>
                <a:effectLst>
                  <a:outerShdw blurRad="38100" dist="38100" dir="2700000" algn="tl">
                    <a:srgbClr val="000000">
                      <a:alpha val="43137"/>
                    </a:srgbClr>
                  </a:outerShdw>
                </a:effectLst>
                <a:latin typeface="UT Sans"/>
                <a:ea typeface="Tahoma" panose="020B0604030504040204" pitchFamily="34" charset="0"/>
                <a:cs typeface="Times New Roman" panose="02020603050405020304" pitchFamily="18" charset="0"/>
              </a:rPr>
              <a:t>DEZVOLTAREA</a:t>
            </a:r>
            <a:r>
              <a:rPr lang="en-US" spc="-5"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 PROFESIONAL</a:t>
            </a:r>
            <a:r>
              <a:rPr lang="ro-RO" spc="-5"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Ă</a:t>
            </a:r>
            <a:r>
              <a:rPr lang="en-US" spc="-5"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a:t>
            </a:r>
            <a:endParaRPr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sp>
        <p:nvSpPr>
          <p:cNvPr id="10" name="object 10"/>
          <p:cNvSpPr/>
          <p:nvPr/>
        </p:nvSpPr>
        <p:spPr>
          <a:xfrm>
            <a:off x="5176521" y="2099736"/>
            <a:ext cx="2815860" cy="562748"/>
          </a:xfrm>
          <a:custGeom>
            <a:avLst/>
            <a:gdLst/>
            <a:ahLst/>
            <a:cxnLst/>
            <a:rect l="l" t="t" r="r" b="b"/>
            <a:pathLst>
              <a:path w="3219450" h="880744">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SPECIALIST </a:t>
            </a:r>
          </a:p>
          <a:p>
            <a:pPr algn="ctr"/>
            <a:r>
              <a:rPr lang="ro-RO" b="1" dirty="0"/>
              <a:t>  2000</a:t>
            </a:r>
            <a:r>
              <a:rPr lang="en-US" b="1" dirty="0"/>
              <a:t>-</a:t>
            </a:r>
            <a:r>
              <a:rPr lang="ro-RO" b="1" dirty="0"/>
              <a:t>2005</a:t>
            </a:r>
          </a:p>
        </p:txBody>
      </p:sp>
      <p:sp>
        <p:nvSpPr>
          <p:cNvPr id="11" name="object 11"/>
          <p:cNvSpPr/>
          <p:nvPr/>
        </p:nvSpPr>
        <p:spPr>
          <a:xfrm>
            <a:off x="5040052" y="1016732"/>
            <a:ext cx="3219450" cy="880744"/>
          </a:xfrm>
          <a:custGeom>
            <a:avLst/>
            <a:gdLst/>
            <a:ahLst/>
            <a:cxnLst/>
            <a:rect l="l" t="t" r="r" b="b"/>
            <a:pathLst>
              <a:path w="3219450" h="880744">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2" name="object 12"/>
          <p:cNvSpPr/>
          <p:nvPr/>
        </p:nvSpPr>
        <p:spPr>
          <a:xfrm>
            <a:off x="5087279" y="3190118"/>
            <a:ext cx="3049117" cy="723543"/>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REZIDENT </a:t>
            </a:r>
          </a:p>
          <a:p>
            <a:pPr algn="ctr"/>
            <a:r>
              <a:rPr lang="ro-RO" b="1" dirty="0"/>
              <a:t>1995-2000</a:t>
            </a:r>
          </a:p>
        </p:txBody>
      </p:sp>
      <p:sp>
        <p:nvSpPr>
          <p:cNvPr id="13" name="object 13"/>
          <p:cNvSpPr/>
          <p:nvPr/>
        </p:nvSpPr>
        <p:spPr>
          <a:xfrm>
            <a:off x="5017119" y="1932995"/>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4" name="object 14"/>
          <p:cNvSpPr/>
          <p:nvPr/>
        </p:nvSpPr>
        <p:spPr>
          <a:xfrm>
            <a:off x="5176521" y="4261484"/>
            <a:ext cx="2959875" cy="685818"/>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a:t>
            </a:r>
            <a:r>
              <a:rPr lang="en-US" b="1" dirty="0"/>
              <a:t>STAGIAR </a:t>
            </a:r>
            <a:endParaRPr lang="ro-RO" b="1" dirty="0"/>
          </a:p>
          <a:p>
            <a:pPr algn="ctr"/>
            <a:r>
              <a:rPr lang="ro-RO" b="1" dirty="0"/>
              <a:t>1993-1994</a:t>
            </a:r>
          </a:p>
        </p:txBody>
      </p:sp>
      <p:sp>
        <p:nvSpPr>
          <p:cNvPr id="15" name="object 15"/>
          <p:cNvSpPr/>
          <p:nvPr/>
        </p:nvSpPr>
        <p:spPr>
          <a:xfrm>
            <a:off x="5037336" y="3015071"/>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6" name="object 16"/>
          <p:cNvSpPr/>
          <p:nvPr/>
        </p:nvSpPr>
        <p:spPr>
          <a:xfrm>
            <a:off x="5102916" y="5240276"/>
            <a:ext cx="3219450" cy="880744"/>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endParaRPr/>
          </a:p>
        </p:txBody>
      </p:sp>
      <p:sp>
        <p:nvSpPr>
          <p:cNvPr id="17" name="object 17"/>
          <p:cNvSpPr/>
          <p:nvPr/>
        </p:nvSpPr>
        <p:spPr>
          <a:xfrm>
            <a:off x="5052436" y="4166753"/>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chemeClr val="accent1"/>
            </a:solidFill>
          </a:ln>
        </p:spPr>
        <p:txBody>
          <a:bodyPr wrap="square" lIns="0" tIns="0" rIns="0" bIns="0" rtlCol="0"/>
          <a:lstStyle/>
          <a:p>
            <a:endParaRPr/>
          </a:p>
        </p:txBody>
      </p:sp>
      <p:sp>
        <p:nvSpPr>
          <p:cNvPr id="4" name="Rectangle 3">
            <a:extLst>
              <a:ext uri="{FF2B5EF4-FFF2-40B4-BE49-F238E27FC236}">
                <a16:creationId xmlns:a16="http://schemas.microsoft.com/office/drawing/2014/main" id="{95662891-D91B-488B-8E3D-9D673ABFC39F}"/>
              </a:ext>
            </a:extLst>
          </p:cNvPr>
          <p:cNvSpPr/>
          <p:nvPr/>
        </p:nvSpPr>
        <p:spPr>
          <a:xfrm>
            <a:off x="5171101" y="987716"/>
            <a:ext cx="2826699" cy="646331"/>
          </a:xfrm>
          <a:prstGeom prst="rect">
            <a:avLst/>
          </a:prstGeom>
        </p:spPr>
        <p:txBody>
          <a:bodyPr wrap="square">
            <a:spAutoFit/>
          </a:bodyPr>
          <a:lstStyle/>
          <a:p>
            <a:pPr algn="ctr"/>
            <a:r>
              <a:rPr lang="ro-RO" b="1" dirty="0"/>
              <a:t>MEDIC PRIMAR </a:t>
            </a:r>
          </a:p>
          <a:p>
            <a:pPr algn="ctr"/>
            <a:r>
              <a:rPr lang="ro-RO" b="1" dirty="0"/>
              <a:t>2005</a:t>
            </a:r>
            <a:r>
              <a:rPr lang="en-US" b="1" dirty="0"/>
              <a:t>-PREZENT</a:t>
            </a:r>
            <a:endParaRPr lang="ro-RO" b="1" dirty="0"/>
          </a:p>
        </p:txBody>
      </p:sp>
      <p:pic>
        <p:nvPicPr>
          <p:cNvPr id="6" name="Picture 5">
            <a:extLst>
              <a:ext uri="{FF2B5EF4-FFF2-40B4-BE49-F238E27FC236}">
                <a16:creationId xmlns:a16="http://schemas.microsoft.com/office/drawing/2014/main" id="{6DC43723-EA5A-440D-8B95-ABB360640CB3}"/>
              </a:ext>
            </a:extLst>
          </p:cNvPr>
          <p:cNvPicPr>
            <a:picLocks noChangeAspect="1"/>
          </p:cNvPicPr>
          <p:nvPr/>
        </p:nvPicPr>
        <p:blipFill>
          <a:blip r:embed="rId4"/>
          <a:stretch>
            <a:fillRect/>
          </a:stretch>
        </p:blipFill>
        <p:spPr>
          <a:xfrm>
            <a:off x="5034388" y="5236137"/>
            <a:ext cx="3287978" cy="920576"/>
          </a:xfrm>
          <a:prstGeom prst="rect">
            <a:avLst/>
          </a:prstGeom>
        </p:spPr>
      </p:pic>
      <p:sp>
        <p:nvSpPr>
          <p:cNvPr id="7" name="Rectangle 6">
            <a:extLst>
              <a:ext uri="{FF2B5EF4-FFF2-40B4-BE49-F238E27FC236}">
                <a16:creationId xmlns:a16="http://schemas.microsoft.com/office/drawing/2014/main" id="{D4C0695B-C586-496F-A21A-30F3EBF0CFAB}"/>
              </a:ext>
            </a:extLst>
          </p:cNvPr>
          <p:cNvSpPr/>
          <p:nvPr/>
        </p:nvSpPr>
        <p:spPr>
          <a:xfrm>
            <a:off x="5176521" y="5251230"/>
            <a:ext cx="2959875" cy="923330"/>
          </a:xfrm>
          <a:prstGeom prst="rect">
            <a:avLst/>
          </a:prstGeom>
        </p:spPr>
        <p:txBody>
          <a:bodyPr wrap="square">
            <a:spAutoFit/>
          </a:bodyPr>
          <a:lstStyle/>
          <a:p>
            <a:pPr algn="ctr"/>
            <a:r>
              <a:rPr lang="en-US" b="1" dirty="0"/>
              <a:t>STUDENT FACULTATEA DE MEDICIN</a:t>
            </a:r>
            <a:r>
              <a:rPr lang="ro-RO" b="1" dirty="0"/>
              <a:t>Ă</a:t>
            </a:r>
            <a:r>
              <a:rPr lang="en-US" b="1" dirty="0"/>
              <a:t> GENERAL</a:t>
            </a:r>
            <a:r>
              <a:rPr lang="ro-RO" b="1" dirty="0"/>
              <a:t>Ă</a:t>
            </a:r>
            <a:endParaRPr lang="en-US" b="1" dirty="0"/>
          </a:p>
          <a:p>
            <a:pPr algn="ctr"/>
            <a:r>
              <a:rPr lang="en-US" b="1" dirty="0"/>
              <a:t>19</a:t>
            </a:r>
            <a:r>
              <a:rPr lang="ro-RO" b="1" dirty="0"/>
              <a:t>87</a:t>
            </a:r>
            <a:r>
              <a:rPr lang="en-US" b="1" dirty="0"/>
              <a:t>-19</a:t>
            </a:r>
            <a:r>
              <a:rPr lang="ro-RO" b="1" dirty="0"/>
              <a:t>93</a:t>
            </a:r>
          </a:p>
        </p:txBody>
      </p:sp>
      <p:pic>
        <p:nvPicPr>
          <p:cNvPr id="3" name="Picture 2">
            <a:extLst>
              <a:ext uri="{FF2B5EF4-FFF2-40B4-BE49-F238E27FC236}">
                <a16:creationId xmlns:a16="http://schemas.microsoft.com/office/drawing/2014/main" id="{C82FFC1F-7252-B10A-8AE5-447949DDE511}"/>
              </a:ext>
            </a:extLst>
          </p:cNvPr>
          <p:cNvPicPr>
            <a:picLocks noChangeAspect="1"/>
          </p:cNvPicPr>
          <p:nvPr/>
        </p:nvPicPr>
        <p:blipFill>
          <a:blip r:embed="rId5"/>
          <a:stretch>
            <a:fillRect/>
          </a:stretch>
        </p:blipFill>
        <p:spPr>
          <a:xfrm>
            <a:off x="287524" y="1592796"/>
            <a:ext cx="4311223" cy="45005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77442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3" y="764666"/>
            <a:ext cx="9142260" cy="8267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0" y="0"/>
            <a:ext cx="9144000" cy="765175"/>
          </a:xfrm>
          <a:custGeom>
            <a:avLst/>
            <a:gdLst/>
            <a:ahLst/>
            <a:cxnLst/>
            <a:rect l="l" t="t" r="r" b="b"/>
            <a:pathLst>
              <a:path w="9144000" h="765175">
                <a:moveTo>
                  <a:pt x="0" y="0"/>
                </a:moveTo>
                <a:lnTo>
                  <a:pt x="9144000" y="0"/>
                </a:lnTo>
                <a:lnTo>
                  <a:pt x="9144000" y="764705"/>
                </a:lnTo>
                <a:lnTo>
                  <a:pt x="0" y="764705"/>
                </a:lnTo>
                <a:lnTo>
                  <a:pt x="0" y="0"/>
                </a:lnTo>
                <a:close/>
              </a:path>
            </a:pathLst>
          </a:custGeom>
          <a:ln w="38100">
            <a:solidFill>
              <a:srgbClr val="FFFFFF"/>
            </a:solidFill>
          </a:ln>
        </p:spPr>
        <p:txBody>
          <a:bodyPr wrap="square" lIns="0" tIns="0" rIns="0" bIns="0" rtlCol="0"/>
          <a:lstStyle/>
          <a:p>
            <a:endParaRPr>
              <a:solidFill>
                <a:prstClr val="black"/>
              </a:solidFill>
            </a:endParaRPr>
          </a:p>
        </p:txBody>
      </p:sp>
      <p:sp>
        <p:nvSpPr>
          <p:cNvPr id="12" name="object 12"/>
          <p:cNvSpPr/>
          <p:nvPr/>
        </p:nvSpPr>
        <p:spPr>
          <a:xfrm>
            <a:off x="6091730" y="5236773"/>
            <a:ext cx="2980770" cy="1491369"/>
          </a:xfrm>
          <a:custGeom>
            <a:avLst/>
            <a:gdLst/>
            <a:ahLst/>
            <a:cxnLst/>
            <a:rect l="l" t="t" r="r" b="b"/>
            <a:pathLst>
              <a:path w="3219450" h="880744">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sz="1400" b="1" dirty="0">
                <a:solidFill>
                  <a:prstClr val="black"/>
                </a:solidFill>
              </a:rPr>
              <a:t>Doctorat in Medicină</a:t>
            </a:r>
            <a:r>
              <a:rPr lang="ro-RO" sz="1400" dirty="0">
                <a:solidFill>
                  <a:prstClr val="black"/>
                </a:solidFill>
              </a:rPr>
              <a:t>,</a:t>
            </a:r>
          </a:p>
          <a:p>
            <a:pPr algn="ctr"/>
            <a:r>
              <a:rPr lang="ro-RO" sz="1200" dirty="0" err="1">
                <a:solidFill>
                  <a:prstClr val="black"/>
                </a:solidFill>
              </a:rPr>
              <a:t>UMF„Gr</a:t>
            </a:r>
            <a:r>
              <a:rPr lang="ro-RO" sz="1200" dirty="0">
                <a:solidFill>
                  <a:prstClr val="black"/>
                </a:solidFill>
              </a:rPr>
              <a:t>. T. Popa” </a:t>
            </a:r>
            <a:r>
              <a:rPr lang="ro-RO" sz="1200" dirty="0" err="1">
                <a:solidFill>
                  <a:prstClr val="black"/>
                </a:solidFill>
              </a:rPr>
              <a:t>Iaşi</a:t>
            </a:r>
            <a:r>
              <a:rPr lang="ro-RO" sz="1200" dirty="0">
                <a:solidFill>
                  <a:prstClr val="black"/>
                </a:solidFill>
              </a:rPr>
              <a:t> , 2005-2010.    </a:t>
            </a:r>
          </a:p>
          <a:p>
            <a:pPr algn="ctr"/>
            <a:r>
              <a:rPr lang="ro-RO" sz="1200" dirty="0">
                <a:solidFill>
                  <a:prstClr val="black"/>
                </a:solidFill>
              </a:rPr>
              <a:t>Titlul tezei de doctorat: „</a:t>
            </a:r>
            <a:r>
              <a:rPr lang="ro-RO" sz="1200" dirty="0" err="1">
                <a:solidFill>
                  <a:prstClr val="black"/>
                </a:solidFill>
              </a:rPr>
              <a:t>Markeri</a:t>
            </a:r>
            <a:r>
              <a:rPr lang="ro-RO" sz="1200" dirty="0">
                <a:solidFill>
                  <a:prstClr val="black"/>
                </a:solidFill>
              </a:rPr>
              <a:t> de activare </a:t>
            </a:r>
            <a:r>
              <a:rPr lang="ro-RO" sz="1200" dirty="0" err="1">
                <a:solidFill>
                  <a:prstClr val="black"/>
                </a:solidFill>
              </a:rPr>
              <a:t>plachetară</a:t>
            </a:r>
            <a:r>
              <a:rPr lang="ro-RO" sz="1200" dirty="0">
                <a:solidFill>
                  <a:prstClr val="black"/>
                </a:solidFill>
              </a:rPr>
              <a:t> în sindromul </a:t>
            </a:r>
            <a:r>
              <a:rPr lang="ro-RO" sz="1200" dirty="0" err="1">
                <a:solidFill>
                  <a:prstClr val="black"/>
                </a:solidFill>
              </a:rPr>
              <a:t>antifosfolipidic</a:t>
            </a:r>
            <a:r>
              <a:rPr lang="ro-RO" sz="1200" dirty="0">
                <a:solidFill>
                  <a:prstClr val="black"/>
                </a:solidFill>
              </a:rPr>
              <a:t>” ,</a:t>
            </a:r>
          </a:p>
          <a:p>
            <a:pPr algn="ctr"/>
            <a:r>
              <a:rPr lang="ro-RO" sz="1200" dirty="0">
                <a:solidFill>
                  <a:prstClr val="black"/>
                </a:solidFill>
              </a:rPr>
              <a:t> Conducător </a:t>
            </a:r>
            <a:r>
              <a:rPr lang="ro-RO" sz="1200" dirty="0" err="1">
                <a:solidFill>
                  <a:prstClr val="black"/>
                </a:solidFill>
              </a:rPr>
              <a:t>ştiinţific</a:t>
            </a:r>
            <a:r>
              <a:rPr lang="ro-RO" sz="1200" dirty="0">
                <a:solidFill>
                  <a:prstClr val="black"/>
                </a:solidFill>
              </a:rPr>
              <a:t>: Prof. Dr. George Ioan Pandele</a:t>
            </a:r>
          </a:p>
          <a:p>
            <a:pPr algn="ctr"/>
            <a:r>
              <a:rPr lang="ro-RO" sz="1200" dirty="0">
                <a:solidFill>
                  <a:prstClr val="black"/>
                </a:solidFill>
              </a:rPr>
              <a:t> </a:t>
            </a:r>
            <a:r>
              <a:rPr lang="ro-RO" sz="1200" dirty="0" err="1">
                <a:solidFill>
                  <a:prstClr val="black"/>
                </a:solidFill>
              </a:rPr>
              <a:t>Confirmat:Ordinului</a:t>
            </a:r>
            <a:r>
              <a:rPr lang="ro-RO" sz="1200" dirty="0">
                <a:solidFill>
                  <a:prstClr val="black"/>
                </a:solidFill>
              </a:rPr>
              <a:t> MEC nr. 4387 din 06.06.2011. </a:t>
            </a:r>
          </a:p>
          <a:p>
            <a:pPr algn="ctr"/>
            <a:r>
              <a:rPr lang="ro-RO" sz="1200" dirty="0">
                <a:solidFill>
                  <a:prstClr val="black"/>
                </a:solidFill>
              </a:rPr>
              <a:t> </a:t>
            </a:r>
            <a:endParaRPr lang="en-US" sz="1200" dirty="0">
              <a:solidFill>
                <a:prstClr val="black"/>
              </a:solidFill>
            </a:endParaRPr>
          </a:p>
        </p:txBody>
      </p:sp>
      <p:pic>
        <p:nvPicPr>
          <p:cNvPr id="22" name="Picture 21"/>
          <p:cNvPicPr>
            <a:picLocks noChangeAspect="1"/>
          </p:cNvPicPr>
          <p:nvPr/>
        </p:nvPicPr>
        <p:blipFill>
          <a:blip r:embed="rId4"/>
          <a:stretch>
            <a:fillRect/>
          </a:stretch>
        </p:blipFill>
        <p:spPr>
          <a:xfrm>
            <a:off x="5940153" y="817349"/>
            <a:ext cx="3203848" cy="4317041"/>
          </a:xfrm>
          <a:prstGeom prst="rect">
            <a:avLst/>
          </a:prstGeom>
        </p:spPr>
      </p:pic>
      <p:sp>
        <p:nvSpPr>
          <p:cNvPr id="24" name="Rectangle 23"/>
          <p:cNvSpPr/>
          <p:nvPr/>
        </p:nvSpPr>
        <p:spPr>
          <a:xfrm>
            <a:off x="323528" y="282783"/>
            <a:ext cx="7596844" cy="584775"/>
          </a:xfrm>
          <a:prstGeom prst="rect">
            <a:avLst/>
          </a:prstGeom>
        </p:spPr>
        <p:txBody>
          <a:bodyPr wrap="square">
            <a:spAutoFit/>
          </a:bodyPr>
          <a:lstStyle/>
          <a:p>
            <a:pPr algn="ctr"/>
            <a:r>
              <a:rPr lang="en-US" sz="3200" b="1" dirty="0">
                <a:solidFill>
                  <a:schemeClr val="tx2"/>
                </a:solidFill>
                <a:latin typeface="Times New Roman" panose="02020603050405020304" pitchFamily="18" charset="0"/>
                <a:ea typeface="Times New Roman" panose="02020603050405020304" pitchFamily="18" charset="0"/>
              </a:rPr>
              <a:t>             </a:t>
            </a:r>
            <a:r>
              <a:rPr lang="en-US" sz="2800" b="1" dirty="0">
                <a:solidFill>
                  <a:schemeClr val="tx2"/>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DEZVOLTAREA  ACADEMICA:</a:t>
            </a:r>
            <a:endParaRPr lang="en-US" sz="7200" dirty="0">
              <a:solidFill>
                <a:schemeClr val="tx2"/>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0BF61ECB-DCB7-48DD-AA21-A8C0CB94CFE5}"/>
              </a:ext>
            </a:extLst>
          </p:cNvPr>
          <p:cNvSpPr/>
          <p:nvPr/>
        </p:nvSpPr>
        <p:spPr>
          <a:xfrm>
            <a:off x="0" y="1808820"/>
            <a:ext cx="6102062" cy="3539430"/>
          </a:xfrm>
          <a:prstGeom prst="rect">
            <a:avLst/>
          </a:prstGeom>
        </p:spPr>
        <p:txBody>
          <a:bodyPr wrap="square">
            <a:spAutoFit/>
          </a:bodyPr>
          <a:lstStyle/>
          <a:p>
            <a:r>
              <a:rPr lang="ro-RO" sz="1600" b="1" dirty="0"/>
              <a:t>1995-2000 preparator universitar </a:t>
            </a:r>
            <a:r>
              <a:rPr lang="ro-RO" sz="1600" dirty="0"/>
              <a:t>la Universitatea Transilvania</a:t>
            </a:r>
            <a:r>
              <a:rPr lang="en-US" sz="1600" dirty="0">
                <a:solidFill>
                  <a:prstClr val="black"/>
                </a:solidFill>
              </a:rPr>
              <a:t> din Bra</a:t>
            </a:r>
            <a:r>
              <a:rPr lang="ro-RO" sz="1600" dirty="0" err="1">
                <a:solidFill>
                  <a:prstClr val="black"/>
                </a:solidFill>
              </a:rPr>
              <a:t>șov</a:t>
            </a:r>
            <a:r>
              <a:rPr lang="ro-RO" sz="1600" dirty="0">
                <a:solidFill>
                  <a:prstClr val="black"/>
                </a:solidFill>
              </a:rPr>
              <a:t>, Facultatea de Medicină, DISCIPLINA  DE MEDICINĂ INTERNĂ</a:t>
            </a:r>
            <a:r>
              <a:rPr lang="ro-RO" sz="1600" dirty="0"/>
              <a:t>.</a:t>
            </a:r>
          </a:p>
          <a:p>
            <a:endParaRPr lang="ro-RO" sz="1600" dirty="0"/>
          </a:p>
          <a:p>
            <a:endParaRPr lang="ro-RO" sz="1600" dirty="0"/>
          </a:p>
          <a:p>
            <a:r>
              <a:rPr lang="en-US" sz="1600" b="1" dirty="0"/>
              <a:t>2000</a:t>
            </a:r>
            <a:r>
              <a:rPr lang="ro-RO" sz="1600" b="1" dirty="0"/>
              <a:t>-2012</a:t>
            </a:r>
            <a:r>
              <a:rPr lang="en-US" sz="1600" b="1" dirty="0"/>
              <a:t> </a:t>
            </a:r>
            <a:r>
              <a:rPr lang="en-US" sz="1600" b="1" dirty="0" err="1"/>
              <a:t>asistent</a:t>
            </a:r>
            <a:r>
              <a:rPr lang="en-US" sz="1600" dirty="0"/>
              <a:t> </a:t>
            </a:r>
            <a:r>
              <a:rPr lang="en-US" sz="1600" dirty="0" err="1"/>
              <a:t>universitar</a:t>
            </a:r>
            <a:r>
              <a:rPr lang="en-US" sz="1600" dirty="0"/>
              <a:t> la </a:t>
            </a:r>
            <a:r>
              <a:rPr lang="en-US" sz="1600" dirty="0" err="1"/>
              <a:t>Universitatea</a:t>
            </a:r>
            <a:r>
              <a:rPr lang="en-US" sz="1600" dirty="0"/>
              <a:t> </a:t>
            </a:r>
            <a:r>
              <a:rPr lang="en-US" sz="1600" dirty="0" err="1"/>
              <a:t>Transilvania</a:t>
            </a:r>
            <a:r>
              <a:rPr lang="en-US" sz="1600" dirty="0"/>
              <a:t> din </a:t>
            </a:r>
            <a:r>
              <a:rPr lang="en-US" sz="1600" dirty="0" err="1"/>
              <a:t>Brașov</a:t>
            </a:r>
            <a:r>
              <a:rPr lang="en-US" sz="1600" dirty="0"/>
              <a:t>, </a:t>
            </a:r>
            <a:r>
              <a:rPr lang="en-US" sz="1600" dirty="0" err="1"/>
              <a:t>Facultatea</a:t>
            </a:r>
            <a:r>
              <a:rPr lang="en-US" sz="1600" dirty="0"/>
              <a:t> de </a:t>
            </a:r>
            <a:r>
              <a:rPr lang="en-US" sz="1600" dirty="0" err="1"/>
              <a:t>Medicină</a:t>
            </a:r>
            <a:r>
              <a:rPr lang="en-US" sz="1600" dirty="0"/>
              <a:t>, DISCIPLINA  DE MEDICINĂ INTERNĂ.</a:t>
            </a:r>
          </a:p>
          <a:p>
            <a:endParaRPr lang="en-US" sz="1600" dirty="0"/>
          </a:p>
          <a:p>
            <a:r>
              <a:rPr lang="ro-RO" sz="1600" dirty="0"/>
              <a:t> </a:t>
            </a:r>
            <a:endParaRPr lang="en-US" sz="1600" b="1" dirty="0"/>
          </a:p>
          <a:p>
            <a:r>
              <a:rPr lang="ro-RO" sz="1600" b="1" dirty="0"/>
              <a:t>2012-2017 Șef Lucrări </a:t>
            </a:r>
            <a:r>
              <a:rPr lang="en-US" sz="1600" dirty="0"/>
              <a:t>,</a:t>
            </a:r>
            <a:r>
              <a:rPr lang="ro-RO" sz="1600" dirty="0"/>
              <a:t> Departamentul</a:t>
            </a:r>
            <a:r>
              <a:rPr lang="en-US" sz="1600" dirty="0"/>
              <a:t> </a:t>
            </a:r>
            <a:r>
              <a:rPr lang="ro-RO" sz="1600" dirty="0"/>
              <a:t>SMC ,  la Universitatea Transilvania</a:t>
            </a:r>
            <a:r>
              <a:rPr lang="en-US" sz="1600" dirty="0">
                <a:solidFill>
                  <a:prstClr val="black"/>
                </a:solidFill>
              </a:rPr>
              <a:t> din Bra</a:t>
            </a:r>
            <a:r>
              <a:rPr lang="ro-RO" sz="1600" dirty="0">
                <a:solidFill>
                  <a:prstClr val="black"/>
                </a:solidFill>
              </a:rPr>
              <a:t>ș</a:t>
            </a:r>
            <a:r>
              <a:rPr lang="en-US" sz="1600" dirty="0" err="1">
                <a:solidFill>
                  <a:prstClr val="black"/>
                </a:solidFill>
              </a:rPr>
              <a:t>ov</a:t>
            </a:r>
            <a:r>
              <a:rPr lang="ro-RO" sz="1600" dirty="0"/>
              <a:t>, Facultatea  de Medicină</a:t>
            </a:r>
            <a:endParaRPr lang="en-US" sz="1600" dirty="0"/>
          </a:p>
          <a:p>
            <a:endParaRPr lang="en-US" sz="1600" b="1" dirty="0"/>
          </a:p>
          <a:p>
            <a:endParaRPr lang="en-US" sz="1600" dirty="0"/>
          </a:p>
          <a:p>
            <a:r>
              <a:rPr lang="ro-RO" sz="1600" b="1" dirty="0"/>
              <a:t>2017</a:t>
            </a:r>
            <a:r>
              <a:rPr lang="en-US" sz="1600" b="1" dirty="0"/>
              <a:t>-</a:t>
            </a:r>
            <a:r>
              <a:rPr lang="en-US" sz="1600" b="1" dirty="0" err="1"/>
              <a:t>prezent</a:t>
            </a:r>
            <a:r>
              <a:rPr lang="en-US" sz="1600" dirty="0"/>
              <a:t>, </a:t>
            </a:r>
            <a:r>
              <a:rPr lang="en-US" sz="1600" b="1" dirty="0"/>
              <a:t>Conf.</a:t>
            </a:r>
            <a:r>
              <a:rPr lang="ro-RO" sz="1600" b="1" dirty="0"/>
              <a:t> Univ</a:t>
            </a:r>
            <a:r>
              <a:rPr lang="ro-RO" sz="1600" dirty="0"/>
              <a:t>., disciplina SMC,  la Universitatea Transilvania</a:t>
            </a:r>
            <a:r>
              <a:rPr lang="en-US" sz="1600" dirty="0"/>
              <a:t> din Bra</a:t>
            </a:r>
            <a:r>
              <a:rPr lang="ro-RO" sz="1600" dirty="0"/>
              <a:t>ș</a:t>
            </a:r>
            <a:r>
              <a:rPr lang="en-US" sz="1600" dirty="0" err="1"/>
              <a:t>ov</a:t>
            </a:r>
            <a:r>
              <a:rPr lang="ro-RO" sz="1600" dirty="0"/>
              <a:t>, Facultatea  de Medicină</a:t>
            </a:r>
          </a:p>
        </p:txBody>
      </p:sp>
      <p:sp>
        <p:nvSpPr>
          <p:cNvPr id="6" name="Rectangle: Rounded Corners 5">
            <a:extLst>
              <a:ext uri="{FF2B5EF4-FFF2-40B4-BE49-F238E27FC236}">
                <a16:creationId xmlns:a16="http://schemas.microsoft.com/office/drawing/2014/main" id="{2C6036B0-6AFF-42E6-8BA3-2A106FD2C54A}"/>
              </a:ext>
            </a:extLst>
          </p:cNvPr>
          <p:cNvSpPr/>
          <p:nvPr/>
        </p:nvSpPr>
        <p:spPr>
          <a:xfrm>
            <a:off x="6079731" y="5236773"/>
            <a:ext cx="2912981" cy="149136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pic>
        <p:nvPicPr>
          <p:cNvPr id="7" name="Picture 6">
            <a:extLst>
              <a:ext uri="{FF2B5EF4-FFF2-40B4-BE49-F238E27FC236}">
                <a16:creationId xmlns:a16="http://schemas.microsoft.com/office/drawing/2014/main" id="{C037B2BA-8B61-A8C0-1DEB-081BDA723666}"/>
              </a:ext>
            </a:extLst>
          </p:cNvPr>
          <p:cNvPicPr>
            <a:picLocks noChangeAspect="1"/>
          </p:cNvPicPr>
          <p:nvPr/>
        </p:nvPicPr>
        <p:blipFill>
          <a:blip r:embed="rId5"/>
          <a:stretch>
            <a:fillRect/>
          </a:stretch>
        </p:blipFill>
        <p:spPr>
          <a:xfrm>
            <a:off x="4419682" y="1412776"/>
            <a:ext cx="4724318" cy="3132348"/>
          </a:xfrm>
          <a:prstGeom prst="rect">
            <a:avLst/>
          </a:prstGeom>
        </p:spPr>
      </p:pic>
    </p:spTree>
    <p:extLst>
      <p:ext uri="{BB962C8B-B14F-4D97-AF65-F5344CB8AC3E}">
        <p14:creationId xmlns:p14="http://schemas.microsoft.com/office/powerpoint/2010/main" val="3371749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93930-CAB6-1719-0E1A-F2A527F80DCE}"/>
              </a:ext>
            </a:extLst>
          </p:cNvPr>
          <p:cNvSpPr>
            <a:spLocks noGrp="1"/>
          </p:cNvSpPr>
          <p:nvPr>
            <p:ph type="title"/>
          </p:nvPr>
        </p:nvSpPr>
        <p:spPr>
          <a:xfrm>
            <a:off x="431540" y="365126"/>
            <a:ext cx="8083810" cy="1325563"/>
          </a:xfrm>
        </p:spPr>
        <p:txBody>
          <a:bodyPr/>
          <a:lstStyle/>
          <a:p>
            <a:r>
              <a:rPr kumimoji="0" lang="ro-RO" sz="3200" b="1" i="0" u="none" strike="noStrike" kern="0" cap="none" spc="-5" normalizeH="0" baseline="0" noProof="0" dirty="0">
                <a:ln>
                  <a:noFill/>
                </a:ln>
                <a:solidFill>
                  <a:srgbClr val="1F497D"/>
                </a:solidFill>
                <a:effectLst>
                  <a:outerShdw blurRad="38100" dist="38100" dir="2700000" algn="tl">
                    <a:srgbClr val="000000">
                      <a:alpha val="43137"/>
                    </a:srgbClr>
                  </a:outerShdw>
                </a:effectLst>
                <a:uLnTx/>
                <a:uFillTx/>
                <a:latin typeface="UT Sans"/>
                <a:ea typeface="Tahoma" panose="020B0604030504040204" pitchFamily="34" charset="0"/>
                <a:cs typeface="Times New Roman" panose="02020603050405020304" pitchFamily="18" charset="0"/>
              </a:rPr>
              <a:t>ACTIVITAT</a:t>
            </a:r>
            <a:r>
              <a:rPr kumimoji="0" lang="en-US" sz="3200" b="1" i="0" u="none" strike="noStrike" kern="0" cap="none" spc="-5" normalizeH="0" baseline="0" noProof="0" dirty="0">
                <a:ln>
                  <a:noFill/>
                </a:ln>
                <a:solidFill>
                  <a:srgbClr val="1F497D"/>
                </a:solidFill>
                <a:effectLst>
                  <a:outerShdw blurRad="38100" dist="38100" dir="2700000" algn="tl">
                    <a:srgbClr val="000000">
                      <a:alpha val="43137"/>
                    </a:srgbClr>
                  </a:outerShdw>
                </a:effectLst>
                <a:uLnTx/>
                <a:uFillTx/>
                <a:latin typeface="UT Sans"/>
                <a:ea typeface="Tahoma" panose="020B0604030504040204" pitchFamily="34" charset="0"/>
                <a:cs typeface="Times New Roman" panose="02020603050405020304" pitchFamily="18" charset="0"/>
              </a:rPr>
              <a:t>EA </a:t>
            </a:r>
            <a:r>
              <a:rPr kumimoji="0" lang="ro-RO" sz="3200" b="1" i="0" u="none" strike="noStrike" kern="0" cap="none" spc="-5" normalizeH="0" baseline="0" noProof="0" dirty="0">
                <a:ln>
                  <a:noFill/>
                </a:ln>
                <a:solidFill>
                  <a:srgbClr val="1F497D"/>
                </a:solidFill>
                <a:effectLst>
                  <a:outerShdw blurRad="38100" dist="38100" dir="2700000" algn="tl">
                    <a:srgbClr val="000000">
                      <a:alpha val="43137"/>
                    </a:srgbClr>
                  </a:outerShdw>
                </a:effectLst>
                <a:uLnTx/>
                <a:uFillTx/>
                <a:latin typeface="UT Sans"/>
                <a:ea typeface="Tahoma" panose="020B0604030504040204" pitchFamily="34" charset="0"/>
                <a:cs typeface="Times New Roman" panose="02020603050405020304" pitchFamily="18" charset="0"/>
              </a:rPr>
              <a:t> DIDACTICĂ</a:t>
            </a:r>
            <a:r>
              <a:rPr kumimoji="0" lang="en-US" sz="2800" b="1" i="0" u="none" strike="noStrike" kern="0" cap="none" spc="-5" normalizeH="0" baseline="0" noProof="0" dirty="0">
                <a:ln>
                  <a:noFill/>
                </a:ln>
                <a:solidFill>
                  <a:srgbClr val="1F497D"/>
                </a:solidFill>
                <a:effectLst>
                  <a:outerShdw blurRad="38100" dist="38100" dir="2700000" algn="tl">
                    <a:srgbClr val="000000">
                      <a:alpha val="43137"/>
                    </a:srgbClr>
                  </a:outerShdw>
                </a:effectLst>
                <a:uLnTx/>
                <a:uFillTx/>
                <a:latin typeface="UT Sans"/>
                <a:ea typeface="Tahoma" panose="020B0604030504040204" pitchFamily="34" charset="0"/>
                <a:cs typeface="Times New Roman" panose="02020603050405020304" pitchFamily="18" charset="0"/>
              </a:rPr>
              <a:t>:</a:t>
            </a:r>
            <a:endParaRPr lang="en-US" dirty="0">
              <a:latin typeface="UT Sans"/>
            </a:endParaRPr>
          </a:p>
        </p:txBody>
      </p:sp>
      <p:sp>
        <p:nvSpPr>
          <p:cNvPr id="3" name="Content Placeholder 2">
            <a:extLst>
              <a:ext uri="{FF2B5EF4-FFF2-40B4-BE49-F238E27FC236}">
                <a16:creationId xmlns:a16="http://schemas.microsoft.com/office/drawing/2014/main" id="{1750FCB5-0A95-E8A6-5905-4A3E0D275B21}"/>
              </a:ext>
            </a:extLst>
          </p:cNvPr>
          <p:cNvSpPr>
            <a:spLocks noGrp="1"/>
          </p:cNvSpPr>
          <p:nvPr>
            <p:ph idx="1"/>
          </p:nvPr>
        </p:nvSpPr>
        <p:spPr/>
        <p:txBody>
          <a:bodyPr/>
          <a:lstStyle/>
          <a:p>
            <a:pPr marL="0" indent="0" algn="just">
              <a:buNone/>
            </a:pPr>
            <a:r>
              <a:rPr lang="ro-RO" sz="2800" dirty="0">
                <a:solidFill>
                  <a:srgbClr val="000000"/>
                </a:solidFill>
                <a:latin typeface="UT Sans"/>
              </a:rPr>
              <a:t>Din 1995 lucrări practice și cursuri la </a:t>
            </a:r>
            <a:r>
              <a:rPr lang="ro-RO" sz="2800" b="1" dirty="0">
                <a:solidFill>
                  <a:srgbClr val="000000"/>
                </a:solidFill>
                <a:latin typeface="UT Sans"/>
              </a:rPr>
              <a:t>toate</a:t>
            </a:r>
            <a:r>
              <a:rPr lang="en-US" sz="2800" dirty="0">
                <a:solidFill>
                  <a:srgbClr val="000000"/>
                </a:solidFill>
                <a:latin typeface="UT Sans"/>
              </a:rPr>
              <a:t> </a:t>
            </a:r>
            <a:r>
              <a:rPr lang="en-US" sz="2800" b="1" i="0" u="none" strike="noStrike" baseline="0" dirty="0">
                <a:solidFill>
                  <a:srgbClr val="000000"/>
                </a:solidFill>
                <a:latin typeface="UT Sans"/>
              </a:rPr>
              <a:t>program</a:t>
            </a:r>
            <a:r>
              <a:rPr lang="ro-RO" sz="2800" b="1" i="0" u="none" strike="noStrike" baseline="0" dirty="0">
                <a:solidFill>
                  <a:srgbClr val="000000"/>
                </a:solidFill>
                <a:latin typeface="UT Sans"/>
              </a:rPr>
              <a:t>ele</a:t>
            </a:r>
            <a:r>
              <a:rPr lang="en-US" sz="2800" b="1" i="0" u="none" strike="noStrike" baseline="0" dirty="0">
                <a:solidFill>
                  <a:srgbClr val="000000"/>
                </a:solidFill>
                <a:latin typeface="UT Sans"/>
              </a:rPr>
              <a:t> de </a:t>
            </a:r>
            <a:r>
              <a:rPr lang="en-US" sz="2800" b="1" i="0" u="none" strike="noStrike" baseline="0" dirty="0" err="1">
                <a:solidFill>
                  <a:srgbClr val="000000"/>
                </a:solidFill>
                <a:latin typeface="UT Sans"/>
              </a:rPr>
              <a:t>studii</a:t>
            </a:r>
            <a:r>
              <a:rPr lang="en-US" sz="2800" b="1" i="0" u="none" strike="noStrike" baseline="0" dirty="0">
                <a:solidFill>
                  <a:srgbClr val="000000"/>
                </a:solidFill>
                <a:latin typeface="UT Sans"/>
              </a:rPr>
              <a:t> de </a:t>
            </a:r>
            <a:r>
              <a:rPr lang="en-US" sz="2800" b="1" i="0" u="none" strike="noStrike" baseline="0" dirty="0" err="1">
                <a:solidFill>
                  <a:srgbClr val="000000"/>
                </a:solidFill>
                <a:latin typeface="UT Sans"/>
              </a:rPr>
              <a:t>licenţă</a:t>
            </a:r>
            <a:r>
              <a:rPr lang="en-US" sz="2800" b="1" i="0" u="none" strike="noStrike" baseline="0" dirty="0">
                <a:solidFill>
                  <a:srgbClr val="000000"/>
                </a:solidFill>
                <a:latin typeface="UT Sans"/>
              </a:rPr>
              <a:t> ale </a:t>
            </a:r>
            <a:r>
              <a:rPr lang="en-US" sz="2800" b="1" i="0" u="none" strike="noStrike" baseline="0" dirty="0" err="1">
                <a:solidFill>
                  <a:srgbClr val="000000"/>
                </a:solidFill>
                <a:latin typeface="UT Sans"/>
              </a:rPr>
              <a:t>Facultăţii</a:t>
            </a:r>
            <a:r>
              <a:rPr lang="en-US" sz="2800" b="1" i="0" u="none" strike="noStrike" baseline="0" dirty="0">
                <a:solidFill>
                  <a:srgbClr val="000000"/>
                </a:solidFill>
                <a:latin typeface="UT Sans"/>
              </a:rPr>
              <a:t> de </a:t>
            </a:r>
            <a:r>
              <a:rPr lang="en-US" sz="2800" b="1" i="0" u="none" strike="noStrike" baseline="0" dirty="0" err="1">
                <a:solidFill>
                  <a:srgbClr val="000000"/>
                </a:solidFill>
                <a:latin typeface="UT Sans"/>
              </a:rPr>
              <a:t>Medicină</a:t>
            </a:r>
            <a:r>
              <a:rPr lang="en-US" sz="2800" b="0" i="0" u="none" strike="noStrike" baseline="0" dirty="0">
                <a:solidFill>
                  <a:srgbClr val="000000"/>
                </a:solidFill>
                <a:latin typeface="UT Sans"/>
              </a:rPr>
              <a:t>: </a:t>
            </a:r>
          </a:p>
          <a:p>
            <a:pPr algn="just"/>
            <a:r>
              <a:rPr lang="en-US" sz="2800" b="0" i="0" u="none" strike="noStrike" baseline="0" dirty="0" err="1">
                <a:solidFill>
                  <a:srgbClr val="000000"/>
                </a:solidFill>
                <a:latin typeface="UT Sans"/>
              </a:rPr>
              <a:t>Medicin</a:t>
            </a:r>
            <a:r>
              <a:rPr lang="ro-RO" sz="2800" b="0" i="0" u="none" strike="noStrike" baseline="0" dirty="0">
                <a:solidFill>
                  <a:srgbClr val="000000"/>
                </a:solidFill>
                <a:latin typeface="UT Sans"/>
              </a:rPr>
              <a:t>ă internă</a:t>
            </a:r>
            <a:r>
              <a:rPr lang="en-US" sz="2800" b="0" i="0" u="none" strike="noStrike" baseline="0" dirty="0">
                <a:solidFill>
                  <a:srgbClr val="000000"/>
                </a:solidFill>
                <a:latin typeface="UT Sans"/>
              </a:rPr>
              <a:t> – </a:t>
            </a:r>
            <a:r>
              <a:rPr lang="en-US" sz="2800" b="0" i="0" u="none" strike="noStrike" baseline="0" dirty="0" err="1">
                <a:solidFill>
                  <a:srgbClr val="000000"/>
                </a:solidFill>
                <a:latin typeface="UT Sans"/>
              </a:rPr>
              <a:t>anul</a:t>
            </a:r>
            <a:r>
              <a:rPr lang="en-US" sz="2800" b="0" i="0" u="none" strike="noStrike" baseline="0" dirty="0">
                <a:solidFill>
                  <a:srgbClr val="000000"/>
                </a:solidFill>
                <a:latin typeface="UT Sans"/>
              </a:rPr>
              <a:t> V </a:t>
            </a:r>
            <a:r>
              <a:rPr lang="en-US" sz="2800" b="0" i="0" u="none" strike="noStrike" baseline="0" dirty="0" err="1">
                <a:solidFill>
                  <a:srgbClr val="000000"/>
                </a:solidFill>
                <a:latin typeface="UT Sans"/>
              </a:rPr>
              <a:t>Medicină</a:t>
            </a:r>
            <a:r>
              <a:rPr lang="ro-RO" sz="2800" dirty="0">
                <a:solidFill>
                  <a:srgbClr val="000000"/>
                </a:solidFill>
                <a:latin typeface="UT Sans"/>
              </a:rPr>
              <a:t>, titular curs 2017</a:t>
            </a:r>
            <a:r>
              <a:rPr lang="en-US" sz="2800" b="0" i="0" u="none" strike="noStrike" baseline="0" dirty="0">
                <a:solidFill>
                  <a:srgbClr val="000000"/>
                </a:solidFill>
                <a:latin typeface="UT Sans"/>
              </a:rPr>
              <a:t> </a:t>
            </a:r>
          </a:p>
          <a:p>
            <a:pPr algn="just"/>
            <a:r>
              <a:rPr lang="ro-RO" sz="2800" b="0" i="0" u="none" strike="noStrike" baseline="0" dirty="0">
                <a:solidFill>
                  <a:srgbClr val="000000"/>
                </a:solidFill>
                <a:latin typeface="UT Sans"/>
              </a:rPr>
              <a:t>Medicină internă</a:t>
            </a:r>
            <a:r>
              <a:rPr lang="en-US" sz="2800" b="0" i="0" u="none" strike="noStrike" baseline="0" dirty="0">
                <a:solidFill>
                  <a:srgbClr val="000000"/>
                </a:solidFill>
                <a:latin typeface="UT Sans"/>
              </a:rPr>
              <a:t> – </a:t>
            </a:r>
            <a:r>
              <a:rPr lang="en-US" sz="2800" b="0" i="0" u="none" strike="noStrike" baseline="0" dirty="0" err="1">
                <a:solidFill>
                  <a:srgbClr val="000000"/>
                </a:solidFill>
                <a:latin typeface="UT Sans"/>
              </a:rPr>
              <a:t>anul</a:t>
            </a:r>
            <a:r>
              <a:rPr lang="en-US" sz="2800" b="0" i="0" u="none" strike="noStrike" baseline="0" dirty="0">
                <a:solidFill>
                  <a:srgbClr val="000000"/>
                </a:solidFill>
                <a:latin typeface="UT Sans"/>
              </a:rPr>
              <a:t> </a:t>
            </a:r>
            <a:r>
              <a:rPr lang="ro-RO" sz="2800" b="0" i="0" u="none" strike="noStrike" baseline="0" dirty="0">
                <a:solidFill>
                  <a:srgbClr val="000000"/>
                </a:solidFill>
                <a:latin typeface="UT Sans"/>
              </a:rPr>
              <a:t>I</a:t>
            </a:r>
            <a:r>
              <a:rPr lang="en-US" sz="2800" b="0" i="0" u="none" strike="noStrike" baseline="0" dirty="0">
                <a:solidFill>
                  <a:srgbClr val="000000"/>
                </a:solidFill>
                <a:latin typeface="UT Sans"/>
              </a:rPr>
              <a:t>I </a:t>
            </a:r>
            <a:r>
              <a:rPr lang="en-US" sz="2800" b="0" i="0" u="none" strike="noStrike" baseline="0" dirty="0" err="1">
                <a:solidFill>
                  <a:srgbClr val="000000"/>
                </a:solidFill>
                <a:latin typeface="UT Sans"/>
              </a:rPr>
              <a:t>Asistenţă</a:t>
            </a:r>
            <a:r>
              <a:rPr lang="en-US" sz="2800" b="0" i="0" u="none" strike="noStrike" baseline="0" dirty="0">
                <a:solidFill>
                  <a:srgbClr val="000000"/>
                </a:solidFill>
                <a:latin typeface="UT Sans"/>
              </a:rPr>
              <a:t> </a:t>
            </a:r>
            <a:r>
              <a:rPr lang="en-US" sz="2800" b="0" i="0" u="none" strike="noStrike" baseline="0" dirty="0" err="1">
                <a:solidFill>
                  <a:srgbClr val="000000"/>
                </a:solidFill>
                <a:latin typeface="UT Sans"/>
              </a:rPr>
              <a:t>medicală</a:t>
            </a:r>
            <a:r>
              <a:rPr lang="en-US" sz="2800" b="0" i="0" u="none" strike="noStrike" baseline="0" dirty="0">
                <a:solidFill>
                  <a:srgbClr val="000000"/>
                </a:solidFill>
                <a:latin typeface="UT Sans"/>
              </a:rPr>
              <a:t> </a:t>
            </a:r>
            <a:r>
              <a:rPr lang="en-US" sz="2800" b="0" i="0" u="none" strike="noStrike" baseline="0" dirty="0" err="1">
                <a:solidFill>
                  <a:srgbClr val="000000"/>
                </a:solidFill>
                <a:latin typeface="UT Sans"/>
              </a:rPr>
              <a:t>generală</a:t>
            </a:r>
            <a:r>
              <a:rPr lang="en-US" sz="2800" b="0" i="0" u="none" strike="noStrike" baseline="0" dirty="0">
                <a:solidFill>
                  <a:srgbClr val="000000"/>
                </a:solidFill>
                <a:latin typeface="UT Sans"/>
              </a:rPr>
              <a:t>;  </a:t>
            </a:r>
          </a:p>
          <a:p>
            <a:pPr algn="just"/>
            <a:r>
              <a:rPr lang="ro-RO" sz="2800" dirty="0">
                <a:solidFill>
                  <a:srgbClr val="000000"/>
                </a:solidFill>
                <a:latin typeface="UT Sans"/>
              </a:rPr>
              <a:t>Reumatologie –anul III</a:t>
            </a:r>
            <a:r>
              <a:rPr lang="it-IT" sz="2800" dirty="0">
                <a:solidFill>
                  <a:srgbClr val="000000"/>
                </a:solidFill>
                <a:latin typeface="UT Sans"/>
              </a:rPr>
              <a:t> Balneofiziokinetoterapie şi recuperare; </a:t>
            </a:r>
            <a:endParaRPr lang="ro-RO" sz="2800" dirty="0">
              <a:solidFill>
                <a:srgbClr val="000000"/>
              </a:solidFill>
              <a:latin typeface="UT Sans"/>
            </a:endParaRPr>
          </a:p>
          <a:p>
            <a:pPr algn="just"/>
            <a:r>
              <a:rPr lang="it-IT" sz="2800" dirty="0">
                <a:solidFill>
                  <a:srgbClr val="000000"/>
                </a:solidFill>
                <a:latin typeface="UT Sans"/>
              </a:rPr>
              <a:t>Medicină internă– anul II Laborator clinic. </a:t>
            </a:r>
          </a:p>
          <a:p>
            <a:pPr algn="just"/>
            <a:endParaRPr lang="it-IT" sz="2400" dirty="0">
              <a:solidFill>
                <a:srgbClr val="000000"/>
              </a:solidFill>
              <a:latin typeface="UT Sans"/>
            </a:endParaRPr>
          </a:p>
          <a:p>
            <a:pPr algn="just"/>
            <a:endParaRPr lang="en-US" sz="1800" b="0" i="0" u="none" strike="noStrike" baseline="0" dirty="0">
              <a:solidFill>
                <a:srgbClr val="000000"/>
              </a:solidFill>
              <a:latin typeface="UT Sans"/>
            </a:endParaRPr>
          </a:p>
          <a:p>
            <a:endParaRPr lang="en-US" dirty="0"/>
          </a:p>
        </p:txBody>
      </p:sp>
    </p:spTree>
    <p:extLst>
      <p:ext uri="{BB962C8B-B14F-4D97-AF65-F5344CB8AC3E}">
        <p14:creationId xmlns:p14="http://schemas.microsoft.com/office/powerpoint/2010/main" val="212598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p:cNvSpPr txBox="1"/>
          <p:nvPr/>
        </p:nvSpPr>
        <p:spPr>
          <a:xfrm>
            <a:off x="1691680" y="0"/>
            <a:ext cx="7452320" cy="1600438"/>
          </a:xfrm>
          <a:prstGeom prst="rect">
            <a:avLst/>
          </a:prstGeom>
          <a:noFill/>
        </p:spPr>
        <p:txBody>
          <a:bodyPr wrap="square" rtlCol="0">
            <a:spAutoFit/>
          </a:bodyPr>
          <a:lstStyle/>
          <a:p>
            <a:pPr lvl="0" algn="ctr"/>
            <a:r>
              <a:rPr lang="ro-RO" sz="3200" b="1" dirty="0">
                <a:solidFill>
                  <a:srgbClr val="0070C0"/>
                </a:solidFill>
                <a:effectLst>
                  <a:outerShdw blurRad="38100" dist="38100" dir="2700000" algn="tl">
                    <a:srgbClr val="000000">
                      <a:alpha val="43137"/>
                    </a:srgbClr>
                  </a:outerShdw>
                </a:effectLst>
                <a:latin typeface="UT Sans"/>
              </a:rPr>
              <a:t>B. </a:t>
            </a:r>
            <a:r>
              <a:rPr lang="en-US" sz="3200" b="1" dirty="0">
                <a:solidFill>
                  <a:srgbClr val="0070C0"/>
                </a:solidFill>
                <a:effectLst>
                  <a:outerShdw blurRad="38100" dist="38100" dir="2700000" algn="tl">
                    <a:srgbClr val="000000">
                      <a:alpha val="43137"/>
                    </a:srgbClr>
                  </a:outerShdw>
                </a:effectLst>
                <a:latin typeface="UT Sans"/>
              </a:rPr>
              <a:t>TEZA DE DOCTORAT</a:t>
            </a:r>
            <a:r>
              <a:rPr lang="ro-RO" sz="3200" b="1" dirty="0">
                <a:solidFill>
                  <a:srgbClr val="0070C0"/>
                </a:solidFill>
                <a:effectLst>
                  <a:outerShdw blurRad="38100" dist="38100" dir="2700000" algn="tl">
                    <a:srgbClr val="000000">
                      <a:alpha val="43137"/>
                    </a:srgbClr>
                  </a:outerShdw>
                </a:effectLst>
                <a:latin typeface="UT Sans"/>
              </a:rPr>
              <a:t> ȘI ALTE PROIECTE DE CERCETARE</a:t>
            </a:r>
            <a:endParaRPr lang="en-US" sz="3200" b="1" dirty="0">
              <a:solidFill>
                <a:srgbClr val="0070C0"/>
              </a:solidFill>
              <a:effectLst>
                <a:outerShdw blurRad="38100" dist="38100" dir="2700000" algn="tl">
                  <a:srgbClr val="000000">
                    <a:alpha val="43137"/>
                  </a:srgbClr>
                </a:outerShdw>
              </a:effectLst>
              <a:latin typeface="UT Sans"/>
            </a:endParaRPr>
          </a:p>
          <a:p>
            <a:pPr marL="171450" lvl="0" indent="-171450">
              <a:buFont typeface="Wingdings" panose="05000000000000000000" pitchFamily="2" charset="2"/>
              <a:buChar char="q"/>
            </a:pPr>
            <a:endParaRPr lang="ro-RO" sz="1400" dirty="0"/>
          </a:p>
          <a:p>
            <a:pPr marL="171450" lvl="0" indent="-171450">
              <a:buFont typeface="Wingdings" panose="05000000000000000000" pitchFamily="2" charset="2"/>
              <a:buChar char="q"/>
            </a:pPr>
            <a:endParaRPr lang="ro-RO" sz="2000" dirty="0">
              <a:latin typeface="UT Sans" pitchFamily="50" charset="0"/>
            </a:endParaRPr>
          </a:p>
        </p:txBody>
      </p:sp>
      <p:pic>
        <p:nvPicPr>
          <p:cNvPr id="11" name="Picture 10">
            <a:extLst>
              <a:ext uri="{FF2B5EF4-FFF2-40B4-BE49-F238E27FC236}">
                <a16:creationId xmlns:a16="http://schemas.microsoft.com/office/drawing/2014/main" id="{48DDFADE-100D-639B-0991-1812EF447471}"/>
              </a:ext>
            </a:extLst>
          </p:cNvPr>
          <p:cNvPicPr>
            <a:picLocks noChangeAspect="1"/>
          </p:cNvPicPr>
          <p:nvPr/>
        </p:nvPicPr>
        <p:blipFill>
          <a:blip r:embed="rId2"/>
          <a:stretch>
            <a:fillRect/>
          </a:stretch>
        </p:blipFill>
        <p:spPr>
          <a:xfrm>
            <a:off x="179512" y="152636"/>
            <a:ext cx="1869407" cy="2384884"/>
          </a:xfrm>
          <a:prstGeom prst="rect">
            <a:avLst/>
          </a:prstGeom>
        </p:spPr>
      </p:pic>
      <p:sp>
        <p:nvSpPr>
          <p:cNvPr id="3" name="TextBox 2">
            <a:extLst>
              <a:ext uri="{FF2B5EF4-FFF2-40B4-BE49-F238E27FC236}">
                <a16:creationId xmlns:a16="http://schemas.microsoft.com/office/drawing/2014/main" id="{293A18E7-2205-EA93-4BCF-FEF2AF4F2C70}"/>
              </a:ext>
            </a:extLst>
          </p:cNvPr>
          <p:cNvSpPr txBox="1"/>
          <p:nvPr/>
        </p:nvSpPr>
        <p:spPr>
          <a:xfrm>
            <a:off x="2267744" y="1088740"/>
            <a:ext cx="6480720" cy="5328591"/>
          </a:xfrm>
          <a:prstGeom prst="rect">
            <a:avLst/>
          </a:prstGeom>
          <a:noFill/>
        </p:spPr>
        <p:txBody>
          <a:bodyPr wrap="square">
            <a:spAutoFit/>
          </a:bodyPr>
          <a:lstStyle/>
          <a:p>
            <a:r>
              <a:rPr lang="en-US" sz="2000" b="1" u="sng" dirty="0" err="1">
                <a:latin typeface="UT Sans"/>
              </a:rPr>
              <a:t>Granturi</a:t>
            </a:r>
            <a:r>
              <a:rPr lang="en-US" sz="2000" b="1" u="sng" dirty="0">
                <a:latin typeface="UT Sans"/>
              </a:rPr>
              <a:t> </a:t>
            </a:r>
            <a:r>
              <a:rPr lang="en-US" sz="2000" b="1" u="sng" dirty="0" err="1">
                <a:latin typeface="UT Sans"/>
              </a:rPr>
              <a:t>şi</a:t>
            </a:r>
            <a:r>
              <a:rPr lang="en-US" sz="2000" b="1" u="sng" dirty="0">
                <a:latin typeface="UT Sans"/>
              </a:rPr>
              <a:t> </a:t>
            </a:r>
            <a:r>
              <a:rPr lang="en-US" sz="2000" b="1" u="sng" dirty="0" err="1">
                <a:latin typeface="UT Sans"/>
              </a:rPr>
              <a:t>contracte</a:t>
            </a:r>
            <a:r>
              <a:rPr lang="en-US" sz="2000" b="1" u="sng" dirty="0">
                <a:latin typeface="UT Sans"/>
              </a:rPr>
              <a:t> de </a:t>
            </a:r>
            <a:r>
              <a:rPr lang="en-US" sz="2000" b="1" u="sng" dirty="0" err="1">
                <a:latin typeface="UT Sans"/>
              </a:rPr>
              <a:t>cercetare</a:t>
            </a:r>
            <a:r>
              <a:rPr lang="en-US" sz="2000" b="1" u="sng" dirty="0">
                <a:latin typeface="UT Sans"/>
              </a:rPr>
              <a:t> </a:t>
            </a:r>
            <a:r>
              <a:rPr lang="en-US" sz="2000" b="1" u="sng" dirty="0" err="1">
                <a:latin typeface="UT Sans"/>
              </a:rPr>
              <a:t>ştiinţifică</a:t>
            </a:r>
            <a:endParaRPr lang="en-US" sz="2000" b="1" u="sng" dirty="0">
              <a:latin typeface="UT Sans"/>
            </a:endParaRPr>
          </a:p>
          <a:p>
            <a:r>
              <a:rPr lang="en-US" sz="2000" b="1" dirty="0">
                <a:latin typeface="UT Sans"/>
              </a:rPr>
              <a:t>	</a:t>
            </a:r>
            <a:r>
              <a:rPr lang="en-US" sz="2000" b="1" u="sng" dirty="0">
                <a:latin typeface="UT Sans"/>
              </a:rPr>
              <a:t>a. </a:t>
            </a:r>
            <a:r>
              <a:rPr lang="en-US" sz="2000" b="1" u="sng" dirty="0" err="1">
                <a:latin typeface="UT Sans"/>
              </a:rPr>
              <a:t>internaţionale</a:t>
            </a:r>
            <a:r>
              <a:rPr lang="en-US" sz="2000" b="1" u="sng" dirty="0">
                <a:latin typeface="UT Sans"/>
              </a:rPr>
              <a:t> </a:t>
            </a:r>
            <a:endParaRPr lang="ro-RO" sz="2000" b="1" u="sng" dirty="0">
              <a:latin typeface="UT Sans"/>
            </a:endParaRPr>
          </a:p>
          <a:p>
            <a:r>
              <a:rPr lang="en-US" sz="2000" b="1" dirty="0">
                <a:latin typeface="UT Sans"/>
              </a:rPr>
              <a:t>“De la </a:t>
            </a:r>
            <a:r>
              <a:rPr lang="en-US" sz="2000" b="1" dirty="0" err="1">
                <a:latin typeface="UT Sans"/>
              </a:rPr>
              <a:t>teorie</a:t>
            </a:r>
            <a:r>
              <a:rPr lang="en-US" sz="2000" b="1" dirty="0">
                <a:latin typeface="UT Sans"/>
              </a:rPr>
              <a:t> la </a:t>
            </a:r>
            <a:r>
              <a:rPr lang="en-US" sz="2000" b="1" dirty="0" err="1">
                <a:latin typeface="UT Sans"/>
              </a:rPr>
              <a:t>practică</a:t>
            </a:r>
            <a:r>
              <a:rPr lang="en-US" sz="2000" b="1" dirty="0">
                <a:latin typeface="UT Sans"/>
              </a:rPr>
              <a:t> </a:t>
            </a:r>
            <a:r>
              <a:rPr lang="en-US" sz="2000" b="1" dirty="0" err="1">
                <a:latin typeface="UT Sans"/>
              </a:rPr>
              <a:t>în</a:t>
            </a:r>
            <a:r>
              <a:rPr lang="en-US" sz="2000" b="1" dirty="0">
                <a:latin typeface="UT Sans"/>
              </a:rPr>
              <a:t> </a:t>
            </a:r>
            <a:r>
              <a:rPr lang="en-US" sz="2000" b="1" dirty="0" err="1">
                <a:latin typeface="UT Sans"/>
              </a:rPr>
              <a:t>medicină</a:t>
            </a:r>
            <a:r>
              <a:rPr lang="en-US" sz="2000" b="1" dirty="0">
                <a:latin typeface="UT Sans"/>
              </a:rPr>
              <a:t>”</a:t>
            </a:r>
            <a:r>
              <a:rPr lang="ro-RO" sz="2000" b="1" dirty="0">
                <a:latin typeface="UT Sans"/>
              </a:rPr>
              <a:t>-membră în proiect</a:t>
            </a:r>
            <a:endParaRPr lang="en-US" sz="2000" b="1" dirty="0">
              <a:latin typeface="UT Sans"/>
            </a:endParaRPr>
          </a:p>
          <a:p>
            <a:r>
              <a:rPr lang="en-US" sz="2000" b="1" dirty="0">
                <a:latin typeface="UT Sans"/>
              </a:rPr>
              <a:t>contract nr. POSDRU/22/2.1/G/36443</a:t>
            </a:r>
            <a:r>
              <a:rPr lang="ro-RO" sz="2000" b="1" dirty="0">
                <a:latin typeface="UT Sans"/>
              </a:rPr>
              <a:t> 2007-2011</a:t>
            </a:r>
            <a:endParaRPr lang="en-US" sz="2000" b="1" dirty="0">
              <a:latin typeface="UT Sans"/>
            </a:endParaRPr>
          </a:p>
          <a:p>
            <a:endParaRPr lang="en-US" sz="2000" b="1" dirty="0">
              <a:latin typeface="UT Sans"/>
            </a:endParaRPr>
          </a:p>
          <a:p>
            <a:r>
              <a:rPr lang="en-US" sz="2000" b="1" dirty="0">
                <a:latin typeface="UT Sans"/>
              </a:rPr>
              <a:t>	</a:t>
            </a:r>
            <a:r>
              <a:rPr lang="en-US" sz="2000" b="1" u="sng" dirty="0">
                <a:latin typeface="UT Sans"/>
              </a:rPr>
              <a:t>b. </a:t>
            </a:r>
            <a:r>
              <a:rPr lang="en-US" sz="2000" b="1" u="sng" dirty="0" err="1">
                <a:latin typeface="UT Sans"/>
              </a:rPr>
              <a:t>naţionale</a:t>
            </a:r>
            <a:endParaRPr lang="en-US" sz="2000" b="1" u="sng" dirty="0">
              <a:latin typeface="UT Sans"/>
            </a:endParaRPr>
          </a:p>
          <a:p>
            <a:r>
              <a:rPr lang="en-US" sz="2000" b="1" dirty="0">
                <a:latin typeface="UT Sans"/>
              </a:rPr>
              <a:t> ” </a:t>
            </a:r>
            <a:r>
              <a:rPr lang="en-US" sz="2000" b="1" dirty="0" err="1">
                <a:latin typeface="UT Sans"/>
              </a:rPr>
              <a:t>Infecţia</a:t>
            </a:r>
            <a:r>
              <a:rPr lang="en-US" sz="2000" b="1" dirty="0">
                <a:latin typeface="UT Sans"/>
              </a:rPr>
              <a:t> cu Chlamydia pneumoniae </a:t>
            </a:r>
            <a:r>
              <a:rPr lang="en-US" sz="2000" b="1" dirty="0" err="1">
                <a:latin typeface="UT Sans"/>
              </a:rPr>
              <a:t>în</a:t>
            </a:r>
            <a:r>
              <a:rPr lang="en-US" sz="2000" b="1" dirty="0">
                <a:latin typeface="UT Sans"/>
              </a:rPr>
              <a:t> </a:t>
            </a:r>
            <a:r>
              <a:rPr lang="en-US" sz="2000" b="1" dirty="0" err="1">
                <a:latin typeface="UT Sans"/>
              </a:rPr>
              <a:t>sindroamele</a:t>
            </a:r>
            <a:r>
              <a:rPr lang="en-US" sz="2000" b="1" dirty="0">
                <a:latin typeface="UT Sans"/>
              </a:rPr>
              <a:t> </a:t>
            </a:r>
            <a:r>
              <a:rPr lang="en-US" sz="2000" b="1" dirty="0" err="1">
                <a:latin typeface="UT Sans"/>
              </a:rPr>
              <a:t>coronariene</a:t>
            </a:r>
            <a:r>
              <a:rPr lang="en-US" sz="2000" b="1" dirty="0">
                <a:latin typeface="UT Sans"/>
              </a:rPr>
              <a:t> acute, stroke </a:t>
            </a:r>
            <a:r>
              <a:rPr lang="en-US" sz="2000" b="1" dirty="0" err="1">
                <a:latin typeface="UT Sans"/>
              </a:rPr>
              <a:t>şi</a:t>
            </a:r>
            <a:r>
              <a:rPr lang="en-US" sz="2000" b="1" dirty="0">
                <a:latin typeface="UT Sans"/>
              </a:rPr>
              <a:t> </a:t>
            </a:r>
            <a:r>
              <a:rPr lang="en-US" sz="2000" b="1" dirty="0" err="1">
                <a:latin typeface="UT Sans"/>
              </a:rPr>
              <a:t>ocluzia</a:t>
            </a:r>
            <a:r>
              <a:rPr lang="en-US" sz="2000" b="1" dirty="0">
                <a:latin typeface="UT Sans"/>
              </a:rPr>
              <a:t> </a:t>
            </a:r>
            <a:r>
              <a:rPr lang="en-US" sz="2000" b="1" dirty="0" err="1">
                <a:latin typeface="UT Sans"/>
              </a:rPr>
              <a:t>aterotrombotică</a:t>
            </a:r>
            <a:r>
              <a:rPr lang="en-US" sz="2000" b="1" dirty="0">
                <a:latin typeface="UT Sans"/>
              </a:rPr>
              <a:t> a </a:t>
            </a:r>
            <a:r>
              <a:rPr lang="en-US" sz="2000" b="1" dirty="0" err="1">
                <a:latin typeface="UT Sans"/>
              </a:rPr>
              <a:t>membrelor</a:t>
            </a:r>
            <a:r>
              <a:rPr lang="en-US" sz="2000" b="1" dirty="0">
                <a:latin typeface="UT Sans"/>
              </a:rPr>
              <a:t> </a:t>
            </a:r>
            <a:r>
              <a:rPr lang="en-US" sz="2000" b="1" dirty="0" err="1">
                <a:latin typeface="UT Sans"/>
              </a:rPr>
              <a:t>inferioare</a:t>
            </a:r>
            <a:r>
              <a:rPr lang="en-US" sz="2000" b="1" dirty="0">
                <a:latin typeface="UT Sans"/>
              </a:rPr>
              <a:t> “(</a:t>
            </a:r>
            <a:r>
              <a:rPr lang="en-US" sz="2000" b="1" dirty="0" err="1">
                <a:latin typeface="UT Sans"/>
              </a:rPr>
              <a:t>conducător</a:t>
            </a:r>
            <a:r>
              <a:rPr lang="en-US" sz="2000" b="1" dirty="0">
                <a:latin typeface="UT Sans"/>
              </a:rPr>
              <a:t> </a:t>
            </a:r>
            <a:r>
              <a:rPr lang="en-US" sz="2000" b="1" dirty="0" err="1">
                <a:latin typeface="UT Sans"/>
              </a:rPr>
              <a:t>ştiinţific</a:t>
            </a:r>
            <a:r>
              <a:rPr lang="en-US" sz="2000" b="1" dirty="0">
                <a:latin typeface="UT Sans"/>
              </a:rPr>
              <a:t> prof. Mariana </a:t>
            </a:r>
            <a:r>
              <a:rPr lang="en-US" sz="2000" b="1" dirty="0" err="1">
                <a:latin typeface="UT Sans"/>
              </a:rPr>
              <a:t>Radoi</a:t>
            </a:r>
            <a:r>
              <a:rPr lang="en-US" sz="2000" b="1" dirty="0">
                <a:latin typeface="UT Sans"/>
              </a:rPr>
              <a:t>). </a:t>
            </a:r>
          </a:p>
          <a:p>
            <a:r>
              <a:rPr lang="en-US" sz="2000" b="1" dirty="0" err="1">
                <a:latin typeface="UT Sans"/>
              </a:rPr>
              <a:t>Proiectul</a:t>
            </a:r>
            <a:r>
              <a:rPr lang="en-US" sz="2000" b="1" dirty="0">
                <a:latin typeface="UT Sans"/>
              </a:rPr>
              <a:t> de </a:t>
            </a:r>
            <a:r>
              <a:rPr lang="en-US" sz="2000" b="1" dirty="0" err="1">
                <a:latin typeface="UT Sans"/>
              </a:rPr>
              <a:t>cercetare</a:t>
            </a:r>
            <a:r>
              <a:rPr lang="en-US" sz="2000" b="1" dirty="0">
                <a:latin typeface="UT Sans"/>
              </a:rPr>
              <a:t> cod 402 CNCIS  2000-2003</a:t>
            </a:r>
          </a:p>
          <a:p>
            <a:endParaRPr lang="en-US" sz="2000" b="1" dirty="0">
              <a:latin typeface="UT Sans"/>
            </a:endParaRPr>
          </a:p>
          <a:p>
            <a:r>
              <a:rPr lang="en-US" sz="2000" b="1" dirty="0">
                <a:latin typeface="UT Sans"/>
              </a:rPr>
              <a:t>“</a:t>
            </a:r>
            <a:r>
              <a:rPr lang="en-US" sz="2000" b="1" dirty="0" err="1">
                <a:latin typeface="UT Sans"/>
              </a:rPr>
              <a:t>Evaluarea</a:t>
            </a:r>
            <a:r>
              <a:rPr lang="en-US" sz="2000" b="1" dirty="0">
                <a:latin typeface="UT Sans"/>
              </a:rPr>
              <a:t> </a:t>
            </a:r>
            <a:r>
              <a:rPr lang="en-US" sz="2000" b="1" dirty="0" err="1">
                <a:latin typeface="UT Sans"/>
              </a:rPr>
              <a:t>eficienţei</a:t>
            </a:r>
            <a:r>
              <a:rPr lang="en-US" sz="2000" b="1" dirty="0">
                <a:latin typeface="UT Sans"/>
              </a:rPr>
              <a:t> </a:t>
            </a:r>
            <a:r>
              <a:rPr lang="en-US" sz="2000" b="1" dirty="0" err="1">
                <a:latin typeface="UT Sans"/>
              </a:rPr>
              <a:t>agenţilor</a:t>
            </a:r>
            <a:r>
              <a:rPr lang="en-US" sz="2000" b="1" dirty="0">
                <a:latin typeface="UT Sans"/>
              </a:rPr>
              <a:t> </a:t>
            </a:r>
            <a:r>
              <a:rPr lang="en-US" sz="2000" b="1" dirty="0" err="1">
                <a:latin typeface="UT Sans"/>
              </a:rPr>
              <a:t>terapeutici</a:t>
            </a:r>
            <a:r>
              <a:rPr lang="en-US" sz="2000" b="1" dirty="0">
                <a:latin typeface="UT Sans"/>
              </a:rPr>
              <a:t> cu </a:t>
            </a:r>
            <a:r>
              <a:rPr lang="en-US" sz="2000" b="1" dirty="0" err="1">
                <a:latin typeface="UT Sans"/>
              </a:rPr>
              <a:t>mecanisme</a:t>
            </a:r>
            <a:r>
              <a:rPr lang="en-US" sz="2000" b="1" dirty="0">
                <a:latin typeface="UT Sans"/>
              </a:rPr>
              <a:t> </a:t>
            </a:r>
            <a:r>
              <a:rPr lang="en-US" sz="2000" b="1" dirty="0" err="1">
                <a:latin typeface="UT Sans"/>
              </a:rPr>
              <a:t>complementare</a:t>
            </a:r>
            <a:r>
              <a:rPr lang="en-US" sz="2000" b="1" dirty="0">
                <a:latin typeface="UT Sans"/>
              </a:rPr>
              <a:t> de </a:t>
            </a:r>
            <a:r>
              <a:rPr lang="en-US" sz="2000" b="1" dirty="0" err="1">
                <a:latin typeface="UT Sans"/>
              </a:rPr>
              <a:t>reducere</a:t>
            </a:r>
            <a:r>
              <a:rPr lang="en-US" sz="2000" b="1" dirty="0">
                <a:latin typeface="UT Sans"/>
              </a:rPr>
              <a:t> a </a:t>
            </a:r>
            <a:r>
              <a:rPr lang="en-US" sz="2000" b="1" dirty="0" err="1">
                <a:latin typeface="UT Sans"/>
              </a:rPr>
              <a:t>stresului</a:t>
            </a:r>
            <a:r>
              <a:rPr lang="en-US" sz="2000" b="1" dirty="0">
                <a:latin typeface="UT Sans"/>
              </a:rPr>
              <a:t> </a:t>
            </a:r>
            <a:r>
              <a:rPr lang="en-US" sz="2000" b="1" dirty="0" err="1">
                <a:latin typeface="UT Sans"/>
              </a:rPr>
              <a:t>oxidativ</a:t>
            </a:r>
            <a:r>
              <a:rPr lang="en-US" sz="2000" b="1" dirty="0">
                <a:latin typeface="UT Sans"/>
              </a:rPr>
              <a:t>, a </a:t>
            </a:r>
            <a:r>
              <a:rPr lang="en-US" sz="2000" b="1" dirty="0" err="1">
                <a:latin typeface="UT Sans"/>
              </a:rPr>
              <a:t>activării</a:t>
            </a:r>
            <a:r>
              <a:rPr lang="en-US" sz="2000" b="1" dirty="0">
                <a:latin typeface="UT Sans"/>
              </a:rPr>
              <a:t> </a:t>
            </a:r>
            <a:r>
              <a:rPr lang="en-US" sz="2000" b="1" dirty="0" err="1">
                <a:latin typeface="UT Sans"/>
              </a:rPr>
              <a:t>plachetare</a:t>
            </a:r>
            <a:r>
              <a:rPr lang="en-US" sz="2000" b="1" dirty="0">
                <a:latin typeface="UT Sans"/>
              </a:rPr>
              <a:t> </a:t>
            </a:r>
            <a:r>
              <a:rPr lang="en-US" sz="2000" b="1" dirty="0" err="1">
                <a:latin typeface="UT Sans"/>
              </a:rPr>
              <a:t>şi</a:t>
            </a:r>
            <a:r>
              <a:rPr lang="en-US" sz="2000" b="1" dirty="0">
                <a:latin typeface="UT Sans"/>
              </a:rPr>
              <a:t> a </a:t>
            </a:r>
            <a:r>
              <a:rPr lang="en-US" sz="2000" b="1" dirty="0" err="1">
                <a:latin typeface="UT Sans"/>
              </a:rPr>
              <a:t>statusului</a:t>
            </a:r>
            <a:r>
              <a:rPr lang="en-US" sz="2000" b="1" dirty="0">
                <a:latin typeface="UT Sans"/>
              </a:rPr>
              <a:t> procoagulant </a:t>
            </a:r>
            <a:r>
              <a:rPr lang="en-US" sz="2000" b="1" dirty="0" err="1">
                <a:latin typeface="UT Sans"/>
              </a:rPr>
              <a:t>în</a:t>
            </a:r>
            <a:r>
              <a:rPr lang="en-US" sz="2000" b="1" dirty="0">
                <a:latin typeface="UT Sans"/>
              </a:rPr>
              <a:t> </a:t>
            </a:r>
            <a:r>
              <a:rPr lang="en-US" sz="2000" b="1" dirty="0" err="1">
                <a:latin typeface="UT Sans"/>
              </a:rPr>
              <a:t>sindroamele</a:t>
            </a:r>
            <a:r>
              <a:rPr lang="en-US" sz="2000" b="1" dirty="0">
                <a:latin typeface="UT Sans"/>
              </a:rPr>
              <a:t> </a:t>
            </a:r>
            <a:r>
              <a:rPr lang="en-US" sz="2000" b="1" dirty="0" err="1">
                <a:latin typeface="UT Sans"/>
              </a:rPr>
              <a:t>coronariene</a:t>
            </a:r>
            <a:r>
              <a:rPr lang="en-US" sz="2000" b="1" dirty="0">
                <a:latin typeface="UT Sans"/>
              </a:rPr>
              <a:t> acute”-</a:t>
            </a:r>
            <a:r>
              <a:rPr lang="en-US" sz="2000" b="1" dirty="0" err="1">
                <a:latin typeface="UT Sans"/>
              </a:rPr>
              <a:t>membr</a:t>
            </a:r>
            <a:r>
              <a:rPr lang="ro-RO" sz="2000" b="1" dirty="0">
                <a:latin typeface="UT Sans"/>
              </a:rPr>
              <a:t>ă în proiect</a:t>
            </a:r>
            <a:endParaRPr lang="en-US" sz="2000" b="1" dirty="0">
              <a:latin typeface="UT Sans"/>
            </a:endParaRPr>
          </a:p>
          <a:p>
            <a:r>
              <a:rPr lang="nn-NO" sz="2000" b="1" dirty="0">
                <a:latin typeface="UT Sans"/>
              </a:rPr>
              <a:t>Proiect PN II, IDEI, nr. 727/2008 </a:t>
            </a:r>
            <a:r>
              <a:rPr lang="en-US" sz="2000" b="1" dirty="0">
                <a:latin typeface="UT Sans"/>
              </a:rPr>
              <a:t>  2008-2011</a:t>
            </a:r>
          </a:p>
        </p:txBody>
      </p:sp>
    </p:spTree>
    <p:extLst>
      <p:ext uri="{BB962C8B-B14F-4D97-AF65-F5344CB8AC3E}">
        <p14:creationId xmlns:p14="http://schemas.microsoft.com/office/powerpoint/2010/main" val="24909669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emă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5093</TotalTime>
  <Words>3449</Words>
  <Application>Microsoft Office PowerPoint</Application>
  <PresentationFormat>On-screen Show (4:3)</PresentationFormat>
  <Paragraphs>299</Paragraphs>
  <Slides>45</Slides>
  <Notes>24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45</vt:i4>
      </vt:variant>
    </vt:vector>
  </HeadingPairs>
  <TitlesOfParts>
    <vt:vector size="56" baseType="lpstr">
      <vt:lpstr>Arial</vt:lpstr>
      <vt:lpstr>Calibri</vt:lpstr>
      <vt:lpstr>Calibri Light</vt:lpstr>
      <vt:lpstr>Times New Roman</vt:lpstr>
      <vt:lpstr>UT Sans</vt:lpstr>
      <vt:lpstr>Wingdings</vt:lpstr>
      <vt:lpstr>Office Theme</vt:lpstr>
      <vt:lpstr>1_Office Theme</vt:lpstr>
      <vt:lpstr>2_Office Theme</vt:lpstr>
      <vt:lpstr>Default Design</vt:lpstr>
      <vt:lpstr>Temă Office</vt:lpstr>
      <vt:lpstr>PowerPoint Presentation</vt:lpstr>
      <vt:lpstr>PowerPoint Presentation</vt:lpstr>
      <vt:lpstr>II. PLANURI DE EVOLUȚIE ȘI DEZVOLTARE A CARIEREI </vt:lpstr>
      <vt:lpstr>PowerPoint Presentation</vt:lpstr>
      <vt:lpstr>A. PREZENTAREA GENERALĂ A CARIEREI:</vt:lpstr>
      <vt:lpstr>DEZVOLTAREA PROFESIONALĂ:</vt:lpstr>
      <vt:lpstr>PowerPoint Presentation</vt:lpstr>
      <vt:lpstr>ACTIVITATEA  DIDACTICĂ:</vt:lpstr>
      <vt:lpstr>PowerPoint Presentation</vt:lpstr>
      <vt:lpstr>PowerPoint Presentation</vt:lpstr>
      <vt:lpstr>Imunoreglatori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2023 ACR/EULAR classification criteria.   ACR/EULAR classification criteria.  </vt:lpstr>
      <vt:lpstr>PowerPoint Presentation</vt:lpstr>
      <vt:lpstr>Clusterele ierarhice mici-trăsături unice:  </vt:lpstr>
      <vt:lpstr>PowerPoint Presentation</vt:lpstr>
      <vt:lpstr>PowerPoint Presentation</vt:lpstr>
      <vt:lpstr>PowerPoint Presentation</vt:lpstr>
      <vt:lpstr>PowerPoint Presentation</vt:lpstr>
      <vt:lpstr>D. DOMENIUL MEDICINEI INTEGRATIVE </vt:lpstr>
      <vt:lpstr>PowerPoint Presentation</vt:lpstr>
      <vt:lpstr>PowerPoint Presentation</vt:lpstr>
      <vt:lpstr>II. PLANURI DE EVOLUȚIE ȘI DEZVOLTARE A CARIEREI A. Plan de dezvoltare a carierei profesionale B. Plan de dezvoltare a activității didactice C. Plan de dezvoltare pentru activitatea de cercetare  </vt:lpstr>
      <vt:lpstr>PowerPoint Presentation</vt:lpstr>
      <vt:lpstr>PowerPoint Presentation</vt:lpstr>
      <vt:lpstr>PowerPoint Presentation</vt:lpstr>
      <vt:lpstr>D.  PLANURI DE DEZVOLTARE ȘTIINȚIFICĂ - NOILE DIRECȚII DE CERCETARE    </vt:lpstr>
      <vt:lpstr>D.  PLANURI DE DEZVOLTARE ȘTIINȚIFICĂ - NOILE DIRECȚII DE CERCETARE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claudia Gavris</cp:lastModifiedBy>
  <cp:revision>555</cp:revision>
  <dcterms:created xsi:type="dcterms:W3CDTF">2017-10-19T09:49:50Z</dcterms:created>
  <dcterms:modified xsi:type="dcterms:W3CDTF">2025-01-20T06:16:18Z</dcterms:modified>
</cp:coreProperties>
</file>