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E20"/>
    <a:srgbClr val="ED7324"/>
    <a:srgbClr val="DC0063"/>
    <a:srgbClr val="0064A0"/>
    <a:srgbClr val="771D82"/>
    <a:srgbClr val="288ABA"/>
    <a:srgbClr val="131D82"/>
    <a:srgbClr val="8CBE42"/>
    <a:srgbClr val="AA0533"/>
    <a:srgbClr val="4C23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195" autoAdjust="0"/>
  </p:normalViewPr>
  <p:slideViewPr>
    <p:cSldViewPr>
      <p:cViewPr>
        <p:scale>
          <a:sx n="66" d="100"/>
          <a:sy n="66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D987-D5F0-423A-B571-656612AAA3E1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3DBB-FBA3-4A4C-B7D7-E60F12564F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3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572" y="5049180"/>
            <a:ext cx="2603049" cy="1224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64388" y="5857924"/>
            <a:ext cx="216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35834" y="5929370"/>
            <a:ext cx="73108" cy="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24228" y="5857924"/>
            <a:ext cx="216000" cy="216000"/>
          </a:xfrm>
          <a:prstGeom prst="rect">
            <a:avLst/>
          </a:prstGeom>
          <a:solidFill>
            <a:srgbClr val="DC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5674" y="5929370"/>
            <a:ext cx="73108" cy="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64388" y="4417764"/>
            <a:ext cx="216000" cy="216000"/>
          </a:xfrm>
          <a:prstGeom prst="rect">
            <a:avLst/>
          </a:prstGeom>
          <a:solidFill>
            <a:srgbClr val="771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35834" y="4489210"/>
            <a:ext cx="73108" cy="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4068" y="5857924"/>
            <a:ext cx="216000" cy="216000"/>
          </a:xfrm>
          <a:prstGeom prst="rect">
            <a:avLst/>
          </a:prstGeom>
          <a:solidFill>
            <a:srgbClr val="ED7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5514" y="5929370"/>
            <a:ext cx="73108" cy="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4228" y="4417764"/>
            <a:ext cx="216000" cy="216000"/>
          </a:xfrm>
          <a:prstGeom prst="rect">
            <a:avLst/>
          </a:prstGeom>
          <a:solidFill>
            <a:srgbClr val="006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95674" y="4489210"/>
            <a:ext cx="73108" cy="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64388" y="2977604"/>
            <a:ext cx="216000" cy="216000"/>
          </a:xfrm>
          <a:prstGeom prst="rect">
            <a:avLst/>
          </a:prstGeom>
          <a:solidFill>
            <a:srgbClr val="F7A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35834" y="3049050"/>
            <a:ext cx="73108" cy="73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062" y="921140"/>
            <a:ext cx="74113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latin typeface="UT Sans" pitchFamily="2" charset="0"/>
              </a:rPr>
              <a:t>Teză de abilitare</a:t>
            </a:r>
          </a:p>
          <a:p>
            <a:endParaRPr lang="ro-RO" sz="2400" b="1" dirty="0" smtClean="0">
              <a:latin typeface="UT Sans" pitchFamily="2" charset="0"/>
            </a:endParaRPr>
          </a:p>
          <a:p>
            <a:r>
              <a:rPr lang="en-US" sz="2400" b="1" dirty="0" err="1" smtClean="0">
                <a:latin typeface="UT Sans" pitchFamily="2" charset="0"/>
              </a:rPr>
              <a:t>Domeniul</a:t>
            </a:r>
            <a:r>
              <a:rPr lang="en-US" sz="2400" b="1" dirty="0" smtClean="0">
                <a:latin typeface="UT Sans" pitchFamily="2" charset="0"/>
              </a:rPr>
              <a:t>: Marketing</a:t>
            </a:r>
            <a:endParaRPr lang="en-US" sz="2400" dirty="0" smtClean="0">
              <a:latin typeface="UT Sans" pitchFamily="2" charset="0"/>
            </a:endParaRPr>
          </a:p>
          <a:p>
            <a:endParaRPr lang="ro-RO" sz="2400" b="1" dirty="0" smtClean="0">
              <a:latin typeface="UT Sans" pitchFamily="2" charset="0"/>
            </a:endParaRPr>
          </a:p>
          <a:p>
            <a:r>
              <a:rPr lang="en-US" sz="2400" b="1" dirty="0" err="1" smtClean="0">
                <a:latin typeface="UT Sans" pitchFamily="2" charset="0"/>
              </a:rPr>
              <a:t>Provocări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dirty="0" err="1" smtClean="0">
                <a:latin typeface="UT Sans" pitchFamily="2" charset="0"/>
              </a:rPr>
              <a:t>și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dirty="0" err="1" smtClean="0">
                <a:latin typeface="UT Sans" pitchFamily="2" charset="0"/>
              </a:rPr>
              <a:t>oportunități</a:t>
            </a:r>
            <a:r>
              <a:rPr lang="en-US" sz="2400" b="1" dirty="0" smtClean="0">
                <a:latin typeface="UT Sans" pitchFamily="2" charset="0"/>
              </a:rPr>
              <a:t> generate de </a:t>
            </a:r>
            <a:r>
              <a:rPr lang="en-US" sz="2400" b="1" dirty="0" err="1" smtClean="0">
                <a:latin typeface="UT Sans" pitchFamily="2" charset="0"/>
              </a:rPr>
              <a:t>utilizarea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dirty="0" err="1" smtClean="0">
                <a:latin typeface="UT Sans" pitchFamily="2" charset="0"/>
              </a:rPr>
              <a:t>tehnologiilor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dirty="0" err="1" smtClean="0">
                <a:latin typeface="UT Sans" pitchFamily="2" charset="0"/>
              </a:rPr>
              <a:t>informatice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dirty="0" err="1" smtClean="0">
                <a:latin typeface="UT Sans" pitchFamily="2" charset="0"/>
              </a:rPr>
              <a:t>moderne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dirty="0" err="1" smtClean="0">
                <a:latin typeface="UT Sans" pitchFamily="2" charset="0"/>
              </a:rPr>
              <a:t>în</a:t>
            </a:r>
            <a:r>
              <a:rPr lang="en-US" sz="2400" b="1" dirty="0" smtClean="0">
                <a:latin typeface="UT Sans" pitchFamily="2" charset="0"/>
              </a:rPr>
              <a:t> marketing</a:t>
            </a:r>
            <a:endParaRPr lang="ro-RO" sz="2400" b="1" dirty="0" smtClean="0">
              <a:latin typeface="UT Sans" pitchFamily="2" charset="0"/>
            </a:endParaRPr>
          </a:p>
          <a:p>
            <a:endParaRPr lang="ro-RO" b="1" dirty="0" smtClean="0">
              <a:latin typeface="UT Sans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3903669"/>
            <a:ext cx="469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400" dirty="0" smtClean="0">
              <a:latin typeface="UT Sans Bold" pitchFamily="50" charset="0"/>
            </a:endParaRPr>
          </a:p>
          <a:p>
            <a:r>
              <a:rPr lang="ro-RO" sz="2400" dirty="0" smtClean="0">
                <a:latin typeface="UT Sans Bold" pitchFamily="50" charset="0"/>
              </a:rPr>
              <a:t>Conf. univ. dr. Radu Lixăndroiu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950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1081088"/>
            <a:ext cx="74580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endParaRPr lang="en-US" sz="2400" b="1" dirty="0" smtClean="0">
              <a:latin typeface="UT Sans" pitchFamily="2" charset="0"/>
            </a:endParaRPr>
          </a:p>
          <a:p>
            <a:pPr algn="just"/>
            <a:r>
              <a:rPr lang="en-US" dirty="0" err="1" smtClean="0">
                <a:latin typeface="UT Sans" pitchFamily="2" charset="0"/>
              </a:rPr>
              <a:t>Rezultatele</a:t>
            </a:r>
            <a:r>
              <a:rPr lang="en-US" dirty="0" smtClean="0">
                <a:latin typeface="UT Sans" pitchFamily="2" charset="0"/>
              </a:rPr>
              <a:t> au </a:t>
            </a:r>
            <a:r>
              <a:rPr lang="en-US" dirty="0" err="1" smtClean="0">
                <a:latin typeface="UT Sans" pitchFamily="2" charset="0"/>
              </a:rPr>
              <a:t>arătat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că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intenția</a:t>
            </a:r>
            <a:r>
              <a:rPr lang="en-US" dirty="0" smtClean="0">
                <a:latin typeface="UT Sans" pitchFamily="2" charset="0"/>
              </a:rPr>
              <a:t> de </a:t>
            </a:r>
            <a:r>
              <a:rPr lang="en-US" dirty="0" err="1" smtClean="0">
                <a:latin typeface="UT Sans" pitchFamily="2" charset="0"/>
              </a:rPr>
              <a:t>cumpărare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este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semnificativ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mai</a:t>
            </a:r>
            <a:r>
              <a:rPr lang="en-US" dirty="0" smtClean="0">
                <a:latin typeface="UT Sans" pitchFamily="2" charset="0"/>
              </a:rPr>
              <a:t> mare </a:t>
            </a:r>
            <a:r>
              <a:rPr lang="en-US" dirty="0" err="1" smtClean="0">
                <a:latin typeface="UT Sans" pitchFamily="2" charset="0"/>
              </a:rPr>
              <a:t>în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cazul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realității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augmentate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decât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în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cazul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comerțului</a:t>
            </a:r>
            <a:r>
              <a:rPr lang="en-US" dirty="0" smtClean="0">
                <a:latin typeface="UT Sans" pitchFamily="2" charset="0"/>
              </a:rPr>
              <a:t> electronic </a:t>
            </a:r>
            <a:r>
              <a:rPr lang="en-US" dirty="0" err="1" smtClean="0">
                <a:latin typeface="UT Sans" pitchFamily="2" charset="0"/>
              </a:rPr>
              <a:t>tradițional</a:t>
            </a:r>
            <a:r>
              <a:rPr lang="en-US" dirty="0" smtClean="0">
                <a:latin typeface="UT Sans" pitchFamily="2" charset="0"/>
              </a:rPr>
              <a:t>, </a:t>
            </a:r>
            <a:r>
              <a:rPr lang="en-US" dirty="0" err="1" smtClean="0">
                <a:latin typeface="UT Sans" pitchFamily="2" charset="0"/>
              </a:rPr>
              <a:t>arătând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că</a:t>
            </a:r>
            <a:r>
              <a:rPr lang="en-US" dirty="0" smtClean="0">
                <a:latin typeface="UT Sans" pitchFamily="2" charset="0"/>
              </a:rPr>
              <a:t> o </a:t>
            </a:r>
            <a:r>
              <a:rPr lang="en-US" dirty="0" err="1" smtClean="0">
                <a:latin typeface="UT Sans" pitchFamily="2" charset="0"/>
              </a:rPr>
              <a:t>atractivitate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mai</a:t>
            </a:r>
            <a:r>
              <a:rPr lang="en-US" dirty="0" smtClean="0">
                <a:latin typeface="UT Sans" pitchFamily="2" charset="0"/>
              </a:rPr>
              <a:t> mare a </a:t>
            </a:r>
            <a:r>
              <a:rPr lang="en-US" dirty="0" err="1" smtClean="0">
                <a:latin typeface="UT Sans" pitchFamily="2" charset="0"/>
              </a:rPr>
              <a:t>sistemului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ar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putea</a:t>
            </a:r>
            <a:r>
              <a:rPr lang="en-US" dirty="0" smtClean="0">
                <a:latin typeface="UT Sans" pitchFamily="2" charset="0"/>
              </a:rPr>
              <a:t> duce nu </a:t>
            </a:r>
            <a:r>
              <a:rPr lang="en-US" dirty="0" err="1" smtClean="0">
                <a:latin typeface="UT Sans" pitchFamily="2" charset="0"/>
              </a:rPr>
              <a:t>numai</a:t>
            </a:r>
            <a:r>
              <a:rPr lang="en-US" dirty="0" smtClean="0">
                <a:latin typeface="UT Sans" pitchFamily="2" charset="0"/>
              </a:rPr>
              <a:t> la o </a:t>
            </a:r>
            <a:r>
              <a:rPr lang="en-US" dirty="0" err="1" smtClean="0">
                <a:latin typeface="UT Sans" pitchFamily="2" charset="0"/>
              </a:rPr>
              <a:t>atitudine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mai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favorabilă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față</a:t>
            </a:r>
            <a:r>
              <a:rPr lang="en-US" dirty="0" smtClean="0">
                <a:latin typeface="UT Sans" pitchFamily="2" charset="0"/>
              </a:rPr>
              <a:t> de </a:t>
            </a:r>
            <a:r>
              <a:rPr lang="en-US" dirty="0" err="1" smtClean="0">
                <a:latin typeface="UT Sans" pitchFamily="2" charset="0"/>
              </a:rPr>
              <a:t>cumpărăturile</a:t>
            </a:r>
            <a:r>
              <a:rPr lang="en-US" dirty="0" smtClean="0">
                <a:latin typeface="UT Sans" pitchFamily="2" charset="0"/>
              </a:rPr>
              <a:t> online, </a:t>
            </a:r>
            <a:r>
              <a:rPr lang="en-US" dirty="0" err="1" smtClean="0">
                <a:latin typeface="UT Sans" pitchFamily="2" charset="0"/>
              </a:rPr>
              <a:t>ci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și</a:t>
            </a:r>
            <a:r>
              <a:rPr lang="en-US" dirty="0" smtClean="0">
                <a:latin typeface="UT Sans" pitchFamily="2" charset="0"/>
              </a:rPr>
              <a:t> la o </a:t>
            </a:r>
            <a:r>
              <a:rPr lang="en-US" dirty="0" err="1" smtClean="0">
                <a:latin typeface="UT Sans" pitchFamily="2" charset="0"/>
              </a:rPr>
              <a:t>intenție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mai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intensă</a:t>
            </a:r>
            <a:r>
              <a:rPr lang="en-US" dirty="0" smtClean="0">
                <a:latin typeface="UT Sans" pitchFamily="2" charset="0"/>
              </a:rPr>
              <a:t> de a </a:t>
            </a:r>
            <a:r>
              <a:rPr lang="en-US" dirty="0" err="1" smtClean="0">
                <a:latin typeface="UT Sans" pitchFamily="2" charset="0"/>
              </a:rPr>
              <a:t>cumpăra</a:t>
            </a:r>
            <a:r>
              <a:rPr lang="en-US" dirty="0" smtClean="0">
                <a:latin typeface="UT Sans" pitchFamily="2" charset="0"/>
              </a:rPr>
              <a:t> online.</a:t>
            </a:r>
          </a:p>
          <a:p>
            <a:pPr algn="just"/>
            <a:endParaRPr lang="en-US" dirty="0" smtClean="0">
              <a:latin typeface="UT Sans" pitchFamily="2" charset="0"/>
            </a:endParaRPr>
          </a:p>
          <a:p>
            <a:pPr algn="just"/>
            <a:r>
              <a:rPr lang="en-US" dirty="0" err="1" smtClean="0">
                <a:latin typeface="UT Sans" pitchFamily="2" charset="0"/>
              </a:rPr>
              <a:t>Rezultatele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acestui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studiu</a:t>
            </a:r>
            <a:r>
              <a:rPr lang="en-US" dirty="0" smtClean="0">
                <a:latin typeface="UT Sans" pitchFamily="2" charset="0"/>
              </a:rPr>
              <a:t> au </a:t>
            </a:r>
            <a:r>
              <a:rPr lang="en-US" dirty="0" err="1" smtClean="0">
                <a:latin typeface="UT Sans" pitchFamily="2" charset="0"/>
              </a:rPr>
              <a:t>confirmat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cercetările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anterioare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în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domeniu</a:t>
            </a:r>
            <a:r>
              <a:rPr lang="en-US" dirty="0" smtClean="0">
                <a:latin typeface="UT Sans" pitchFamily="2" charset="0"/>
              </a:rPr>
              <a:t> cu </a:t>
            </a:r>
            <a:r>
              <a:rPr lang="en-US" dirty="0" err="1" smtClean="0">
                <a:latin typeface="UT Sans" pitchFamily="2" charset="0"/>
              </a:rPr>
              <a:t>privire</a:t>
            </a:r>
            <a:r>
              <a:rPr lang="en-US" dirty="0" smtClean="0">
                <a:latin typeface="UT Sans" pitchFamily="2" charset="0"/>
              </a:rPr>
              <a:t> la </a:t>
            </a:r>
            <a:r>
              <a:rPr lang="en-US" dirty="0" err="1" smtClean="0">
                <a:latin typeface="UT Sans" pitchFamily="2" charset="0"/>
              </a:rPr>
              <a:t>asocierile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dintre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trăsăturile</a:t>
            </a:r>
            <a:r>
              <a:rPr lang="en-US" dirty="0" smtClean="0">
                <a:latin typeface="UT Sans" pitchFamily="2" charset="0"/>
              </a:rPr>
              <a:t> de </a:t>
            </a:r>
            <a:r>
              <a:rPr lang="en-US" dirty="0" err="1" smtClean="0">
                <a:latin typeface="UT Sans" pitchFamily="2" charset="0"/>
              </a:rPr>
              <a:t>personalitate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și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comportamentele</a:t>
            </a:r>
            <a:r>
              <a:rPr lang="en-US" dirty="0" smtClean="0">
                <a:latin typeface="UT Sans" pitchFamily="2" charset="0"/>
              </a:rPr>
              <a:t> de </a:t>
            </a:r>
            <a:r>
              <a:rPr lang="en-US" dirty="0" err="1" smtClean="0">
                <a:latin typeface="UT Sans" pitchFamily="2" charset="0"/>
              </a:rPr>
              <a:t>cumpărare</a:t>
            </a:r>
            <a:r>
              <a:rPr lang="en-US" dirty="0" smtClean="0">
                <a:latin typeface="UT Sans" pitchFamily="2" charset="0"/>
              </a:rPr>
              <a:t> online. </a:t>
            </a:r>
            <a:r>
              <a:rPr lang="en-US" dirty="0" err="1" smtClean="0">
                <a:latin typeface="UT Sans" pitchFamily="2" charset="0"/>
              </a:rPr>
              <a:t>Extraversiunea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și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nevrotismul</a:t>
            </a:r>
            <a:r>
              <a:rPr lang="en-US" dirty="0" smtClean="0">
                <a:latin typeface="UT Sans" pitchFamily="2" charset="0"/>
              </a:rPr>
              <a:t> au </a:t>
            </a:r>
            <a:r>
              <a:rPr lang="en-US" dirty="0" err="1" smtClean="0">
                <a:latin typeface="UT Sans" pitchFamily="2" charset="0"/>
              </a:rPr>
              <a:t>fost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asociate</a:t>
            </a:r>
            <a:r>
              <a:rPr lang="en-US" dirty="0" smtClean="0">
                <a:latin typeface="UT Sans" pitchFamily="2" charset="0"/>
              </a:rPr>
              <a:t> cu </a:t>
            </a:r>
            <a:r>
              <a:rPr lang="en-US" dirty="0" err="1" smtClean="0">
                <a:latin typeface="UT Sans" pitchFamily="2" charset="0"/>
              </a:rPr>
              <a:t>disponibilitatea</a:t>
            </a:r>
            <a:r>
              <a:rPr lang="en-US" dirty="0" smtClean="0">
                <a:latin typeface="UT Sans" pitchFamily="2" charset="0"/>
              </a:rPr>
              <a:t> de a </a:t>
            </a:r>
            <a:r>
              <a:rPr lang="en-US" dirty="0" err="1" smtClean="0">
                <a:latin typeface="UT Sans" pitchFamily="2" charset="0"/>
              </a:rPr>
              <a:t>cumpăra</a:t>
            </a:r>
            <a:r>
              <a:rPr lang="en-US" dirty="0" smtClean="0">
                <a:latin typeface="UT Sans" pitchFamily="2" charset="0"/>
              </a:rPr>
              <a:t> online.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UT Sans" pitchFamily="2" charset="0"/>
              </a:rPr>
              <a:t>1.2. </a:t>
            </a:r>
            <a:r>
              <a:rPr lang="en-US" sz="2000" b="1" dirty="0" err="1" smtClean="0">
                <a:latin typeface="UT Sans" pitchFamily="2" charset="0"/>
              </a:rPr>
              <a:t>Analiza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sentimentului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utilizatorilor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social media: </a:t>
            </a:r>
            <a:r>
              <a:rPr lang="en-US" sz="2000" b="1" dirty="0" err="1" smtClean="0">
                <a:latin typeface="UT Sans" pitchFamily="2" charset="0"/>
              </a:rPr>
              <a:t>implicații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pentru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strategia</a:t>
            </a:r>
            <a:r>
              <a:rPr lang="en-US" sz="2000" b="1" dirty="0" smtClean="0">
                <a:latin typeface="UT Sans" pitchFamily="2" charset="0"/>
              </a:rPr>
              <a:t> de marketing online</a:t>
            </a:r>
          </a:p>
          <a:p>
            <a:pPr algn="just"/>
            <a:endParaRPr lang="en-US" sz="24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această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 ne-am pus </a:t>
            </a:r>
            <a:r>
              <a:rPr lang="ro-RO" sz="2000" dirty="0" smtClean="0">
                <a:latin typeface="UT Sans" pitchFamily="2" charset="0"/>
              </a:rPr>
              <a:t>întrebarea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i="1" dirty="0" smtClean="0">
                <a:latin typeface="UT Sans" pitchFamily="2" charset="0"/>
              </a:rPr>
              <a:t>Cum pot </a:t>
            </a:r>
            <a:r>
              <a:rPr lang="en-US" sz="2000" i="1" dirty="0" err="1" smtClean="0">
                <a:latin typeface="UT Sans" pitchFamily="2" charset="0"/>
              </a:rPr>
              <a:t>fi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utilizate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recenziile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utilizatorilor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pentru</a:t>
            </a:r>
            <a:r>
              <a:rPr lang="en-US" sz="2000" i="1" dirty="0" smtClean="0">
                <a:latin typeface="UT Sans" pitchFamily="2" charset="0"/>
              </a:rPr>
              <a:t> a </a:t>
            </a:r>
            <a:r>
              <a:rPr lang="en-US" sz="2000" i="1" dirty="0" err="1" smtClean="0">
                <a:latin typeface="UT Sans" pitchFamily="2" charset="0"/>
              </a:rPr>
              <a:t>îmbunătăți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deciziile</a:t>
            </a:r>
            <a:r>
              <a:rPr lang="en-US" sz="2000" i="1" dirty="0" smtClean="0">
                <a:latin typeface="UT Sans" pitchFamily="2" charset="0"/>
              </a:rPr>
              <a:t> de marketing?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lângă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cuvintelor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cheie</a:t>
            </a:r>
            <a:r>
              <a:rPr lang="en-US" sz="2000" dirty="0" smtClean="0">
                <a:latin typeface="UT Sans" pitchFamily="2" charset="0"/>
              </a:rPr>
              <a:t>, pot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alte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analize</a:t>
            </a:r>
            <a:r>
              <a:rPr lang="en-US" sz="2000" dirty="0" smtClean="0">
                <a:latin typeface="UT Sans" pitchFamily="2" charset="0"/>
              </a:rPr>
              <a:t> ale </a:t>
            </a:r>
            <a:r>
              <a:rPr lang="en-US" sz="2000" dirty="0" err="1" smtClean="0">
                <a:latin typeface="UT Sans" pitchFamily="2" charset="0"/>
              </a:rPr>
              <a:t>dimensiunilor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comentariilor</a:t>
            </a:r>
            <a:r>
              <a:rPr lang="en-US" sz="2000" dirty="0" smtClean="0">
                <a:latin typeface="UT Sans" pitchFamily="2" charset="0"/>
              </a:rPr>
              <a:t> generate de </a:t>
            </a:r>
            <a:r>
              <a:rPr lang="en-US" sz="2000" dirty="0" err="1" smtClean="0">
                <a:latin typeface="UT Sans" pitchFamily="2" charset="0"/>
              </a:rPr>
              <a:t>utilizatori</a:t>
            </a:r>
            <a:r>
              <a:rPr lang="en-US" sz="2000" dirty="0" smtClean="0">
                <a:latin typeface="UT Sans" pitchFamily="2" charset="0"/>
              </a:rPr>
              <a:t>, cum </a:t>
            </a:r>
            <a:r>
              <a:rPr lang="en-US" sz="2000" dirty="0" err="1" smtClean="0">
                <a:latin typeface="UT Sans" pitchFamily="2" charset="0"/>
              </a:rPr>
              <a:t>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sentimentului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400" b="1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atinge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obiectivele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datele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agregate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despre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recenziile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restaurantelor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extrase</a:t>
            </a:r>
            <a:r>
              <a:rPr lang="en-US" sz="2000" dirty="0" smtClean="0">
                <a:latin typeface="UT Sans" pitchFamily="2" charset="0"/>
              </a:rPr>
              <a:t> din Yelp.com.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restaurante</a:t>
            </a:r>
            <a:r>
              <a:rPr lang="en-US" sz="2000" dirty="0" smtClean="0">
                <a:latin typeface="UT Sans" pitchFamily="2" charset="0"/>
              </a:rPr>
              <a:t> din Kansas City,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extrase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17.626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recenzii</a:t>
            </a:r>
            <a:r>
              <a:rPr lang="en-US" sz="2000" dirty="0" smtClean="0">
                <a:latin typeface="UT Sans" pitchFamily="2" charset="0"/>
              </a:rPr>
              <a:t> ale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restaurantele</a:t>
            </a:r>
            <a:r>
              <a:rPr lang="en-US" sz="2000" dirty="0" smtClean="0">
                <a:latin typeface="UT Sans" pitchFamily="2" charset="0"/>
              </a:rPr>
              <a:t> din Lawrence,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extrase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4.743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recenzii</a:t>
            </a:r>
            <a:r>
              <a:rPr lang="en-US" sz="2000" dirty="0" smtClean="0">
                <a:latin typeface="UT Sans" pitchFamily="2" charset="0"/>
              </a:rPr>
              <a:t> ale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colectate</a:t>
            </a:r>
            <a:r>
              <a:rPr lang="en-US" sz="2000" dirty="0" smtClean="0">
                <a:latin typeface="UT Sans" pitchFamily="2" charset="0"/>
              </a:rPr>
              <a:t> date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următoarele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variabile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dirty="0" err="1" smtClean="0">
                <a:latin typeface="UT Sans" pitchFamily="2" charset="0"/>
              </a:rPr>
              <a:t>profilul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numele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genul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locația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, data </a:t>
            </a:r>
            <a:r>
              <a:rPr lang="en-US" sz="2000" dirty="0" err="1" smtClean="0">
                <a:latin typeface="UT Sans" pitchFamily="2" charset="0"/>
              </a:rPr>
              <a:t>publicării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ziua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săptămânii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luna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numărul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recenzii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după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recenzia</a:t>
            </a:r>
            <a:r>
              <a:rPr lang="en-US" sz="2000" dirty="0" smtClean="0">
                <a:latin typeface="UT Sans" pitchFamily="2" charset="0"/>
              </a:rPr>
              <a:t>, link-</a:t>
            </a:r>
            <a:r>
              <a:rPr lang="en-US" sz="2000" dirty="0" err="1" smtClean="0">
                <a:latin typeface="UT Sans" pitchFamily="2" charset="0"/>
              </a:rPr>
              <a:t>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numele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etichetele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adresa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restaurantului</a:t>
            </a:r>
            <a:r>
              <a:rPr lang="en-US" sz="2000" dirty="0" smtClean="0">
                <a:latin typeface="UT Sans" pitchFamily="2" charset="0"/>
              </a:rPr>
              <a:t>, media </a:t>
            </a:r>
            <a:r>
              <a:rPr lang="en-US" sz="2000" dirty="0" err="1" smtClean="0">
                <a:latin typeface="UT Sans" pitchFamily="2" charset="0"/>
              </a:rPr>
              <a:t>restaurantului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evaluarea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numărul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comentarii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recenzie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Datele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colectate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două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săptămâni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perioada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aprilie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2015. </a:t>
            </a:r>
            <a:r>
              <a:rPr lang="en-US" sz="2000" dirty="0" err="1" smtClean="0">
                <a:latin typeface="UT Sans" pitchFamily="2" charset="0"/>
              </a:rPr>
              <a:t>Recenziile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avut</a:t>
            </a:r>
            <a:r>
              <a:rPr lang="en-US" sz="2000" dirty="0" smtClean="0">
                <a:latin typeface="UT Sans" pitchFamily="2" charset="0"/>
              </a:rPr>
              <a:t> un ID </a:t>
            </a:r>
            <a:r>
              <a:rPr lang="en-US" sz="2000" dirty="0" err="1" smtClean="0">
                <a:latin typeface="UT Sans" pitchFamily="2" charset="0"/>
              </a:rPr>
              <a:t>unic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permițând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atribuirea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fiecare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înregistrat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numărul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recenzii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postate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utilizator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numărul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numele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companiilor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examinate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en-US" sz="2000" b="1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genul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clientului</a:t>
            </a:r>
            <a:r>
              <a:rPr lang="en-US" sz="2000" dirty="0" smtClean="0">
                <a:latin typeface="UT Sans" pitchFamily="2" charset="0"/>
              </a:rPr>
              <a:t> nu </a:t>
            </a:r>
            <a:r>
              <a:rPr lang="en-US" sz="2000" dirty="0" err="1" smtClean="0">
                <a:latin typeface="UT Sans" pitchFamily="2" charset="0"/>
              </a:rPr>
              <a:t>influențează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evaluările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restaurantelor</a:t>
            </a:r>
            <a:r>
              <a:rPr lang="en-US" sz="2000" dirty="0" smtClean="0">
                <a:latin typeface="UT Sans" pitchFamily="2" charset="0"/>
              </a:rPr>
              <a:t>. 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Cu </a:t>
            </a:r>
            <a:r>
              <a:rPr lang="en-US" sz="2000" dirty="0" err="1" smtClean="0">
                <a:latin typeface="UT Sans" pitchFamily="2" charset="0"/>
              </a:rPr>
              <a:t>toate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acestea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locația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clientului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influențează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evaluările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Clienții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locuiesc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într</a:t>
            </a:r>
            <a:r>
              <a:rPr lang="en-US" sz="2000" dirty="0" smtClean="0">
                <a:latin typeface="UT Sans" pitchFamily="2" charset="0"/>
              </a:rPr>
              <a:t>-un alt stat </a:t>
            </a:r>
            <a:r>
              <a:rPr lang="en-US" sz="2000" dirty="0" err="1" smtClean="0">
                <a:latin typeface="UT Sans" pitchFamily="2" charset="0"/>
              </a:rPr>
              <a:t>diferit</a:t>
            </a:r>
            <a:r>
              <a:rPr lang="en-US" sz="2000" dirty="0" smtClean="0">
                <a:latin typeface="UT Sans" pitchFamily="2" charset="0"/>
              </a:rPr>
              <a:t> de restaurant </a:t>
            </a:r>
            <a:r>
              <a:rPr lang="en-US" sz="2000" dirty="0" err="1" smtClean="0">
                <a:latin typeface="UT Sans" pitchFamily="2" charset="0"/>
              </a:rPr>
              <a:t>dau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ratinguri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slabe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decât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clienții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locuiesc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același</a:t>
            </a:r>
            <a:r>
              <a:rPr lang="en-US" sz="2000" dirty="0" smtClean="0">
                <a:latin typeface="UT Sans" pitchFamily="2" charset="0"/>
              </a:rPr>
              <a:t> stat.</a:t>
            </a: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Această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constatare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implică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faptul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influențele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culturale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sociale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trebui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considerare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atunci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când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iau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decizii</a:t>
            </a:r>
            <a:r>
              <a:rPr lang="en-US" sz="2000" dirty="0" smtClean="0">
                <a:latin typeface="UT Sans" pitchFamily="2" charset="0"/>
              </a:rPr>
              <a:t> de marketing.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contribuie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cunoașterea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marketingul</a:t>
            </a:r>
            <a:r>
              <a:rPr lang="en-US" sz="2000" dirty="0" smtClean="0">
                <a:latin typeface="UT Sans" pitchFamily="2" charset="0"/>
              </a:rPr>
              <a:t> social media, </a:t>
            </a:r>
            <a:r>
              <a:rPr lang="en-US" sz="2000" dirty="0" err="1" smtClean="0">
                <a:latin typeface="UT Sans" pitchFamily="2" charset="0"/>
              </a:rPr>
              <a:t>arătând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legea</a:t>
            </a:r>
            <a:r>
              <a:rPr lang="en-US" sz="2000" dirty="0" smtClean="0">
                <a:latin typeface="UT Sans" pitchFamily="2" charset="0"/>
              </a:rPr>
              <a:t> Reilly a </a:t>
            </a:r>
            <a:r>
              <a:rPr lang="en-US" sz="2000" dirty="0" err="1" smtClean="0">
                <a:latin typeface="UT Sans" pitchFamily="2" charset="0"/>
              </a:rPr>
              <a:t>gravitației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comerciale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aplică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industriei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ospitalității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Această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lege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furnizeză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despre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modul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evaluările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restaurantelor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efectuate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utilizatorii</a:t>
            </a:r>
            <a:r>
              <a:rPr lang="en-US" sz="2000" dirty="0" smtClean="0">
                <a:latin typeface="UT Sans" pitchFamily="2" charset="0"/>
              </a:rPr>
              <a:t> web </a:t>
            </a:r>
            <a:r>
              <a:rPr lang="en-US" sz="2000" dirty="0" err="1" smtClean="0">
                <a:latin typeface="UT Sans" pitchFamily="2" charset="0"/>
              </a:rPr>
              <a:t>diferă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funcție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distanța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față</a:t>
            </a:r>
            <a:r>
              <a:rPr lang="en-US" sz="2000" dirty="0" smtClean="0">
                <a:latin typeface="UT Sans" pitchFamily="2" charset="0"/>
              </a:rPr>
              <a:t> de restaurant.</a:t>
            </a:r>
            <a:endParaRPr lang="en-US" sz="2000" b="1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UT Sans" pitchFamily="2" charset="0"/>
              </a:rPr>
              <a:t>1.3.  </a:t>
            </a:r>
            <a:r>
              <a:rPr lang="en-US" sz="2000" b="1" dirty="0" err="1" smtClean="0">
                <a:latin typeface="UT Sans" pitchFamily="2" charset="0"/>
              </a:rPr>
              <a:t>Personalizarea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marketingului</a:t>
            </a:r>
            <a:r>
              <a:rPr lang="en-US" sz="2000" b="1" dirty="0" smtClean="0">
                <a:latin typeface="UT Sans" pitchFamily="2" charset="0"/>
              </a:rPr>
              <a:t> online </a:t>
            </a:r>
            <a:r>
              <a:rPr lang="en-US" sz="2000" b="1" dirty="0" err="1" smtClean="0">
                <a:latin typeface="UT Sans" pitchFamily="2" charset="0"/>
              </a:rPr>
              <a:t>folosind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recunoașterea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feței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și</a:t>
            </a:r>
            <a:r>
              <a:rPr lang="en-US" sz="2000" b="1" dirty="0" smtClean="0">
                <a:latin typeface="UT Sans" pitchFamily="2" charset="0"/>
              </a:rPr>
              <a:t> a </a:t>
            </a:r>
            <a:r>
              <a:rPr lang="en-US" sz="2000" b="1" dirty="0" err="1" smtClean="0">
                <a:latin typeface="UT Sans" pitchFamily="2" charset="0"/>
              </a:rPr>
              <a:t>emoțiilor</a:t>
            </a:r>
            <a:endParaRPr lang="en-US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Un </a:t>
            </a:r>
            <a:r>
              <a:rPr lang="en-US" sz="2000" dirty="0" err="1" smtClean="0">
                <a:latin typeface="UT Sans" pitchFamily="2" charset="0"/>
              </a:rPr>
              <a:t>sistem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personalizare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foarte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eficient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marketing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acela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personalizare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reclamelor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fiecare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</a:t>
            </a:r>
            <a:r>
              <a:rPr lang="en-US" sz="2000" dirty="0" smtClean="0">
                <a:latin typeface="UT Sans" pitchFamily="2" charset="0"/>
              </a:rPr>
              <a:t> are o </a:t>
            </a:r>
            <a:r>
              <a:rPr lang="en-US" sz="2000" dirty="0" err="1" smtClean="0">
                <a:latin typeface="UT Sans" pitchFamily="2" charset="0"/>
              </a:rPr>
              <a:t>experiență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unică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adaptată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său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recunoașterii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faciale</a:t>
            </a:r>
            <a:r>
              <a:rPr lang="en-US" sz="2000" dirty="0" smtClean="0">
                <a:latin typeface="UT Sans" pitchFamily="2" charset="0"/>
              </a:rPr>
              <a:t>, eventual a </a:t>
            </a:r>
            <a:r>
              <a:rPr lang="en-US" sz="2000" dirty="0" err="1" smtClean="0">
                <a:latin typeface="UT Sans" pitchFamily="2" charset="0"/>
              </a:rPr>
              <a:t>stării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emoțiilor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putem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identifica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reclame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răspunde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interes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fel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reclamele</a:t>
            </a:r>
            <a:r>
              <a:rPr lang="en-US" sz="2000" dirty="0" smtClean="0">
                <a:latin typeface="UT Sans" pitchFamily="2" charset="0"/>
              </a:rPr>
              <a:t> pot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fără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nicio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intervenție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; nu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necesar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autentifice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spună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nume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utilizator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alte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elemente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identificare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000" b="1" dirty="0" smtClean="0">
              <a:latin typeface="UT Sans" pitchFamily="2" charset="0"/>
            </a:endParaRPr>
          </a:p>
          <a:p>
            <a:pPr algn="just"/>
            <a:endParaRPr lang="en-US" sz="2000" b="1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endParaRPr lang="en-US" sz="2000" b="1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448550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03748" y="4437112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UT Sans" pitchFamily="2" charset="0"/>
              </a:rPr>
              <a:t>Procesul</a:t>
            </a:r>
            <a:r>
              <a:rPr lang="en-US" dirty="0" smtClean="0">
                <a:latin typeface="UT Sans" pitchFamily="2" charset="0"/>
              </a:rPr>
              <a:t> de </a:t>
            </a:r>
            <a:r>
              <a:rPr lang="en-US" dirty="0" err="1" smtClean="0">
                <a:latin typeface="UT Sans" pitchFamily="2" charset="0"/>
              </a:rPr>
              <a:t>identificare</a:t>
            </a:r>
            <a:r>
              <a:rPr lang="en-US" dirty="0" smtClean="0">
                <a:latin typeface="UT Sans" pitchFamily="2" charset="0"/>
              </a:rPr>
              <a:t> a </a:t>
            </a:r>
            <a:r>
              <a:rPr lang="en-US" dirty="0" err="1" smtClean="0">
                <a:latin typeface="UT Sans" pitchFamily="2" charset="0"/>
              </a:rPr>
              <a:t>trăsăturilor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faciale</a:t>
            </a:r>
            <a:endParaRPr lang="en-US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44916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47664" y="5085184"/>
            <a:ext cx="622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UT Sans" pitchFamily="2" charset="0"/>
              </a:rPr>
              <a:t>Exemplu</a:t>
            </a:r>
            <a:r>
              <a:rPr lang="en-US" dirty="0" smtClean="0">
                <a:latin typeface="UT Sans" pitchFamily="2" charset="0"/>
              </a:rPr>
              <a:t> - </a:t>
            </a:r>
            <a:r>
              <a:rPr lang="en-US" dirty="0" err="1" smtClean="0">
                <a:latin typeface="UT Sans" pitchFamily="2" charset="0"/>
              </a:rPr>
              <a:t>Identificarea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persoanelor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ro-RO" dirty="0" smtClean="0">
                <a:latin typeface="UT Sans" pitchFamily="2" charset="0"/>
              </a:rPr>
              <a:t>ș</a:t>
            </a:r>
            <a:r>
              <a:rPr lang="en-US" dirty="0" err="1" smtClean="0">
                <a:latin typeface="UT Sans" pitchFamily="2" charset="0"/>
              </a:rPr>
              <a:t>i</a:t>
            </a:r>
            <a:r>
              <a:rPr lang="en-US" dirty="0" smtClean="0">
                <a:latin typeface="UT Sans" pitchFamily="2" charset="0"/>
              </a:rPr>
              <a:t> a </a:t>
            </a:r>
            <a:r>
              <a:rPr lang="en-US" dirty="0" err="1" smtClean="0">
                <a:latin typeface="UT Sans" pitchFamily="2" charset="0"/>
              </a:rPr>
              <a:t>sentimentelor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pentru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mai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multe</a:t>
            </a:r>
            <a:r>
              <a:rPr lang="en-US" dirty="0" smtClean="0">
                <a:latin typeface="UT Sans" pitchFamily="2" charset="0"/>
              </a:rPr>
              <a:t> </a:t>
            </a:r>
            <a:r>
              <a:rPr lang="en-US" dirty="0" err="1" smtClean="0">
                <a:latin typeface="UT Sans" pitchFamily="2" charset="0"/>
              </a:rPr>
              <a:t>persoane</a:t>
            </a:r>
            <a:r>
              <a:rPr lang="en-US" dirty="0" smtClean="0">
                <a:latin typeface="UT Sans" pitchFamily="2" charset="0"/>
              </a:rPr>
              <a:t> din </a:t>
            </a:r>
            <a:r>
              <a:rPr lang="en-US" dirty="0" err="1" smtClean="0">
                <a:latin typeface="UT Sans" pitchFamily="2" charset="0"/>
              </a:rPr>
              <a:t>aceeași</a:t>
            </a:r>
            <a:r>
              <a:rPr lang="en-US" dirty="0" smtClean="0">
                <a:latin typeface="UT Sans" pitchFamily="2" charset="0"/>
              </a:rPr>
              <a:t> imagine</a:t>
            </a:r>
            <a:endParaRPr lang="en-US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 smtClean="0">
                <a:latin typeface="UT Sans" pitchFamily="2" charset="0"/>
              </a:rPr>
              <a:t>Concluzii</a:t>
            </a:r>
          </a:p>
          <a:p>
            <a:endParaRPr lang="ro-RO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prezentul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, s-a </a:t>
            </a:r>
            <a:r>
              <a:rPr lang="en-US" sz="2000" dirty="0" err="1" smtClean="0">
                <a:latin typeface="UT Sans" pitchFamily="2" charset="0"/>
              </a:rPr>
              <a:t>încercat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combinarea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recunoașterii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faciale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recunoașterea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emoțiilor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propunând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specialiștilor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marketing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obțină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identificarea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persoanei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precum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emoțională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fără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nici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implicare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persoanei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identificat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</a:t>
            </a:r>
            <a:r>
              <a:rPr lang="en-US" sz="2000" dirty="0" smtClean="0">
                <a:latin typeface="UT Sans" pitchFamily="2" charset="0"/>
              </a:rPr>
              <a:t> se pot </a:t>
            </a:r>
            <a:r>
              <a:rPr lang="en-US" sz="2000" dirty="0" err="1" smtClean="0">
                <a:latin typeface="UT Sans" pitchFamily="2" charset="0"/>
              </a:rPr>
              <a:t>oferi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serie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reclame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personalizate</a:t>
            </a:r>
            <a:r>
              <a:rPr lang="en-US" sz="2000" dirty="0" smtClean="0">
                <a:latin typeface="UT Sans" pitchFamily="2" charset="0"/>
              </a:rPr>
              <a:t> care au o </a:t>
            </a:r>
            <a:r>
              <a:rPr lang="en-US" sz="2000" dirty="0" err="1" smtClean="0">
                <a:latin typeface="UT Sans" pitchFamily="2" charset="0"/>
              </a:rPr>
              <a:t>legătură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strânsă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preferințele</a:t>
            </a:r>
            <a:r>
              <a:rPr lang="en-US" sz="2000" dirty="0" smtClean="0">
                <a:latin typeface="UT Sans" pitchFamily="2" charset="0"/>
              </a:rPr>
              <a:t> sale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ales cu </a:t>
            </a:r>
            <a:r>
              <a:rPr lang="en-US" sz="2000" dirty="0" err="1" smtClean="0">
                <a:latin typeface="UT Sans" pitchFamily="2" charset="0"/>
              </a:rPr>
              <a:t>starea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emoțională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acel</a:t>
            </a:r>
            <a:r>
              <a:rPr lang="en-US" sz="2000" dirty="0" smtClean="0">
                <a:latin typeface="UT Sans" pitchFamily="2" charset="0"/>
              </a:rPr>
              <a:t> moment.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UT Sans" pitchFamily="2" charset="0"/>
              </a:rPr>
              <a:t>1.4. Interactivia.ro - </a:t>
            </a:r>
            <a:r>
              <a:rPr lang="en-US" sz="2000" b="1" dirty="0" err="1" smtClean="0">
                <a:latin typeface="UT Sans" pitchFamily="2" charset="0"/>
              </a:rPr>
              <a:t>Studiul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unui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cadru</a:t>
            </a:r>
            <a:r>
              <a:rPr lang="en-US" sz="2000" b="1" dirty="0" smtClean="0">
                <a:latin typeface="UT Sans" pitchFamily="2" charset="0"/>
              </a:rPr>
              <a:t> de </a:t>
            </a:r>
            <a:r>
              <a:rPr lang="en-US" sz="2000" b="1" dirty="0" err="1" smtClean="0">
                <a:latin typeface="UT Sans" pitchFamily="2" charset="0"/>
              </a:rPr>
              <a:t>gamificare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utilizând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instrumente</a:t>
            </a:r>
            <a:r>
              <a:rPr lang="en-US" sz="2000" b="1" dirty="0" smtClean="0">
                <a:latin typeface="UT Sans" pitchFamily="2" charset="0"/>
              </a:rPr>
              <a:t> cu cost zero</a:t>
            </a:r>
            <a:endParaRPr lang="ro-RO" sz="2000" b="1" dirty="0" smtClean="0">
              <a:latin typeface="UT Sans" pitchFamily="2" charset="0"/>
            </a:endParaRPr>
          </a:p>
          <a:p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ultimii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ani</a:t>
            </a:r>
            <a:r>
              <a:rPr lang="en-US" sz="2000" dirty="0" smtClean="0">
                <a:latin typeface="UT Sans" pitchFamily="2" charset="0"/>
              </a:rPr>
              <a:t> s-a </a:t>
            </a:r>
            <a:r>
              <a:rPr lang="en-US" sz="2000" dirty="0" err="1" smtClean="0">
                <a:latin typeface="UT Sans" pitchFamily="2" charset="0"/>
              </a:rPr>
              <a:t>înregistrat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explozie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rapidă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aplicații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consum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software care se </a:t>
            </a:r>
            <a:r>
              <a:rPr lang="en-US" sz="2000" dirty="0" err="1" smtClean="0">
                <a:latin typeface="UT Sans" pitchFamily="2" charset="0"/>
              </a:rPr>
              <a:t>bazează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categorie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specială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jocuri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adică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jocuri</a:t>
            </a:r>
            <a:r>
              <a:rPr lang="en-US" sz="2000" dirty="0" smtClean="0">
                <a:latin typeface="UT Sans" pitchFamily="2" charset="0"/>
              </a:rPr>
              <a:t> video.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Cunoscută</a:t>
            </a:r>
            <a:r>
              <a:rPr lang="en-US" sz="2000" dirty="0" smtClean="0">
                <a:latin typeface="UT Sans" pitchFamily="2" charset="0"/>
              </a:rPr>
              <a:t> ca </a:t>
            </a:r>
            <a:r>
              <a:rPr lang="en-US" sz="2000" i="1" dirty="0" smtClean="0">
                <a:latin typeface="UT Sans" pitchFamily="2" charset="0"/>
              </a:rPr>
              <a:t>„</a:t>
            </a:r>
            <a:r>
              <a:rPr lang="en-US" sz="2000" i="1" dirty="0" err="1" smtClean="0">
                <a:latin typeface="UT Sans" pitchFamily="2" charset="0"/>
              </a:rPr>
              <a:t>gamification</a:t>
            </a:r>
            <a:r>
              <a:rPr lang="en-US" sz="2000" i="1" dirty="0" smtClean="0">
                <a:latin typeface="UT Sans" pitchFamily="2" charset="0"/>
              </a:rPr>
              <a:t>” </a:t>
            </a:r>
            <a:r>
              <a:rPr lang="en-US" sz="2000" dirty="0" err="1" smtClean="0">
                <a:latin typeface="UT Sans" pitchFamily="2" charset="0"/>
              </a:rPr>
              <a:t>sau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„</a:t>
            </a:r>
            <a:r>
              <a:rPr lang="en-US" sz="2000" i="1" dirty="0" err="1" smtClean="0">
                <a:latin typeface="UT Sans" pitchFamily="2" charset="0"/>
              </a:rPr>
              <a:t>gamificare</a:t>
            </a:r>
            <a:r>
              <a:rPr lang="en-US" sz="2000" i="1" dirty="0" smtClean="0">
                <a:latin typeface="UT Sans" pitchFamily="2" charset="0"/>
              </a:rPr>
              <a:t>” </a:t>
            </a:r>
            <a:r>
              <a:rPr lang="en-US" sz="2000" dirty="0" smtClean="0">
                <a:latin typeface="UT Sans" pitchFamily="2" charset="0"/>
              </a:rPr>
              <a:t>(</a:t>
            </a:r>
            <a:r>
              <a:rPr lang="en-US" sz="2000" dirty="0" err="1" smtClean="0">
                <a:latin typeface="UT Sans" pitchFamily="2" charset="0"/>
              </a:rPr>
              <a:t>termenul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limba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română</a:t>
            </a:r>
            <a:r>
              <a:rPr lang="en-US" sz="2000" dirty="0" smtClean="0">
                <a:latin typeface="UT Sans" pitchFamily="2" charset="0"/>
              </a:rPr>
              <a:t>), </a:t>
            </a:r>
            <a:r>
              <a:rPr lang="en-US" sz="2000" dirty="0" err="1" smtClean="0">
                <a:latin typeface="UT Sans" pitchFamily="2" charset="0"/>
              </a:rPr>
              <a:t>această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tendință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asociază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grup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substanțial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concepte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existente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interacțiunea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om</a:t>
            </a:r>
            <a:r>
              <a:rPr lang="en-US" sz="2000" dirty="0" smtClean="0">
                <a:latin typeface="UT Sans" pitchFamily="2" charset="0"/>
              </a:rPr>
              <a:t>-computer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special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studiile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jocuri</a:t>
            </a:r>
            <a:r>
              <a:rPr lang="en-US" sz="2000" dirty="0" smtClean="0">
                <a:latin typeface="UT Sans" pitchFamily="2" charset="0"/>
              </a:rPr>
              <a:t>, cum </a:t>
            </a:r>
            <a:r>
              <a:rPr lang="en-US" sz="2000" dirty="0" err="1" smtClean="0">
                <a:latin typeface="UT Sans" pitchFamily="2" charset="0"/>
              </a:rPr>
              <a:t>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jocuri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serioase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jocuri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omniprezente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jocuri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alternativă</a:t>
            </a:r>
            <a:r>
              <a:rPr lang="ro-RO" sz="2000" dirty="0" smtClean="0">
                <a:latin typeface="UT Sans" pitchFamily="2" charset="0"/>
              </a:rPr>
              <a:t>.</a:t>
            </a:r>
            <a:r>
              <a:rPr lang="en-US" sz="2000" dirty="0" smtClean="0">
                <a:latin typeface="UT Sans" pitchFamily="2" charset="0"/>
              </a:rPr>
              <a:t> 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268760"/>
            <a:ext cx="8064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o-RO" sz="2000" b="1" dirty="0" smtClean="0">
                <a:latin typeface="UT Sans" pitchFamily="50" charset="0"/>
              </a:rPr>
              <a:t>Cuprins</a:t>
            </a:r>
          </a:p>
          <a:p>
            <a:pPr marL="342900" indent="-342900" algn="just">
              <a:buBlip>
                <a:blip r:embed="rId2"/>
              </a:buBlip>
            </a:pPr>
            <a:endParaRPr lang="ro-RO" sz="2000" dirty="0" smtClean="0">
              <a:latin typeface="UT Sans" pitchFamily="50" charset="0"/>
            </a:endParaRPr>
          </a:p>
          <a:p>
            <a:pPr marL="342900" indent="-342900" algn="just"/>
            <a:r>
              <a:rPr lang="ro-RO" sz="2000" b="1" dirty="0" smtClean="0">
                <a:latin typeface="UT Sans" pitchFamily="50" charset="0"/>
              </a:rPr>
              <a:t>I.</a:t>
            </a:r>
            <a:r>
              <a:rPr lang="vi-VN" sz="2000" b="1" dirty="0" smtClean="0">
                <a:latin typeface="UT Sans" pitchFamily="50" charset="0"/>
              </a:rPr>
              <a:t> Realizări științifice și profesionale</a:t>
            </a:r>
            <a:endParaRPr lang="ro-RO" sz="2000" b="1" dirty="0" smtClean="0">
              <a:latin typeface="UT Sans" pitchFamily="50" charset="0"/>
            </a:endParaRPr>
          </a:p>
          <a:p>
            <a:pPr marL="520700" indent="-520700" algn="just"/>
            <a:r>
              <a:rPr lang="ro-RO" sz="2000" dirty="0" smtClean="0">
                <a:latin typeface="UT Sans" pitchFamily="50" charset="0"/>
              </a:rPr>
              <a:t>1.1.</a:t>
            </a:r>
            <a:r>
              <a:rPr lang="vi-VN" sz="2000" dirty="0" smtClean="0">
                <a:latin typeface="UT Sans" pitchFamily="50" charset="0"/>
              </a:rPr>
              <a:t> Cercetări de marketing cu privire la utilizarea noilor tehnologii informatice în societatea contemporană</a:t>
            </a:r>
            <a:endParaRPr lang="ro-RO" sz="2000" dirty="0" smtClean="0">
              <a:latin typeface="UT Sans" pitchFamily="50" charset="0"/>
            </a:endParaRPr>
          </a:p>
          <a:p>
            <a:pPr marL="520700" indent="-520700" algn="just"/>
            <a:r>
              <a:rPr lang="ro-RO" sz="2000" dirty="0" smtClean="0">
                <a:latin typeface="UT Sans" pitchFamily="50" charset="0"/>
              </a:rPr>
              <a:t>1.2.</a:t>
            </a:r>
            <a:r>
              <a:rPr lang="en-US" sz="2000" dirty="0" smtClean="0">
                <a:latin typeface="UT Sans" pitchFamily="50" charset="0"/>
              </a:rPr>
              <a:t> </a:t>
            </a:r>
            <a:r>
              <a:rPr lang="en-US" sz="2000" dirty="0" err="1" smtClean="0">
                <a:latin typeface="UT Sans" pitchFamily="50" charset="0"/>
              </a:rPr>
              <a:t>Studii</a:t>
            </a:r>
            <a:r>
              <a:rPr lang="en-US" sz="2000" dirty="0" smtClean="0">
                <a:latin typeface="UT Sans" pitchFamily="50" charset="0"/>
              </a:rPr>
              <a:t> de marketing </a:t>
            </a:r>
            <a:r>
              <a:rPr lang="en-US" sz="2000" dirty="0" err="1" smtClean="0">
                <a:latin typeface="UT Sans" pitchFamily="50" charset="0"/>
              </a:rPr>
              <a:t>privind</a:t>
            </a:r>
            <a:r>
              <a:rPr lang="en-US" sz="2000" dirty="0" smtClean="0">
                <a:latin typeface="UT Sans" pitchFamily="50" charset="0"/>
              </a:rPr>
              <a:t> </a:t>
            </a:r>
            <a:r>
              <a:rPr lang="en-US" sz="2000" dirty="0" err="1" smtClean="0">
                <a:latin typeface="UT Sans" pitchFamily="50" charset="0"/>
              </a:rPr>
              <a:t>acceptarea</a:t>
            </a:r>
            <a:r>
              <a:rPr lang="en-US" sz="2000" dirty="0" smtClean="0">
                <a:latin typeface="UT Sans" pitchFamily="50" charset="0"/>
              </a:rPr>
              <a:t> </a:t>
            </a:r>
            <a:r>
              <a:rPr lang="en-US" sz="2000" dirty="0" err="1" smtClean="0">
                <a:latin typeface="UT Sans" pitchFamily="50" charset="0"/>
              </a:rPr>
              <a:t>tehnologiilor</a:t>
            </a:r>
            <a:r>
              <a:rPr lang="en-US" sz="2000" dirty="0" smtClean="0">
                <a:latin typeface="UT Sans" pitchFamily="50" charset="0"/>
              </a:rPr>
              <a:t> </a:t>
            </a:r>
            <a:r>
              <a:rPr lang="en-US" sz="2000" dirty="0" err="1" smtClean="0">
                <a:latin typeface="UT Sans" pitchFamily="50" charset="0"/>
              </a:rPr>
              <a:t>informatice</a:t>
            </a:r>
            <a:r>
              <a:rPr lang="en-US" sz="2000" dirty="0" smtClean="0">
                <a:latin typeface="UT Sans" pitchFamily="50" charset="0"/>
              </a:rPr>
              <a:t> </a:t>
            </a:r>
            <a:r>
              <a:rPr lang="en-US" sz="2000" dirty="0" err="1" smtClean="0">
                <a:latin typeface="UT Sans" pitchFamily="50" charset="0"/>
              </a:rPr>
              <a:t>moderne</a:t>
            </a:r>
            <a:endParaRPr lang="ro-RO" sz="2000" dirty="0" smtClean="0">
              <a:latin typeface="UT Sans" pitchFamily="50" charset="0"/>
            </a:endParaRPr>
          </a:p>
          <a:p>
            <a:pPr marL="342900" indent="-342900" algn="just"/>
            <a:endParaRPr lang="ro-RO" sz="2000" dirty="0" smtClean="0">
              <a:latin typeface="UT Sans" pitchFamily="50" charset="0"/>
            </a:endParaRPr>
          </a:p>
          <a:p>
            <a:pPr marL="342900" indent="-342900" algn="just"/>
            <a:r>
              <a:rPr lang="vi-VN" sz="2000" b="1" dirty="0" smtClean="0">
                <a:latin typeface="UT Sans" pitchFamily="50" charset="0"/>
              </a:rPr>
              <a:t>II</a:t>
            </a:r>
            <a:r>
              <a:rPr lang="ro-RO" sz="2000" b="1" dirty="0" smtClean="0">
                <a:latin typeface="UT Sans" pitchFamily="50" charset="0"/>
              </a:rPr>
              <a:t>.</a:t>
            </a:r>
            <a:r>
              <a:rPr lang="vi-VN" sz="2000" b="1" dirty="0" smtClean="0">
                <a:latin typeface="UT Sans" pitchFamily="50" charset="0"/>
              </a:rPr>
              <a:t> Planul de evoluție și dezvoltare a carierei	</a:t>
            </a:r>
            <a:endParaRPr lang="ro-RO" sz="2000" b="1" dirty="0" smtClean="0">
              <a:latin typeface="UT Sans" pitchFamily="50" charset="0"/>
            </a:endParaRPr>
          </a:p>
          <a:p>
            <a:pPr marL="342900" indent="-342900" algn="just"/>
            <a:r>
              <a:rPr lang="ro-RO" sz="2000" dirty="0" smtClean="0">
                <a:latin typeface="UT Sans" pitchFamily="50" charset="0"/>
              </a:rPr>
              <a:t>2.1</a:t>
            </a:r>
            <a:r>
              <a:rPr lang="vi-VN" sz="2000" dirty="0" smtClean="0">
                <a:latin typeface="UT Sans" pitchFamily="50" charset="0"/>
              </a:rPr>
              <a:t>. Experiența profesională</a:t>
            </a:r>
            <a:endParaRPr lang="ro-RO" sz="2000" dirty="0" smtClean="0">
              <a:latin typeface="UT Sans" pitchFamily="50" charset="0"/>
            </a:endParaRPr>
          </a:p>
          <a:p>
            <a:pPr marL="342900" indent="-342900" algn="just"/>
            <a:r>
              <a:rPr lang="ro-RO" sz="2000" dirty="0" smtClean="0">
                <a:latin typeface="UT Sans" pitchFamily="50" charset="0"/>
              </a:rPr>
              <a:t>2.</a:t>
            </a:r>
            <a:r>
              <a:rPr lang="vi-VN" sz="2000" dirty="0" smtClean="0">
                <a:latin typeface="UT Sans" pitchFamily="50" charset="0"/>
              </a:rPr>
              <a:t>2.  Strategia viitoare de evoluție și dezvoltare</a:t>
            </a:r>
            <a:endParaRPr lang="en-US" sz="2000" dirty="0">
              <a:latin typeface="UT Sans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este</a:t>
            </a:r>
            <a:r>
              <a:rPr lang="en-US" sz="2000" b="1" dirty="0" smtClean="0">
                <a:latin typeface="UT Sans" pitchFamily="2" charset="0"/>
              </a:rPr>
              <a:t> Interactivia.ro?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Plecând</a:t>
            </a:r>
            <a:r>
              <a:rPr lang="en-US" sz="2000" dirty="0" smtClean="0">
                <a:latin typeface="UT Sans" pitchFamily="2" charset="0"/>
              </a:rPr>
              <a:t> de la </a:t>
            </a:r>
            <a:r>
              <a:rPr lang="en-US" sz="2000" dirty="0" err="1" smtClean="0">
                <a:latin typeface="UT Sans" pitchFamily="2" charset="0"/>
              </a:rPr>
              <a:t>interesul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elevilor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cultură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educație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lipsa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paradoxală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platformelor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educaționale</a:t>
            </a:r>
            <a:r>
              <a:rPr lang="en-US" sz="2000" dirty="0" smtClean="0">
                <a:latin typeface="UT Sans" pitchFamily="2" charset="0"/>
              </a:rPr>
              <a:t> non-</a:t>
            </a:r>
            <a:r>
              <a:rPr lang="en-US" sz="2000" dirty="0" err="1" smtClean="0">
                <a:latin typeface="UT Sans" pitchFamily="2" charset="0"/>
              </a:rPr>
              <a:t>formale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gratuite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România</a:t>
            </a:r>
            <a:r>
              <a:rPr lang="en-US" sz="2000" dirty="0" smtClean="0">
                <a:latin typeface="UT Sans" pitchFamily="2" charset="0"/>
              </a:rPr>
              <a:t>, ne-am </a:t>
            </a:r>
            <a:r>
              <a:rPr lang="en-US" sz="2000" dirty="0" err="1" smtClean="0">
                <a:latin typeface="UT Sans" pitchFamily="2" charset="0"/>
              </a:rPr>
              <a:t>gândit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dezvoltăm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platformă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satisfacă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nevoi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Astfel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i="1" dirty="0" smtClean="0">
                <a:latin typeface="UT Sans" pitchFamily="2" charset="0"/>
              </a:rPr>
              <a:t>Interactivia.ro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ajuns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fie o </a:t>
            </a:r>
            <a:r>
              <a:rPr lang="en-US" sz="2000" dirty="0" err="1" smtClean="0">
                <a:latin typeface="UT Sans" pitchFamily="2" charset="0"/>
              </a:rPr>
              <a:t>platformă</a:t>
            </a:r>
            <a:r>
              <a:rPr lang="en-US" sz="2000" dirty="0" smtClean="0">
                <a:latin typeface="UT Sans" pitchFamily="2" charset="0"/>
              </a:rPr>
              <a:t> non-</a:t>
            </a:r>
            <a:r>
              <a:rPr lang="en-US" sz="2000" dirty="0" err="1" smtClean="0">
                <a:latin typeface="UT Sans" pitchFamily="2" charset="0"/>
              </a:rPr>
              <a:t>formală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educație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tineri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care am </a:t>
            </a:r>
            <a:r>
              <a:rPr lang="en-US" sz="2000" dirty="0" err="1" smtClean="0">
                <a:latin typeface="UT Sans" pitchFamily="2" charset="0"/>
              </a:rPr>
              <a:t>decis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bazăm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componentele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gamificare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Scopul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inițial</a:t>
            </a:r>
            <a:r>
              <a:rPr lang="en-US" sz="2000" dirty="0" smtClean="0">
                <a:latin typeface="UT Sans" pitchFamily="2" charset="0"/>
              </a:rPr>
              <a:t> al </a:t>
            </a:r>
            <a:r>
              <a:rPr lang="en-US" sz="2000" dirty="0" err="1" smtClean="0">
                <a:latin typeface="UT Sans" pitchFamily="2" charset="0"/>
              </a:rPr>
              <a:t>platformei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implementarea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modelului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afaceri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publicitar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costuri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minime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adică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dezvoltarea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sistem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conținut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atragă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mențină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platformă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finanțând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același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aplicația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trebuie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afișarea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reclame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aplicație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Nucleul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noastre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vedem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măsură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posibil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utilizeze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combinația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platforme</a:t>
            </a:r>
            <a:r>
              <a:rPr lang="en-US" sz="2000" dirty="0" smtClean="0">
                <a:latin typeface="UT Sans" pitchFamily="2" charset="0"/>
              </a:rPr>
              <a:t> open source cu module de </a:t>
            </a:r>
            <a:r>
              <a:rPr lang="en-US" sz="2000" dirty="0" err="1" smtClean="0">
                <a:latin typeface="UT Sans" pitchFamily="2" charset="0"/>
              </a:rPr>
              <a:t>gamificare</a:t>
            </a:r>
            <a:r>
              <a:rPr lang="en-US" sz="2000" dirty="0" smtClean="0">
                <a:latin typeface="UT Sans" pitchFamily="2" charset="0"/>
              </a:rPr>
              <a:t> open source (</a:t>
            </a:r>
            <a:r>
              <a:rPr lang="en-US" sz="2000" dirty="0" err="1" smtClean="0">
                <a:latin typeface="UT Sans" pitchFamily="2" charset="0"/>
              </a:rPr>
              <a:t>sau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freemium</a:t>
            </a:r>
            <a:r>
              <a:rPr lang="en-US" sz="2000" dirty="0" smtClean="0">
                <a:latin typeface="UT Sans" pitchFamily="2" charset="0"/>
              </a:rPr>
              <a:t>), cu </a:t>
            </a:r>
            <a:r>
              <a:rPr lang="en-US" sz="2000" dirty="0" err="1" smtClean="0">
                <a:latin typeface="UT Sans" pitchFamily="2" charset="0"/>
              </a:rPr>
              <a:t>costuri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minime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îmbunătăți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cunoștințele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generale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utilizatorii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obținând</a:t>
            </a:r>
            <a:r>
              <a:rPr lang="en-US" sz="2000" dirty="0" smtClean="0">
                <a:latin typeface="UT Sans" pitchFamily="2" charset="0"/>
              </a:rPr>
              <a:t> nu </a:t>
            </a:r>
            <a:r>
              <a:rPr lang="en-US" sz="2000" dirty="0" err="1" smtClean="0">
                <a:latin typeface="UT Sans" pitchFamily="2" charset="0"/>
              </a:rPr>
              <a:t>numai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beneficii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intangibile</a:t>
            </a:r>
            <a:r>
              <a:rPr lang="en-US" sz="2000" dirty="0" smtClean="0">
                <a:latin typeface="UT Sans" pitchFamily="2" charset="0"/>
              </a:rPr>
              <a:t> (</a:t>
            </a:r>
            <a:r>
              <a:rPr lang="en-US" sz="2000" dirty="0" err="1" smtClean="0">
                <a:latin typeface="UT Sans" pitchFamily="2" charset="0"/>
              </a:rPr>
              <a:t>puncte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niveluri</a:t>
            </a:r>
            <a:r>
              <a:rPr lang="en-US" sz="2000" dirty="0" smtClean="0">
                <a:latin typeface="UT Sans" pitchFamily="2" charset="0"/>
              </a:rPr>
              <a:t> etc.), </a:t>
            </a:r>
            <a:r>
              <a:rPr lang="en-US" sz="2000" dirty="0" err="1" smtClean="0">
                <a:latin typeface="UT Sans" pitchFamily="2" charset="0"/>
              </a:rPr>
              <a:t>dar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tangibile</a:t>
            </a:r>
            <a:r>
              <a:rPr lang="en-US" sz="2000" dirty="0" smtClean="0">
                <a:latin typeface="UT Sans" pitchFamily="2" charset="0"/>
              </a:rPr>
              <a:t> (</a:t>
            </a:r>
            <a:r>
              <a:rPr lang="en-US" sz="2000" dirty="0" err="1" smtClean="0">
                <a:latin typeface="UT Sans" pitchFamily="2" charset="0"/>
              </a:rPr>
              <a:t>reduceri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bilete</a:t>
            </a:r>
            <a:r>
              <a:rPr lang="en-US" sz="2000" dirty="0" smtClean="0">
                <a:latin typeface="UT Sans" pitchFamily="2" charset="0"/>
              </a:rPr>
              <a:t>, de </a:t>
            </a:r>
            <a:r>
              <a:rPr lang="en-US" sz="2000" dirty="0" err="1" smtClean="0">
                <a:latin typeface="UT Sans" pitchFamily="2" charset="0"/>
              </a:rPr>
              <a:t>exemplu</a:t>
            </a:r>
            <a:r>
              <a:rPr lang="en-US" sz="2000" dirty="0" smtClean="0">
                <a:latin typeface="UT Sans" pitchFamily="2" charset="0"/>
              </a:rPr>
              <a:t>).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Credem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principalul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avantaj</a:t>
            </a:r>
            <a:r>
              <a:rPr lang="en-US" sz="2000" dirty="0" smtClean="0">
                <a:latin typeface="UT Sans" pitchFamily="2" charset="0"/>
              </a:rPr>
              <a:t> al </a:t>
            </a:r>
            <a:r>
              <a:rPr lang="en-US" sz="2000" dirty="0" err="1" smtClean="0">
                <a:latin typeface="UT Sans" pitchFamily="2" charset="0"/>
              </a:rPr>
              <a:t>sistemului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îl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propunem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reprezentat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faptul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învățarea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activitate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complet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voluntară</a:t>
            </a:r>
            <a:r>
              <a:rPr lang="en-US" sz="2000" dirty="0" smtClean="0">
                <a:latin typeface="UT Sans" pitchFamily="2" charset="0"/>
              </a:rPr>
              <a:t> care se </a:t>
            </a:r>
            <a:r>
              <a:rPr lang="en-US" sz="2000" dirty="0" err="1" smtClean="0">
                <a:latin typeface="UT Sans" pitchFamily="2" charset="0"/>
              </a:rPr>
              <a:t>desfășoară</a:t>
            </a:r>
            <a:r>
              <a:rPr lang="en-US" sz="2000" dirty="0" smtClean="0">
                <a:latin typeface="UT Sans" pitchFamily="2" charset="0"/>
              </a:rPr>
              <a:t> online, ca parte a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joc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nu ca o </a:t>
            </a:r>
            <a:r>
              <a:rPr lang="en-US" sz="2000" dirty="0" err="1" smtClean="0">
                <a:latin typeface="UT Sans" pitchFamily="2" charset="0"/>
              </a:rPr>
              <a:t>consecință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condiționărilor</a:t>
            </a:r>
            <a:r>
              <a:rPr lang="en-US" sz="2000" dirty="0" smtClean="0">
                <a:latin typeface="UT Sans" pitchFamily="2" charset="0"/>
              </a:rPr>
              <a:t> multiple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sistemul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educație</a:t>
            </a:r>
            <a:r>
              <a:rPr lang="en-US" sz="2000" dirty="0" smtClean="0">
                <a:latin typeface="UT Sans" pitchFamily="2" charset="0"/>
              </a:rPr>
              <a:t> le </a:t>
            </a:r>
            <a:r>
              <a:rPr lang="en-US" sz="2000" dirty="0" err="1" smtClean="0">
                <a:latin typeface="UT Sans" pitchFamily="2" charset="0"/>
              </a:rPr>
              <a:t>implică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general. 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UT Sans" pitchFamily="2" charset="0"/>
              </a:rPr>
              <a:t>1.5.  </a:t>
            </a:r>
            <a:r>
              <a:rPr lang="en-US" sz="2000" b="1" dirty="0" err="1" smtClean="0">
                <a:latin typeface="UT Sans" pitchFamily="2" charset="0"/>
              </a:rPr>
              <a:t>Personalizare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comerțul</a:t>
            </a:r>
            <a:r>
              <a:rPr lang="en-US" sz="2000" b="1" dirty="0" smtClean="0">
                <a:latin typeface="UT Sans" pitchFamily="2" charset="0"/>
              </a:rPr>
              <a:t> electronic </a:t>
            </a:r>
            <a:r>
              <a:rPr lang="en-US" sz="2000" b="1" dirty="0" err="1" smtClean="0">
                <a:latin typeface="UT Sans" pitchFamily="2" charset="0"/>
              </a:rPr>
              <a:t>folosind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similaritatea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profilurilor</a:t>
            </a:r>
            <a:endParaRPr lang="ro-RO" sz="2000" b="1" dirty="0" smtClean="0">
              <a:latin typeface="UT Sans" pitchFamily="2" charset="0"/>
            </a:endParaRPr>
          </a:p>
          <a:p>
            <a:endParaRPr lang="ro-RO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 face o </a:t>
            </a:r>
            <a:r>
              <a:rPr lang="en-US" sz="2000" dirty="0" err="1" smtClean="0">
                <a:latin typeface="UT Sans" pitchFamily="2" charset="0"/>
              </a:rPr>
              <a:t>analiză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privire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metodele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creare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profilurilor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clienților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Profilurile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arhetipuri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umane</a:t>
            </a:r>
            <a:r>
              <a:rPr lang="en-US" sz="2000" dirty="0" smtClean="0">
                <a:latin typeface="UT Sans" pitchFamily="2" charset="0"/>
              </a:rPr>
              <a:t> care se </a:t>
            </a:r>
            <a:r>
              <a:rPr lang="en-US" sz="2000" dirty="0" err="1" smtClean="0">
                <a:latin typeface="UT Sans" pitchFamily="2" charset="0"/>
              </a:rPr>
              <a:t>caracterizează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nevoile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specifice</a:t>
            </a:r>
            <a:r>
              <a:rPr lang="en-US" sz="2000" dirty="0" smtClean="0">
                <a:latin typeface="UT Sans" pitchFamily="2" charset="0"/>
              </a:rPr>
              <a:t> ale </a:t>
            </a:r>
            <a:r>
              <a:rPr lang="en-US" sz="2000" dirty="0" err="1" smtClean="0">
                <a:latin typeface="UT Sans" pitchFamily="2" charset="0"/>
              </a:rPr>
              <a:t>clienților</a:t>
            </a:r>
            <a:r>
              <a:rPr lang="en-US" sz="2000" dirty="0" smtClean="0">
                <a:latin typeface="UT Sans" pitchFamily="2" charset="0"/>
              </a:rPr>
              <a:t> online, care pot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extinse</a:t>
            </a:r>
            <a:r>
              <a:rPr lang="en-US" sz="2000" dirty="0" smtClean="0">
                <a:latin typeface="UT Sans" pitchFamily="2" charset="0"/>
              </a:rPr>
              <a:t> la un </a:t>
            </a:r>
            <a:r>
              <a:rPr lang="en-US" sz="2000" dirty="0" err="1" smtClean="0">
                <a:latin typeface="UT Sans" pitchFamily="2" charset="0"/>
              </a:rPr>
              <a:t>grup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utilizatori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obiectivelor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comune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sau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caracteristicilor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Profilurile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identifică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motivațiile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obiectivele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îi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conduc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către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anumit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comportament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Deși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fictive, </a:t>
            </a:r>
            <a:r>
              <a:rPr lang="en-US" sz="2000" dirty="0" err="1" smtClean="0">
                <a:latin typeface="UT Sans" pitchFamily="2" charset="0"/>
              </a:rPr>
              <a:t>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identifică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caracteristicile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en-US" sz="2000" b="1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UT Sans" pitchFamily="2" charset="0"/>
              </a:rPr>
              <a:t>Printre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avantajele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profilurilor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clienților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marketingul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Internet, </a:t>
            </a:r>
            <a:r>
              <a:rPr lang="en-US" sz="2000" dirty="0" err="1" smtClean="0">
                <a:latin typeface="UT Sans" pitchFamily="2" charset="0"/>
              </a:rPr>
              <a:t>putem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identifica</a:t>
            </a:r>
            <a:r>
              <a:rPr lang="en-US" sz="2000" dirty="0" smtClean="0">
                <a:latin typeface="UT Sans" pitchFamily="2" charset="0"/>
              </a:rPr>
              <a:t>: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obiectivele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grupate</a:t>
            </a:r>
            <a:r>
              <a:rPr lang="en-US" sz="2000" dirty="0" smtClean="0">
                <a:latin typeface="UT Sans" pitchFamily="2" charset="0"/>
              </a:rPr>
              <a:t>, cu accent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clientului</a:t>
            </a:r>
            <a:r>
              <a:rPr lang="en-US" sz="2000" dirty="0" smtClean="0">
                <a:latin typeface="UT Sans" pitchFamily="2" charset="0"/>
              </a:rPr>
              <a:t>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marketingul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concentrează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crearea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proiectarea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set de profile </a:t>
            </a:r>
            <a:r>
              <a:rPr lang="en-US" sz="2000" dirty="0" err="1" smtClean="0">
                <a:latin typeface="UT Sans" pitchFamily="2" charset="0"/>
              </a:rPr>
              <a:t>reprezentative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număr</a:t>
            </a:r>
            <a:r>
              <a:rPr lang="en-US" sz="2000" dirty="0" smtClean="0">
                <a:latin typeface="UT Sans" pitchFamily="2" charset="0"/>
              </a:rPr>
              <a:t> mare de </a:t>
            </a:r>
            <a:r>
              <a:rPr lang="en-US" sz="2000" dirty="0" err="1" smtClean="0">
                <a:latin typeface="UT Sans" pitchFamily="2" charset="0"/>
              </a:rPr>
              <a:t>clienți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identificând</a:t>
            </a:r>
            <a:r>
              <a:rPr lang="en-US" sz="2000" dirty="0" smtClean="0">
                <a:latin typeface="UT Sans" pitchFamily="2" charset="0"/>
              </a:rPr>
              <a:t> rapid </a:t>
            </a:r>
            <a:r>
              <a:rPr lang="en-US" sz="2000" dirty="0" err="1" smtClean="0">
                <a:latin typeface="UT Sans" pitchFamily="2" charset="0"/>
              </a:rPr>
              <a:t>nevoile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comune</a:t>
            </a:r>
            <a:r>
              <a:rPr lang="en-US" sz="2000" dirty="0" smtClean="0">
                <a:latin typeface="UT Sans" pitchFamily="2" charset="0"/>
              </a:rPr>
              <a:t>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eforturile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concentrează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numai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jurul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profilurilor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clienților</a:t>
            </a:r>
            <a:r>
              <a:rPr lang="en-US" sz="2000" dirty="0" smtClean="0">
                <a:latin typeface="UT Sans" pitchFamily="2" charset="0"/>
              </a:rPr>
              <a:t>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evaluarea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poate</a:t>
            </a:r>
            <a:r>
              <a:rPr lang="en-US" sz="2000" dirty="0" smtClean="0">
                <a:latin typeface="UT Sans" pitchFamily="2" charset="0"/>
              </a:rPr>
              <a:t> face </a:t>
            </a:r>
            <a:r>
              <a:rPr lang="en-US" sz="2000" dirty="0" err="1" smtClean="0">
                <a:latin typeface="UT Sans" pitchFamily="2" charset="0"/>
              </a:rPr>
              <a:t>numai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profilul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reducând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astfel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costurile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latin typeface="UT Sans" pitchFamily="2" charset="0"/>
              </a:rPr>
              <a:t>Indici de similitudine - Jaccard index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it-IT" sz="2000" dirty="0" smtClean="0">
                <a:latin typeface="UT Sans" pitchFamily="2" charset="0"/>
              </a:rPr>
              <a:t>Indicele Jaccard, cunoscut sub numele de </a:t>
            </a:r>
            <a:r>
              <a:rPr lang="it-IT" sz="2000" i="1" dirty="0" smtClean="0">
                <a:latin typeface="UT Sans" pitchFamily="2" charset="0"/>
              </a:rPr>
              <a:t>coeficientul de similitudine Jaccard</a:t>
            </a:r>
            <a:r>
              <a:rPr lang="it-IT" sz="2000" dirty="0" smtClean="0">
                <a:latin typeface="UT Sans" pitchFamily="2" charset="0"/>
              </a:rPr>
              <a:t> este un indice statistic utilizat în compara similarității mai multor seturi.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it-IT" sz="2000" dirty="0" smtClean="0">
                <a:latin typeface="UT Sans" pitchFamily="2" charset="0"/>
              </a:rPr>
              <a:t>Indicele Jaccard măsoară similitudinea între seturi de propoziții finite, și este definită ca intersectia seturilor împărțită la reuniunea seturilor de eșantionare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Remarcăm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faptul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un client nu </a:t>
            </a:r>
            <a:r>
              <a:rPr lang="en-US" sz="2000" dirty="0" err="1" smtClean="0">
                <a:latin typeface="UT Sans" pitchFamily="2" charset="0"/>
              </a:rPr>
              <a:t>aparține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totalitate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singur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profil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urmare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acel</a:t>
            </a:r>
            <a:r>
              <a:rPr lang="en-US" sz="2000" dirty="0" smtClean="0">
                <a:latin typeface="UT Sans" pitchFamily="2" charset="0"/>
              </a:rPr>
              <a:t> client </a:t>
            </a:r>
            <a:r>
              <a:rPr lang="en-US" sz="2000" dirty="0" err="1" smtClean="0">
                <a:latin typeface="UT Sans" pitchFamily="2" charset="0"/>
              </a:rPr>
              <a:t>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trebui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fie </a:t>
            </a:r>
            <a:r>
              <a:rPr lang="en-US" sz="2000" dirty="0" err="1" smtClean="0">
                <a:latin typeface="UT Sans" pitchFamily="2" charset="0"/>
              </a:rPr>
              <a:t>asociat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cel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mare </a:t>
            </a:r>
            <a:r>
              <a:rPr lang="en-US" sz="2000" dirty="0" err="1" smtClean="0">
                <a:latin typeface="UT Sans" pitchFamily="2" charset="0"/>
              </a:rPr>
              <a:t>indice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disponibil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Odată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s-a </a:t>
            </a:r>
            <a:r>
              <a:rPr lang="en-US" sz="2000" dirty="0" err="1" smtClean="0">
                <a:latin typeface="UT Sans" pitchFamily="2" charset="0"/>
              </a:rPr>
              <a:t>identificat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canalul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profil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produselor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serviciilor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specifice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clientului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canal </a:t>
            </a:r>
            <a:r>
              <a:rPr lang="en-US" sz="2000" dirty="0" err="1" smtClean="0">
                <a:latin typeface="UT Sans" pitchFamily="2" charset="0"/>
              </a:rPr>
              <a:t>va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îndeplini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cerințele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maxime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respectiv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1340768"/>
            <a:ext cx="7884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Profilarea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vânzările</a:t>
            </a:r>
            <a:r>
              <a:rPr lang="en-US" sz="2000" dirty="0" smtClean="0">
                <a:latin typeface="UT Sans" pitchFamily="2" charset="0"/>
              </a:rPr>
              <a:t> online </a:t>
            </a:r>
            <a:r>
              <a:rPr lang="en-US" sz="2000" dirty="0" err="1" smtClean="0">
                <a:latin typeface="UT Sans" pitchFamily="2" charset="0"/>
              </a:rPr>
              <a:t>trebuie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ofere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despre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deciziile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cumpărare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ajutând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echipa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vânzări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concentreze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produselor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serviciilor</a:t>
            </a:r>
            <a:r>
              <a:rPr lang="en-US" sz="2000" dirty="0" smtClean="0">
                <a:latin typeface="UT Sans" pitchFamily="2" charset="0"/>
              </a:rPr>
              <a:t> de care are </a:t>
            </a:r>
            <a:r>
              <a:rPr lang="en-US" sz="2000" dirty="0" err="1" smtClean="0">
                <a:latin typeface="UT Sans" pitchFamily="2" charset="0"/>
              </a:rPr>
              <a:t>nevoie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clientul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precum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așteptărilor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acestora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Dacă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vizitator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potrivește</a:t>
            </a:r>
            <a:r>
              <a:rPr lang="en-US" sz="2000" dirty="0" smtClean="0">
                <a:latin typeface="UT Sans" pitchFamily="2" charset="0"/>
              </a:rPr>
              <a:t> cu un </a:t>
            </a:r>
            <a:r>
              <a:rPr lang="en-US" sz="2000" dirty="0" err="1" smtClean="0">
                <a:latin typeface="UT Sans" pitchFamily="2" charset="0"/>
              </a:rPr>
              <a:t>profil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va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oferită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personalizare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asociată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difuza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conținutul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personalizat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fel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oferită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experiență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extrem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relevantă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captivantă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îmbunătățită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utilizatorului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provocând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creștere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semnificativă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ratelor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conversie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veniturilor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2083" y="1749402"/>
            <a:ext cx="7884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/>
              <a:t>CAPITOLUL 2</a:t>
            </a:r>
            <a:r>
              <a:rPr lang="en-US" sz="3200" dirty="0" smtClean="0"/>
              <a:t> – </a:t>
            </a:r>
            <a:r>
              <a:rPr lang="en-US" sz="3200" i="1" dirty="0" err="1" smtClean="0"/>
              <a:t>Studii</a:t>
            </a:r>
            <a:r>
              <a:rPr lang="en-US" sz="3200" i="1" dirty="0" smtClean="0"/>
              <a:t> de marketing </a:t>
            </a:r>
            <a:r>
              <a:rPr lang="en-US" sz="3200" i="1" dirty="0" err="1" smtClean="0"/>
              <a:t>privind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acceptarea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tehnologiilor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informatice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moderne</a:t>
            </a:r>
            <a:endParaRPr lang="en-US" sz="3200" i="1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0" y="1088740"/>
            <a:ext cx="78848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UT Sans" pitchFamily="2" charset="0"/>
              </a:rPr>
              <a:t>2.1. </a:t>
            </a:r>
            <a:r>
              <a:rPr lang="en-US" sz="2000" b="1" dirty="0" err="1" smtClean="0">
                <a:latin typeface="UT Sans" pitchFamily="2" charset="0"/>
              </a:rPr>
              <a:t>Percepțiile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experților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marketingul</a:t>
            </a:r>
            <a:r>
              <a:rPr lang="en-US" sz="2000" b="1" dirty="0" smtClean="0">
                <a:latin typeface="UT Sans" pitchFamily="2" charset="0"/>
              </a:rPr>
              <a:t> social media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ceea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privește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capacitățile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unui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viitor</a:t>
            </a:r>
            <a:r>
              <a:rPr lang="en-US" sz="2000" b="1" dirty="0" smtClean="0">
                <a:latin typeface="UT Sans" pitchFamily="2" charset="0"/>
              </a:rPr>
              <a:t> software de </a:t>
            </a:r>
            <a:r>
              <a:rPr lang="en-US" sz="2000" b="1" dirty="0" err="1" smtClean="0">
                <a:latin typeface="UT Sans" pitchFamily="2" charset="0"/>
              </a:rPr>
              <a:t>inteligență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artificială</a:t>
            </a:r>
            <a:r>
              <a:rPr lang="en-US" sz="2000" b="1" dirty="0" smtClean="0">
                <a:latin typeface="UT Sans" pitchFamily="2" charset="0"/>
              </a:rPr>
              <a:t>  (AI Media)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ro-RO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Obiectivul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de a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așteaptă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practicienii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domeniul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Social Media Marketing (SMM) 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domeniul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dezvoltării</a:t>
            </a:r>
            <a:r>
              <a:rPr lang="en-US" sz="2000" dirty="0" smtClean="0">
                <a:latin typeface="UT Sans" pitchFamily="2" charset="0"/>
              </a:rPr>
              <a:t> de software </a:t>
            </a:r>
            <a:r>
              <a:rPr lang="en-US" sz="2000" dirty="0" err="1" smtClean="0">
                <a:latin typeface="UT Sans" pitchFamily="2" charset="0"/>
              </a:rPr>
              <a:t>bazat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inteligența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artificială</a:t>
            </a:r>
            <a:r>
              <a:rPr lang="en-US" sz="2000" dirty="0" smtClean="0">
                <a:latin typeface="UT Sans" pitchFamily="2" charset="0"/>
              </a:rPr>
              <a:t> (AI), </a:t>
            </a:r>
            <a:r>
              <a:rPr lang="en-US" sz="2000" dirty="0" err="1" smtClean="0">
                <a:latin typeface="UT Sans" pitchFamily="2" charset="0"/>
              </a:rPr>
              <a:t>capabil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încorporeze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algoritmi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învățare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profundă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rețele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neuronale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convoluționale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recunoaște</a:t>
            </a:r>
            <a:r>
              <a:rPr lang="en-US" sz="2000" dirty="0" smtClean="0">
                <a:latin typeface="UT Sans" pitchFamily="2" charset="0"/>
              </a:rPr>
              <a:t> logo-</a:t>
            </a:r>
            <a:r>
              <a:rPr lang="en-US" sz="2000" dirty="0" err="1" smtClean="0">
                <a:latin typeface="UT Sans" pitchFamily="2" charset="0"/>
              </a:rPr>
              <a:t>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mărcilor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companiilor</a:t>
            </a:r>
            <a:r>
              <a:rPr lang="en-US" sz="2000" dirty="0" smtClean="0">
                <a:latin typeface="UT Sans" pitchFamily="2" charset="0"/>
              </a:rPr>
              <a:t> implicate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conținut</a:t>
            </a:r>
            <a:r>
              <a:rPr lang="en-US" sz="2000" dirty="0" smtClean="0">
                <a:latin typeface="UT Sans" pitchFamily="2" charset="0"/>
              </a:rPr>
              <a:t> social media. 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primul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rând</a:t>
            </a:r>
            <a:r>
              <a:rPr lang="en-US" sz="2000" dirty="0" smtClean="0">
                <a:latin typeface="UT Sans" pitchFamily="2" charset="0"/>
              </a:rPr>
              <a:t>,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interviuri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aprofundate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experți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agenții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digitale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românești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vârf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apoi</a:t>
            </a:r>
            <a:r>
              <a:rPr lang="en-US" sz="2000" dirty="0" smtClean="0">
                <a:latin typeface="UT Sans" pitchFamily="2" charset="0"/>
              </a:rPr>
              <a:t> s-a </a:t>
            </a:r>
            <a:r>
              <a:rPr lang="en-US" sz="2000" dirty="0" err="1" smtClean="0">
                <a:latin typeface="UT Sans" pitchFamily="2" charset="0"/>
              </a:rPr>
              <a:t>administrat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sondaj</a:t>
            </a:r>
            <a:r>
              <a:rPr lang="en-US" sz="2000" dirty="0" smtClean="0">
                <a:latin typeface="UT Sans" pitchFamily="2" charset="0"/>
              </a:rPr>
              <a:t> online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oferi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informații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partea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experților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mondiali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Social Media Marketing, cu </a:t>
            </a:r>
            <a:r>
              <a:rPr lang="en-US" sz="2000" dirty="0" err="1" smtClean="0">
                <a:latin typeface="UT Sans" pitchFamily="2" charset="0"/>
              </a:rPr>
              <a:t>privire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viitoarele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capacități</a:t>
            </a:r>
            <a:r>
              <a:rPr lang="en-US" sz="2000" dirty="0" smtClean="0">
                <a:latin typeface="UT Sans" pitchFamily="2" charset="0"/>
              </a:rPr>
              <a:t> ale software-</a:t>
            </a:r>
            <a:r>
              <a:rPr lang="en-US" sz="2000" dirty="0" err="1" smtClean="0">
                <a:latin typeface="UT Sans" pitchFamily="2" charset="0"/>
              </a:rPr>
              <a:t>ului</a:t>
            </a:r>
            <a:r>
              <a:rPr lang="en-US" sz="2000" dirty="0" smtClean="0">
                <a:latin typeface="UT Sans" pitchFamily="2" charset="0"/>
              </a:rPr>
              <a:t> AI Media, </a:t>
            </a:r>
            <a:r>
              <a:rPr lang="en-US" sz="2000" dirty="0" err="1" smtClean="0">
                <a:latin typeface="UT Sans" pitchFamily="2" charset="0"/>
              </a:rPr>
              <a:t>integrat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clustere</a:t>
            </a:r>
            <a:r>
              <a:rPr lang="en-US" sz="2000" dirty="0" smtClean="0">
                <a:latin typeface="UT Sans" pitchFamily="2" charset="0"/>
              </a:rPr>
              <a:t> :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audienței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imaginii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sentimentului</a:t>
            </a:r>
            <a:r>
              <a:rPr lang="ro-RO" sz="2000" dirty="0" smtClean="0">
                <a:latin typeface="UT Sans" pitchFamily="2" charset="0"/>
              </a:rPr>
              <a:t>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0" y="1088740"/>
            <a:ext cx="78848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urmărit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abordeze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întrebare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cheie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capabilități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trebui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aibă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viitor</a:t>
            </a:r>
            <a:r>
              <a:rPr lang="en-US" sz="2000" dirty="0" smtClean="0">
                <a:latin typeface="UT Sans" pitchFamily="2" charset="0"/>
              </a:rPr>
              <a:t> software AI Media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se </a:t>
            </a:r>
            <a:r>
              <a:rPr lang="en-US" sz="2000" dirty="0" err="1" smtClean="0">
                <a:latin typeface="UT Sans" pitchFamily="2" charset="0"/>
              </a:rPr>
              <a:t>potrivi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așteptările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potențialilor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</a:t>
            </a:r>
            <a:r>
              <a:rPr lang="en-US" sz="2000" dirty="0" smtClean="0">
                <a:latin typeface="UT Sans" pitchFamily="2" charset="0"/>
              </a:rPr>
              <a:t>, cum </a:t>
            </a:r>
            <a:r>
              <a:rPr lang="en-US" sz="2000" dirty="0" err="1" smtClean="0">
                <a:latin typeface="UT Sans" pitchFamily="2" charset="0"/>
              </a:rPr>
              <a:t>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agenții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digitali</a:t>
            </a:r>
            <a:r>
              <a:rPr lang="en-US" sz="2000" dirty="0" smtClean="0">
                <a:latin typeface="UT Sans" pitchFamily="2" charset="0"/>
              </a:rPr>
              <a:t> de marketing social media </a:t>
            </a:r>
            <a:r>
              <a:rPr lang="en-US" sz="2000" dirty="0" err="1" smtClean="0">
                <a:latin typeface="UT Sans" pitchFamily="2" charset="0"/>
              </a:rPr>
              <a:t>sau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freelancerii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această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lucrare</a:t>
            </a:r>
            <a:r>
              <a:rPr lang="en-US" sz="2000" dirty="0" smtClean="0">
                <a:latin typeface="UT Sans" pitchFamily="2" charset="0"/>
              </a:rPr>
              <a:t>, s-a </a:t>
            </a:r>
            <a:r>
              <a:rPr lang="en-US" sz="2000" dirty="0" err="1" smtClean="0">
                <a:latin typeface="UT Sans" pitchFamily="2" charset="0"/>
              </a:rPr>
              <a:t>analizat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cât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mult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raportează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capabilitățile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viitor</a:t>
            </a:r>
            <a:r>
              <a:rPr lang="en-US" sz="2000" dirty="0" smtClean="0">
                <a:latin typeface="UT Sans" pitchFamily="2" charset="0"/>
              </a:rPr>
              <a:t> software AI Media la </a:t>
            </a:r>
            <a:r>
              <a:rPr lang="en-US" sz="2000" dirty="0" err="1" smtClean="0">
                <a:latin typeface="UT Sans" pitchFamily="2" charset="0"/>
              </a:rPr>
              <a:t>așteptările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țintă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S-au </a:t>
            </a:r>
            <a:r>
              <a:rPr lang="en-US" sz="2000" dirty="0" err="1" smtClean="0">
                <a:latin typeface="UT Sans" pitchFamily="2" charset="0"/>
              </a:rPr>
              <a:t>împărțit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douăsprezece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capabilități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clustere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publicului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imaginii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sentimentelor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Nivelul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clasare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decide </a:t>
            </a:r>
            <a:r>
              <a:rPr lang="en-US" sz="2000" dirty="0" err="1" smtClean="0">
                <a:latin typeface="UT Sans" pitchFamily="2" charset="0"/>
              </a:rPr>
              <a:t>cât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pertinente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capabilitățile</a:t>
            </a:r>
            <a:r>
              <a:rPr lang="en-US" sz="2000" dirty="0" smtClean="0">
                <a:latin typeface="UT Sans" pitchFamily="2" charset="0"/>
              </a:rPr>
              <a:t> software-</a:t>
            </a:r>
            <a:r>
              <a:rPr lang="en-US" sz="2000" dirty="0" err="1" smtClean="0">
                <a:latin typeface="UT Sans" pitchFamily="2" charset="0"/>
              </a:rPr>
              <a:t>ului</a:t>
            </a:r>
            <a:r>
              <a:rPr lang="en-US" sz="2000" dirty="0" smtClean="0">
                <a:latin typeface="UT Sans" pitchFamily="2" charset="0"/>
              </a:rPr>
              <a:t> AI,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încercarea</a:t>
            </a:r>
            <a:r>
              <a:rPr lang="en-US" sz="2000" dirty="0" smtClean="0">
                <a:latin typeface="UT Sans" pitchFamily="2" charset="0"/>
              </a:rPr>
              <a:t> de a </a:t>
            </a:r>
            <a:r>
              <a:rPr lang="en-US" sz="2000" dirty="0" err="1" smtClean="0">
                <a:latin typeface="UT Sans" pitchFamily="2" charset="0"/>
              </a:rPr>
              <a:t>îmbunătăți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procesul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proiectare</a:t>
            </a:r>
            <a:r>
              <a:rPr lang="en-US" sz="2000" dirty="0" smtClean="0">
                <a:latin typeface="UT Sans" pitchFamily="2" charset="0"/>
              </a:rPr>
              <a:t> a software-</a:t>
            </a:r>
            <a:r>
              <a:rPr lang="en-US" sz="2000" dirty="0" err="1" smtClean="0">
                <a:latin typeface="UT Sans" pitchFamily="2" charset="0"/>
              </a:rPr>
              <a:t>ului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0" y="1088740"/>
            <a:ext cx="7884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UT Sans" pitchFamily="2" charset="0"/>
              </a:rPr>
              <a:t>2.2. </a:t>
            </a:r>
            <a:r>
              <a:rPr lang="ro-RO" sz="2000" b="1" dirty="0" smtClean="0">
                <a:latin typeface="UT Sans" pitchFamily="2" charset="0"/>
              </a:rPr>
              <a:t>Studiu privind acceptarea tehnologiei de către personalul academic: Studiul aplicațiilor de comunicare și colaborare</a:t>
            </a:r>
          </a:p>
          <a:p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Având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vedere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numeroasele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tipuri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aplicații</a:t>
            </a:r>
            <a:r>
              <a:rPr lang="en-US" sz="2000" dirty="0" smtClean="0">
                <a:latin typeface="UT Sans" pitchFamily="2" charset="0"/>
              </a:rPr>
              <a:t> online </a:t>
            </a:r>
            <a:r>
              <a:rPr lang="en-US" sz="2000" dirty="0" err="1" smtClean="0">
                <a:latin typeface="UT Sans" pitchFamily="2" charset="0"/>
              </a:rPr>
              <a:t>utilizate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scopuri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are, de </a:t>
            </a:r>
            <a:r>
              <a:rPr lang="en-US" sz="2000" dirty="0" err="1" smtClean="0">
                <a:latin typeface="UT Sans" pitchFamily="2" charset="0"/>
              </a:rPr>
              <a:t>asemenea</a:t>
            </a:r>
            <a:r>
              <a:rPr lang="en-US" sz="2000" dirty="0" smtClean="0">
                <a:latin typeface="UT Sans" pitchFamily="2" charset="0"/>
              </a:rPr>
              <a:t>, ca </a:t>
            </a:r>
            <a:r>
              <a:rPr lang="en-US" sz="2000" dirty="0" err="1" smtClean="0">
                <a:latin typeface="UT Sans" pitchFamily="2" charset="0"/>
              </a:rPr>
              <a:t>scop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evidențierea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frecvente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mediul</a:t>
            </a:r>
            <a:r>
              <a:rPr lang="en-US" sz="2000" dirty="0" smtClean="0">
                <a:latin typeface="UT Sans" pitchFamily="2" charset="0"/>
              </a:rPr>
              <a:t> academic ca </a:t>
            </a:r>
            <a:r>
              <a:rPr lang="en-US" sz="2000" dirty="0" err="1" smtClean="0">
                <a:latin typeface="UT Sans" pitchFamily="2" charset="0"/>
              </a:rPr>
              <a:t>instrumente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predare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Prezentul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propune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detectarea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nivelului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acceptare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măsura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personalul</a:t>
            </a:r>
            <a:r>
              <a:rPr lang="en-US" sz="2000" dirty="0" smtClean="0">
                <a:latin typeface="UT Sans" pitchFamily="2" charset="0"/>
              </a:rPr>
              <a:t> academic din </a:t>
            </a:r>
            <a:r>
              <a:rPr lang="en-US" sz="2000" dirty="0" err="1" smtClean="0">
                <a:latin typeface="UT Sans" pitchFamily="2" charset="0"/>
              </a:rPr>
              <a:t>cele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importante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instituții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învățământ</a:t>
            </a:r>
            <a:r>
              <a:rPr lang="en-US" sz="2000" dirty="0" smtClean="0">
                <a:latin typeface="UT Sans" pitchFamily="2" charset="0"/>
              </a:rPr>
              <a:t> superior din </a:t>
            </a:r>
            <a:r>
              <a:rPr lang="en-US" sz="2000" dirty="0" err="1" smtClean="0">
                <a:latin typeface="UT Sans" pitchFamily="2" charset="0"/>
              </a:rPr>
              <a:t>România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tehnologia</a:t>
            </a:r>
            <a:r>
              <a:rPr lang="en-US" sz="2000" dirty="0" smtClean="0">
                <a:latin typeface="UT Sans" pitchFamily="2" charset="0"/>
              </a:rPr>
              <a:t>, cu accent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aplicațiile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comunicare</a:t>
            </a:r>
            <a:r>
              <a:rPr lang="en-US" sz="2000" dirty="0" smtClean="0">
                <a:latin typeface="UT Sans" pitchFamily="2" charset="0"/>
              </a:rPr>
              <a:t> online.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268760"/>
            <a:ext cx="8064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UT Sans" pitchFamily="2" charset="0"/>
              </a:rPr>
              <a:t>Educație</a:t>
            </a:r>
          </a:p>
          <a:p>
            <a:pPr algn="ctr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Alegerea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studierii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tehnoilogii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informatice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marketing ca </a:t>
            </a:r>
            <a:r>
              <a:rPr lang="en-US" sz="2000" dirty="0" err="1" smtClean="0">
                <a:latin typeface="UT Sans" pitchFamily="2" charset="0"/>
              </a:rPr>
              <a:t>domeniu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interes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activitatea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științifică</a:t>
            </a:r>
            <a:r>
              <a:rPr lang="en-US" sz="2000" dirty="0" smtClean="0">
                <a:latin typeface="UT Sans" pitchFamily="2" charset="0"/>
              </a:rPr>
              <a:t> nu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întâmplătoare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absolvent al </a:t>
            </a:r>
            <a:r>
              <a:rPr lang="en-US" sz="2000" dirty="0" err="1" smtClean="0">
                <a:latin typeface="UT Sans" pitchFamily="2" charset="0"/>
              </a:rPr>
              <a:t>specializării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licență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i="1" dirty="0" err="1" smtClean="0">
                <a:latin typeface="UT Sans" pitchFamily="2" charset="0"/>
              </a:rPr>
              <a:t>Contabilitate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și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Informatică</a:t>
            </a:r>
            <a:r>
              <a:rPr lang="en-US" sz="2000" i="1" dirty="0" smtClean="0">
                <a:latin typeface="UT Sans" pitchFamily="2" charset="0"/>
              </a:rPr>
              <a:t> de </a:t>
            </a:r>
            <a:r>
              <a:rPr lang="en-US" sz="2000" i="1" dirty="0" err="1" smtClean="0">
                <a:latin typeface="UT Sans" pitchFamily="2" charset="0"/>
              </a:rPr>
              <a:t>Gestiune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absolvent </a:t>
            </a:r>
            <a:r>
              <a:rPr lang="en-US" sz="2000" i="1" dirty="0" smtClean="0">
                <a:latin typeface="UT Sans" pitchFamily="2" charset="0"/>
              </a:rPr>
              <a:t>de </a:t>
            </a:r>
            <a:r>
              <a:rPr lang="en-US" sz="2000" i="1" dirty="0" err="1" smtClean="0">
                <a:latin typeface="UT Sans" pitchFamily="2" charset="0"/>
              </a:rPr>
              <a:t>Studii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Aprofundate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în</a:t>
            </a:r>
            <a:r>
              <a:rPr lang="en-US" sz="2000" i="1" dirty="0" smtClean="0">
                <a:latin typeface="UT Sans" pitchFamily="2" charset="0"/>
              </a:rPr>
              <a:t> Marketing</a:t>
            </a:r>
            <a:r>
              <a:rPr lang="en-US" sz="2000" dirty="0" smtClean="0">
                <a:latin typeface="UT Sans" pitchFamily="2" charset="0"/>
              </a:rPr>
              <a:t>, (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cadrul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Universității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Transilvania</a:t>
            </a:r>
            <a:r>
              <a:rPr lang="en-US" sz="2000" i="1" dirty="0" smtClean="0">
                <a:latin typeface="UT Sans" pitchFamily="2" charset="0"/>
              </a:rPr>
              <a:t> din </a:t>
            </a:r>
            <a:r>
              <a:rPr lang="en-US" sz="2000" i="1" dirty="0" err="1" smtClean="0">
                <a:latin typeface="UT Sans" pitchFamily="2" charset="0"/>
              </a:rPr>
              <a:t>Brașov</a:t>
            </a:r>
            <a:r>
              <a:rPr lang="en-US" sz="2000" dirty="0" smtClean="0">
                <a:latin typeface="UT Sans" pitchFamily="2" charset="0"/>
              </a:rPr>
              <a:t>). 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Studiile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doctorale</a:t>
            </a:r>
            <a:r>
              <a:rPr lang="en-US" sz="2000" dirty="0" smtClean="0">
                <a:latin typeface="UT Sans" pitchFamily="2" charset="0"/>
              </a:rPr>
              <a:t> le-am </a:t>
            </a:r>
            <a:r>
              <a:rPr lang="en-US" sz="2000" dirty="0" err="1" smtClean="0">
                <a:latin typeface="UT Sans" pitchFamily="2" charset="0"/>
              </a:rPr>
              <a:t>finalizat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i="1" dirty="0" smtClean="0">
                <a:latin typeface="UT Sans" pitchFamily="2" charset="0"/>
              </a:rPr>
              <a:t>Academia de </a:t>
            </a:r>
            <a:r>
              <a:rPr lang="en-US" sz="2000" i="1" dirty="0" err="1" smtClean="0">
                <a:latin typeface="UT Sans" pitchFamily="2" charset="0"/>
              </a:rPr>
              <a:t>Studii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Economice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București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obținând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doctoratul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Cibernetică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și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Statistică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Economică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en-US" sz="2000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560" y="1088740"/>
            <a:ext cx="78848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UT Sans" pitchFamily="2" charset="0"/>
              </a:rPr>
              <a:t>Participanții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1816 cadre </a:t>
            </a:r>
            <a:r>
              <a:rPr lang="en-US" sz="2000" dirty="0" err="1" smtClean="0">
                <a:latin typeface="UT Sans" pitchFamily="2" charset="0"/>
              </a:rPr>
              <a:t>didactice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universitare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treisprezece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universități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românești</a:t>
            </a:r>
            <a:r>
              <a:rPr lang="en-US" sz="2000" dirty="0" smtClean="0">
                <a:latin typeface="UT Sans" pitchFamily="2" charset="0"/>
              </a:rPr>
              <a:t>, 832 </a:t>
            </a:r>
            <a:r>
              <a:rPr lang="en-US" sz="2000" dirty="0" err="1" smtClean="0">
                <a:latin typeface="UT Sans" pitchFamily="2" charset="0"/>
              </a:rPr>
              <a:t>femei</a:t>
            </a:r>
            <a:r>
              <a:rPr lang="en-US" sz="2000" dirty="0" smtClean="0">
                <a:latin typeface="UT Sans" pitchFamily="2" charset="0"/>
              </a:rPr>
              <a:t> (45,8%)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984 </a:t>
            </a:r>
            <a:r>
              <a:rPr lang="en-US" sz="2000" dirty="0" err="1" smtClean="0">
                <a:latin typeface="UT Sans" pitchFamily="2" charset="0"/>
              </a:rPr>
              <a:t>bărbați</a:t>
            </a:r>
            <a:r>
              <a:rPr lang="en-US" sz="2000" dirty="0" smtClean="0">
                <a:latin typeface="UT Sans" pitchFamily="2" charset="0"/>
              </a:rPr>
              <a:t> (54,2%), cu o </a:t>
            </a:r>
            <a:r>
              <a:rPr lang="en-US" sz="2000" dirty="0" err="1" smtClean="0">
                <a:latin typeface="UT Sans" pitchFamily="2" charset="0"/>
              </a:rPr>
              <a:t>vârstă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medie</a:t>
            </a:r>
            <a:r>
              <a:rPr lang="en-US" sz="2000" dirty="0" smtClean="0">
                <a:latin typeface="UT Sans" pitchFamily="2" charset="0"/>
              </a:rPr>
              <a:t> de 45 de </a:t>
            </a:r>
            <a:r>
              <a:rPr lang="en-US" sz="2000" dirty="0" err="1" smtClean="0">
                <a:latin typeface="UT Sans" pitchFamily="2" charset="0"/>
              </a:rPr>
              <a:t>ani</a:t>
            </a:r>
            <a:r>
              <a:rPr lang="en-US" sz="2000" dirty="0" smtClean="0">
                <a:latin typeface="UT Sans" pitchFamily="2" charset="0"/>
              </a:rPr>
              <a:t>, cu </a:t>
            </a:r>
            <a:r>
              <a:rPr lang="en-US" sz="2000" dirty="0" err="1" smtClean="0">
                <a:latin typeface="UT Sans" pitchFamily="2" charset="0"/>
              </a:rPr>
              <a:t>diferite</a:t>
            </a:r>
            <a:r>
              <a:rPr lang="en-US" sz="2000" dirty="0" smtClean="0">
                <a:latin typeface="UT Sans" pitchFamily="2" charset="0"/>
              </a:rPr>
              <a:t> grade </a:t>
            </a:r>
            <a:r>
              <a:rPr lang="en-US" sz="2000" dirty="0" err="1" smtClean="0">
                <a:latin typeface="UT Sans" pitchFamily="2" charset="0"/>
              </a:rPr>
              <a:t>academice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dirty="0" err="1" smtClean="0">
                <a:latin typeface="UT Sans" pitchFamily="2" charset="0"/>
              </a:rPr>
              <a:t>conferențiar</a:t>
            </a:r>
            <a:r>
              <a:rPr lang="en-US" sz="2000" dirty="0" smtClean="0">
                <a:latin typeface="UT Sans" pitchFamily="2" charset="0"/>
              </a:rPr>
              <a:t> 178 (9,8%), lector 584, (32,2%), </a:t>
            </a:r>
            <a:r>
              <a:rPr lang="en-US" sz="2000" dirty="0" err="1" smtClean="0">
                <a:latin typeface="UT Sans" pitchFamily="2" charset="0"/>
              </a:rPr>
              <a:t>cadru</a:t>
            </a:r>
            <a:r>
              <a:rPr lang="en-US" sz="2000" dirty="0" smtClean="0">
                <a:latin typeface="UT Sans" pitchFamily="2" charset="0"/>
              </a:rPr>
              <a:t> didactic </a:t>
            </a:r>
            <a:r>
              <a:rPr lang="en-US" sz="2000" dirty="0" err="1" smtClean="0">
                <a:latin typeface="UT Sans" pitchFamily="2" charset="0"/>
              </a:rPr>
              <a:t>asociat</a:t>
            </a:r>
            <a:r>
              <a:rPr lang="en-US" sz="2000" dirty="0" smtClean="0">
                <a:latin typeface="UT Sans" pitchFamily="2" charset="0"/>
              </a:rPr>
              <a:t>  497, (27,4%), </a:t>
            </a:r>
            <a:r>
              <a:rPr lang="en-US" sz="2000" dirty="0" err="1" smtClean="0">
                <a:latin typeface="UT Sans" pitchFamily="2" charset="0"/>
              </a:rPr>
              <a:t>profesor</a:t>
            </a:r>
            <a:r>
              <a:rPr lang="en-US" sz="2000" dirty="0" smtClean="0">
                <a:latin typeface="UT Sans" pitchFamily="2" charset="0"/>
              </a:rPr>
              <a:t> 503, (27,7%)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cercetător</a:t>
            </a:r>
            <a:r>
              <a:rPr lang="en-US" sz="2000" dirty="0" smtClean="0">
                <a:latin typeface="UT Sans" pitchFamily="2" charset="0"/>
              </a:rPr>
              <a:t> 54, (3%).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Deși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cercetătorii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reprezintă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doar</a:t>
            </a:r>
            <a:r>
              <a:rPr lang="en-US" sz="2000" dirty="0" smtClean="0">
                <a:latin typeface="UT Sans" pitchFamily="2" charset="0"/>
              </a:rPr>
              <a:t> 3%,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păstrați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eșantion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deoarece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toți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sarcini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predare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zilnice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activitățile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fiind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similare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cele</a:t>
            </a:r>
            <a:r>
              <a:rPr lang="en-US" sz="2000" dirty="0" smtClean="0">
                <a:latin typeface="UT Sans" pitchFamily="2" charset="0"/>
              </a:rPr>
              <a:t> ale </a:t>
            </a:r>
            <a:r>
              <a:rPr lang="en-US" sz="2000" dirty="0" err="1" smtClean="0">
                <a:latin typeface="UT Sans" pitchFamily="2" charset="0"/>
              </a:rPr>
              <a:t>cadrelor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didactice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chiar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dacă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raportul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predare-cercetare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diferit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De </a:t>
            </a:r>
            <a:r>
              <a:rPr lang="en-US" sz="2000" dirty="0" err="1" smtClean="0">
                <a:latin typeface="UT Sans" pitchFamily="2" charset="0"/>
              </a:rPr>
              <a:t>aceea</a:t>
            </a:r>
            <a:r>
              <a:rPr lang="en-US" sz="2000" dirty="0" smtClean="0">
                <a:latin typeface="UT Sans" pitchFamily="2" charset="0"/>
              </a:rPr>
              <a:t> nu s-a </a:t>
            </a:r>
            <a:r>
              <a:rPr lang="en-US" sz="2000" dirty="0" err="1" smtClean="0">
                <a:latin typeface="UT Sans" pitchFamily="2" charset="0"/>
              </a:rPr>
              <a:t>făcut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nicio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diferență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între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două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categorii</a:t>
            </a:r>
            <a:r>
              <a:rPr lang="en-US" sz="2000" dirty="0" smtClean="0">
                <a:latin typeface="UT Sans" pitchFamily="2" charset="0"/>
              </a:rPr>
              <a:t>. Media </a:t>
            </a:r>
            <a:r>
              <a:rPr lang="en-US" sz="2000" dirty="0" err="1" smtClean="0">
                <a:latin typeface="UT Sans" pitchFamily="2" charset="0"/>
              </a:rPr>
              <a:t>vechimii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domeniul</a:t>
            </a:r>
            <a:r>
              <a:rPr lang="en-US" sz="2000" dirty="0" smtClean="0">
                <a:latin typeface="UT Sans" pitchFamily="2" charset="0"/>
              </a:rPr>
              <a:t> academic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de 18  </a:t>
            </a:r>
            <a:r>
              <a:rPr lang="en-US" sz="2000" dirty="0" err="1" smtClean="0">
                <a:latin typeface="UT Sans" pitchFamily="2" charset="0"/>
              </a:rPr>
              <a:t>ani</a:t>
            </a:r>
            <a:r>
              <a:rPr lang="en-US" sz="2000" dirty="0" smtClean="0">
                <a:latin typeface="UT Sans" pitchFamily="2" charset="0"/>
              </a:rPr>
              <a:t>. Media </a:t>
            </a:r>
            <a:r>
              <a:rPr lang="en-US" sz="2000" dirty="0" err="1" smtClean="0">
                <a:latin typeface="UT Sans" pitchFamily="2" charset="0"/>
              </a:rPr>
              <a:t>numărului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ani</a:t>
            </a:r>
            <a:r>
              <a:rPr lang="en-US" sz="2000" dirty="0" smtClean="0">
                <a:latin typeface="UT Sans" pitchFamily="2" charset="0"/>
              </a:rPr>
              <a:t> de la </a:t>
            </a:r>
            <a:r>
              <a:rPr lang="en-US" sz="2000" dirty="0" err="1" smtClean="0">
                <a:latin typeface="UT Sans" pitchFamily="2" charset="0"/>
              </a:rPr>
              <a:t>ultima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promovare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de 7 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când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obținut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doctoratul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12. </a:t>
            </a:r>
            <a:r>
              <a:rPr lang="en-US" sz="2000" dirty="0" err="1" smtClean="0">
                <a:latin typeface="UT Sans" pitchFamily="2" charset="0"/>
              </a:rPr>
              <a:t>Solicitarea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participare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online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trimisă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e-mail </a:t>
            </a:r>
            <a:r>
              <a:rPr lang="en-US" sz="2000" dirty="0" err="1" smtClean="0">
                <a:latin typeface="UT Sans" pitchFamily="2" charset="0"/>
              </a:rPr>
              <a:t>către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universitățile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România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folosind</a:t>
            </a:r>
            <a:r>
              <a:rPr lang="en-US" sz="2000" dirty="0" smtClean="0">
                <a:latin typeface="UT Sans" pitchFamily="2" charset="0"/>
              </a:rPr>
              <a:t> e-</a:t>
            </a:r>
            <a:r>
              <a:rPr lang="en-US" sz="2000" dirty="0" err="1" smtClean="0">
                <a:latin typeface="UT Sans" pitchFamily="2" charset="0"/>
              </a:rPr>
              <a:t>mailurile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instituționale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postate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site-</a:t>
            </a:r>
            <a:r>
              <a:rPr lang="en-US" sz="2000" dirty="0" err="1" smtClean="0">
                <a:latin typeface="UT Sans" pitchFamily="2" charset="0"/>
              </a:rPr>
              <a:t>urile</a:t>
            </a:r>
            <a:r>
              <a:rPr lang="en-US" sz="2000" dirty="0" smtClean="0">
                <a:latin typeface="UT Sans" pitchFamily="2" charset="0"/>
              </a:rPr>
              <a:t> web ale </a:t>
            </a:r>
            <a:r>
              <a:rPr lang="en-US" sz="2000" dirty="0" err="1" smtClean="0">
                <a:latin typeface="UT Sans" pitchFamily="2" charset="0"/>
              </a:rPr>
              <a:t>universităților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556" y="4869160"/>
            <a:ext cx="7884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UT Sans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UT Sans" pitchFamily="2" charset="0"/>
              </a:rPr>
              <a:t>Frecvența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instrumentelor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comunicare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 online.</a:t>
            </a:r>
            <a:endParaRPr lang="en-US" sz="2000" dirty="0">
              <a:latin typeface="UT Sans" pitchFamily="2" charset="0"/>
            </a:endParaRPr>
          </a:p>
        </p:txBody>
      </p:sp>
      <p:pic>
        <p:nvPicPr>
          <p:cNvPr id="9" name="image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3548" y="1304764"/>
            <a:ext cx="8208912" cy="34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5536" y="4833156"/>
            <a:ext cx="7884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UT Sans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UT Sans" pitchFamily="2" charset="0"/>
              </a:rPr>
              <a:t>Măsura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aplicațiile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comunicare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 online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didactică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funcție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rangul</a:t>
            </a:r>
            <a:r>
              <a:rPr lang="en-US" sz="2000" dirty="0" smtClean="0">
                <a:latin typeface="UT Sans" pitchFamily="2" charset="0"/>
              </a:rPr>
              <a:t> academic.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  <p:pic>
        <p:nvPicPr>
          <p:cNvPr id="7" name="image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1052736"/>
            <a:ext cx="756084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1052736"/>
            <a:ext cx="78848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Studiul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arătat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trăsăturile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personalitate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puternice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decât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anxietatea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tehnologică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prezicerea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aplicațiilor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comunicare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 online.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conștiința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avut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efectul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puternic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dintre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trăsăturile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personalitate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angajării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deschiderea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singura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trăsătură</a:t>
            </a:r>
            <a:r>
              <a:rPr lang="en-US" sz="2000" dirty="0" smtClean="0">
                <a:latin typeface="UT Sans" pitchFamily="2" charset="0"/>
              </a:rPr>
              <a:t> din Big Five, cu </a:t>
            </a:r>
            <a:r>
              <a:rPr lang="en-US" sz="2000" dirty="0" err="1" smtClean="0">
                <a:latin typeface="UT Sans" pitchFamily="2" charset="0"/>
              </a:rPr>
              <a:t>efect</a:t>
            </a:r>
            <a:r>
              <a:rPr lang="en-US" sz="2000" dirty="0" smtClean="0">
                <a:latin typeface="UT Sans" pitchFamily="2" charset="0"/>
              </a:rPr>
              <a:t> direct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tehnologiilor</a:t>
            </a:r>
            <a:r>
              <a:rPr lang="en-US" sz="2000" dirty="0" smtClean="0">
                <a:latin typeface="UT Sans" pitchFamily="2" charset="0"/>
              </a:rPr>
              <a:t> online, </a:t>
            </a:r>
            <a:r>
              <a:rPr lang="en-US" sz="2000" dirty="0" err="1" smtClean="0">
                <a:latin typeface="UT Sans" pitchFamily="2" charset="0"/>
              </a:rPr>
              <a:t>confirmând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anterioare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domeniu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arătând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interesul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noutate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stimulează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disponibilitatea</a:t>
            </a:r>
            <a:r>
              <a:rPr lang="en-US" sz="2000" dirty="0" smtClean="0">
                <a:latin typeface="UT Sans" pitchFamily="2" charset="0"/>
              </a:rPr>
              <a:t> de a </a:t>
            </a:r>
            <a:r>
              <a:rPr lang="en-US" sz="2000" dirty="0" err="1" smtClean="0">
                <a:latin typeface="UT Sans" pitchFamily="2" charset="0"/>
              </a:rPr>
              <a:t>utiliza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tehnologii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chiar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viața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profesională</a:t>
            </a:r>
            <a:r>
              <a:rPr lang="en-US" sz="2000" dirty="0" smtClean="0">
                <a:latin typeface="UT Sans" pitchFamily="2" charset="0"/>
              </a:rPr>
              <a:t> 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7544" y="1052736"/>
            <a:ext cx="78848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UT Sans" pitchFamily="2" charset="0"/>
              </a:rPr>
              <a:t>2.3. O </a:t>
            </a:r>
            <a:r>
              <a:rPr lang="en-US" sz="2000" b="1" dirty="0" err="1" smtClean="0">
                <a:latin typeface="UT Sans" pitchFamily="2" charset="0"/>
              </a:rPr>
              <a:t>arhitectură</a:t>
            </a:r>
            <a:r>
              <a:rPr lang="en-US" sz="2000" b="1" dirty="0" smtClean="0">
                <a:latin typeface="UT Sans" pitchFamily="2" charset="0"/>
              </a:rPr>
              <a:t> de </a:t>
            </a:r>
            <a:r>
              <a:rPr lang="en-US" sz="2000" b="1" dirty="0" err="1" smtClean="0">
                <a:latin typeface="UT Sans" pitchFamily="2" charset="0"/>
              </a:rPr>
              <a:t>sistem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bazată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pe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sisteme</a:t>
            </a:r>
            <a:r>
              <a:rPr lang="en-US" sz="2000" b="1" dirty="0" smtClean="0">
                <a:latin typeface="UT Sans" pitchFamily="2" charset="0"/>
              </a:rPr>
              <a:t> open source de </a:t>
            </a:r>
            <a:r>
              <a:rPr lang="en-US" sz="2000" b="1" dirty="0" err="1" smtClean="0">
                <a:latin typeface="UT Sans" pitchFamily="2" charset="0"/>
              </a:rPr>
              <a:t>gestionare</a:t>
            </a:r>
            <a:r>
              <a:rPr lang="en-US" sz="2000" b="1" dirty="0" smtClean="0">
                <a:latin typeface="UT Sans" pitchFamily="2" charset="0"/>
              </a:rPr>
              <a:t> a </a:t>
            </a:r>
            <a:r>
              <a:rPr lang="en-US" sz="2000" b="1" dirty="0" err="1" smtClean="0">
                <a:latin typeface="UT Sans" pitchFamily="2" charset="0"/>
              </a:rPr>
              <a:t>conținutului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pentru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organizații</a:t>
            </a:r>
            <a:endParaRPr lang="ro-RO" sz="2000" b="1" dirty="0" smtClean="0">
              <a:latin typeface="UT Sans" pitchFamily="2" charset="0"/>
            </a:endParaRPr>
          </a:p>
          <a:p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un management </a:t>
            </a:r>
            <a:r>
              <a:rPr lang="en-US" sz="2000" dirty="0" err="1" smtClean="0">
                <a:latin typeface="UT Sans" pitchFamily="2" charset="0"/>
              </a:rPr>
              <a:t>eficient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organizațiile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trebuie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utilizeze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dirty="0" err="1" smtClean="0">
                <a:latin typeface="UT Sans" pitchFamily="2" charset="0"/>
              </a:rPr>
              <a:t>instrumente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gestionare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activelor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digitale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scopul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rapide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deciziilor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extrase</a:t>
            </a:r>
            <a:r>
              <a:rPr lang="en-US" sz="2000" dirty="0" smtClean="0">
                <a:latin typeface="UT Sans" pitchFamily="2" charset="0"/>
              </a:rPr>
              <a:t> din date.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Apare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problemă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importantă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dirty="0" err="1" smtClean="0">
                <a:latin typeface="UT Sans" pitchFamily="2" charset="0"/>
              </a:rPr>
              <a:t>sistemele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informatice</a:t>
            </a:r>
            <a:r>
              <a:rPr lang="en-US" sz="2000" dirty="0" smtClean="0">
                <a:latin typeface="UT Sans" pitchFamily="2" charset="0"/>
              </a:rPr>
              <a:t> integrate, care pot </a:t>
            </a:r>
            <a:r>
              <a:rPr lang="en-US" sz="2000" dirty="0" err="1" smtClean="0">
                <a:latin typeface="UT Sans" pitchFamily="2" charset="0"/>
              </a:rPr>
              <a:t>gestiona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fluxurile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informaționale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dintr</a:t>
            </a:r>
            <a:r>
              <a:rPr lang="en-US" sz="2000" dirty="0" smtClean="0">
                <a:latin typeface="UT Sans" pitchFamily="2" charset="0"/>
              </a:rPr>
              <a:t>-o </a:t>
            </a:r>
            <a:r>
              <a:rPr lang="en-US" sz="2000" dirty="0" err="1" smtClean="0">
                <a:latin typeface="UT Sans" pitchFamily="2" charset="0"/>
              </a:rPr>
              <a:t>organizație</a:t>
            </a:r>
            <a:r>
              <a:rPr lang="en-US" sz="2000" dirty="0" smtClean="0">
                <a:latin typeface="UT Sans" pitchFamily="2" charset="0"/>
              </a:rPr>
              <a:t>, pot </a:t>
            </a:r>
            <a:r>
              <a:rPr lang="en-US" sz="2000" dirty="0" err="1" smtClean="0">
                <a:latin typeface="UT Sans" pitchFamily="2" charset="0"/>
              </a:rPr>
              <a:t>avea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costuri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extrem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ridicate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care nu </a:t>
            </a:r>
            <a:r>
              <a:rPr lang="en-US" sz="2000" dirty="0" err="1" smtClean="0">
                <a:latin typeface="UT Sans" pitchFamily="2" charset="0"/>
              </a:rPr>
              <a:t>toate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organizațiile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le pot </a:t>
            </a:r>
            <a:r>
              <a:rPr lang="en-US" sz="2000" dirty="0" err="1" smtClean="0">
                <a:latin typeface="UT Sans" pitchFamily="2" charset="0"/>
              </a:rPr>
              <a:t>permite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pic>
        <p:nvPicPr>
          <p:cNvPr id="7" name="image6.jpeg" descr="Image of Fig.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934" y="617499"/>
            <a:ext cx="6552728" cy="5220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95836" y="6129300"/>
            <a:ext cx="4381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UT Sans" pitchFamily="2" charset="0"/>
              </a:rPr>
              <a:t>Fluxul</a:t>
            </a:r>
            <a:r>
              <a:rPr lang="en-US" sz="2000" dirty="0" smtClean="0">
                <a:latin typeface="UT Sans" pitchFamily="2" charset="0"/>
              </a:rPr>
              <a:t> electronic de </a:t>
            </a:r>
            <a:r>
              <a:rPr lang="en-US" sz="2000" dirty="0" err="1" smtClean="0">
                <a:latin typeface="UT Sans" pitchFamily="2" charset="0"/>
              </a:rPr>
              <a:t>informații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ECM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1052736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Concluzii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Volumul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creștere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complexitatea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varietatea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conținutului</a:t>
            </a:r>
            <a:r>
              <a:rPr lang="en-US" sz="2000" dirty="0" smtClean="0">
                <a:latin typeface="UT Sans" pitchFamily="2" charset="0"/>
              </a:rPr>
              <a:t> digital </a:t>
            </a:r>
            <a:r>
              <a:rPr lang="en-US" sz="2000" dirty="0" err="1" smtClean="0">
                <a:latin typeface="UT Sans" pitchFamily="2" charset="0"/>
              </a:rPr>
              <a:t>fac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aplicațiile</a:t>
            </a:r>
            <a:r>
              <a:rPr lang="en-US" sz="2000" dirty="0" smtClean="0">
                <a:latin typeface="UT Sans" pitchFamily="2" charset="0"/>
              </a:rPr>
              <a:t> ECM un element vital al </a:t>
            </a:r>
            <a:r>
              <a:rPr lang="en-US" sz="2000" dirty="0" err="1" smtClean="0">
                <a:latin typeface="UT Sans" pitchFamily="2" charset="0"/>
              </a:rPr>
              <a:t>sistemului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informatic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integrat</a:t>
            </a:r>
            <a:r>
              <a:rPr lang="en-US" sz="2000" dirty="0" smtClean="0">
                <a:latin typeface="UT Sans" pitchFamily="2" charset="0"/>
              </a:rPr>
              <a:t> al </a:t>
            </a:r>
            <a:r>
              <a:rPr lang="en-US" sz="2000" dirty="0" err="1" smtClean="0">
                <a:latin typeface="UT Sans" pitchFamily="2" charset="0"/>
              </a:rPr>
              <a:t>organizației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plus, </a:t>
            </a:r>
            <a:r>
              <a:rPr lang="en-US" sz="2000" dirty="0" err="1" smtClean="0">
                <a:latin typeface="UT Sans" pitchFamily="2" charset="0"/>
              </a:rPr>
              <a:t>necesitatea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decizii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rapide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corecte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impune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modificări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organizațional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poziționând</a:t>
            </a:r>
            <a:r>
              <a:rPr lang="en-US" sz="2000" dirty="0" smtClean="0">
                <a:latin typeface="UT Sans" pitchFamily="2" charset="0"/>
              </a:rPr>
              <a:t> ECM </a:t>
            </a:r>
            <a:r>
              <a:rPr lang="en-US" sz="2000" dirty="0" err="1" smtClean="0">
                <a:latin typeface="UT Sans" pitchFamily="2" charset="0"/>
              </a:rPr>
              <a:t>într</a:t>
            </a:r>
            <a:r>
              <a:rPr lang="en-US" sz="2000" dirty="0" smtClean="0">
                <a:latin typeface="UT Sans" pitchFamily="2" charset="0"/>
              </a:rPr>
              <a:t>-un </a:t>
            </a:r>
            <a:r>
              <a:rPr lang="en-US" sz="2000" dirty="0" err="1" smtClean="0">
                <a:latin typeface="UT Sans" pitchFamily="2" charset="0"/>
              </a:rPr>
              <a:t>rol</a:t>
            </a:r>
            <a:r>
              <a:rPr lang="en-US" sz="2000" dirty="0" smtClean="0">
                <a:latin typeface="UT Sans" pitchFamily="2" charset="0"/>
              </a:rPr>
              <a:t> important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sprijinirea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deciziilor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UT Sans" pitchFamily="2" charset="0"/>
              </a:rPr>
              <a:t>Implementarea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ECM open-source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urmărirea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documentelor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interiorul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universități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fluxurilor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lucru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implică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reguli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aplicate</a:t>
            </a:r>
            <a:r>
              <a:rPr lang="en-US" sz="2000" dirty="0" smtClean="0">
                <a:latin typeface="UT Sans" pitchFamily="2" charset="0"/>
              </a:rPr>
              <a:t> ca </a:t>
            </a:r>
            <a:r>
              <a:rPr lang="en-US" sz="2000" dirty="0" err="1" smtClean="0">
                <a:latin typeface="UT Sans" pitchFamily="2" charset="0"/>
              </a:rPr>
              <a:t>etape</a:t>
            </a:r>
            <a:r>
              <a:rPr lang="en-US" sz="2000" dirty="0" smtClean="0">
                <a:latin typeface="UT Sans" pitchFamily="2" charset="0"/>
              </a:rPr>
              <a:t> de flux de </a:t>
            </a:r>
            <a:r>
              <a:rPr lang="en-US" sz="2000" dirty="0" err="1" smtClean="0">
                <a:latin typeface="UT Sans" pitchFamily="2" charset="0"/>
              </a:rPr>
              <a:t>lucru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Având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vedere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orice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instituție</a:t>
            </a:r>
            <a:r>
              <a:rPr lang="en-US" sz="2000" dirty="0" smtClean="0">
                <a:latin typeface="UT Sans" pitchFamily="2" charset="0"/>
              </a:rPr>
              <a:t> are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intrări</a:t>
            </a:r>
            <a:r>
              <a:rPr lang="en-US" sz="2000" dirty="0" smtClean="0">
                <a:latin typeface="UT Sans" pitchFamily="2" charset="0"/>
              </a:rPr>
              <a:t> sub </a:t>
            </a:r>
            <a:r>
              <a:rPr lang="en-US" sz="2000" dirty="0" err="1" smtClean="0">
                <a:latin typeface="UT Sans" pitchFamily="2" charset="0"/>
              </a:rPr>
              <a:t>formă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contracte</a:t>
            </a:r>
            <a:r>
              <a:rPr lang="en-US" sz="2000" dirty="0" smtClean="0">
                <a:latin typeface="UT Sans" pitchFamily="2" charset="0"/>
              </a:rPr>
              <a:t>/</a:t>
            </a:r>
            <a:r>
              <a:rPr lang="en-US" sz="2000" dirty="0" err="1" smtClean="0">
                <a:latin typeface="UT Sans" pitchFamily="2" charset="0"/>
              </a:rPr>
              <a:t>facturi</a:t>
            </a:r>
            <a:r>
              <a:rPr lang="en-US" sz="2000" dirty="0" smtClean="0">
                <a:latin typeface="UT Sans" pitchFamily="2" charset="0"/>
              </a:rPr>
              <a:t> etc., </a:t>
            </a:r>
            <a:r>
              <a:rPr lang="en-US" sz="2000" dirty="0" err="1" smtClean="0">
                <a:latin typeface="UT Sans" pitchFamily="2" charset="0"/>
              </a:rPr>
              <a:t>sistemul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implementat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menține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intrări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regulilor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gestionare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înregistrărilor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1052736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UT Sans" pitchFamily="2" charset="0"/>
              </a:rPr>
              <a:t>2.4. </a:t>
            </a:r>
            <a:r>
              <a:rPr lang="en-US" sz="2000" b="1" dirty="0" err="1" smtClean="0">
                <a:latin typeface="UT Sans" pitchFamily="2" charset="0"/>
              </a:rPr>
              <a:t>Impactul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crizei</a:t>
            </a:r>
            <a:r>
              <a:rPr lang="en-US" sz="2000" b="1" dirty="0" smtClean="0">
                <a:latin typeface="UT Sans" pitchFamily="2" charset="0"/>
              </a:rPr>
              <a:t> COVID-19 </a:t>
            </a:r>
            <a:r>
              <a:rPr lang="en-US" sz="2000" b="1" dirty="0" err="1" smtClean="0">
                <a:latin typeface="UT Sans" pitchFamily="2" charset="0"/>
              </a:rPr>
              <a:t>asupra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investiției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masive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muncă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România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ro-RO" sz="2000" b="1" dirty="0" smtClean="0">
              <a:latin typeface="UT Sans" pitchFamily="2" charset="0"/>
            </a:endParaRPr>
          </a:p>
          <a:p>
            <a:pPr algn="just"/>
            <a:r>
              <a:rPr lang="ro-RO" sz="2000" dirty="0" smtClean="0">
                <a:latin typeface="UT Sans" pitchFamily="2" charset="0"/>
              </a:rPr>
              <a:t>P</a:t>
            </a:r>
            <a:r>
              <a:rPr lang="en-US" sz="2000" dirty="0" err="1" smtClean="0">
                <a:latin typeface="UT Sans" pitchFamily="2" charset="0"/>
              </a:rPr>
              <a:t>aradigma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investiției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masive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fie </a:t>
            </a:r>
            <a:r>
              <a:rPr lang="en-US" sz="2000" dirty="0" err="1" smtClean="0">
                <a:latin typeface="UT Sans" pitchFamily="2" charset="0"/>
              </a:rPr>
              <a:t>semnificativ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afectată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contextul</a:t>
            </a:r>
            <a:r>
              <a:rPr lang="en-US" sz="2000" dirty="0" smtClean="0">
                <a:latin typeface="UT Sans" pitchFamily="2" charset="0"/>
              </a:rPr>
              <a:t> pandemic </a:t>
            </a:r>
            <a:r>
              <a:rPr lang="en-US" sz="2000" dirty="0" err="1" smtClean="0">
                <a:latin typeface="UT Sans" pitchFamily="2" charset="0"/>
              </a:rPr>
              <a:t>întrucât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perioade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criză</a:t>
            </a:r>
            <a:r>
              <a:rPr lang="en-US" sz="2000" dirty="0" smtClean="0">
                <a:latin typeface="UT Sans" pitchFamily="2" charset="0"/>
              </a:rPr>
              <a:t> pot </a:t>
            </a:r>
            <a:r>
              <a:rPr lang="en-US" sz="2000" dirty="0" err="1" smtClean="0">
                <a:latin typeface="UT Sans" pitchFamily="2" charset="0"/>
              </a:rPr>
              <a:t>apărea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comportamente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modificate</a:t>
            </a:r>
            <a:r>
              <a:rPr lang="en-US" sz="2000" dirty="0" smtClean="0">
                <a:latin typeface="UT Sans" pitchFamily="2" charset="0"/>
              </a:rPr>
              <a:t> ale </a:t>
            </a:r>
            <a:r>
              <a:rPr lang="en-US" sz="2000" dirty="0" err="1" smtClean="0">
                <a:latin typeface="UT Sans" pitchFamily="2" charset="0"/>
              </a:rPr>
              <a:t>angajatorilor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angajaților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Astfel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scopul</a:t>
            </a:r>
            <a:r>
              <a:rPr lang="en-US" sz="2000" dirty="0" smtClean="0">
                <a:latin typeface="UT Sans" pitchFamily="2" charset="0"/>
              </a:rPr>
              <a:t> principal al </a:t>
            </a:r>
            <a:r>
              <a:rPr lang="en-US" sz="2000" dirty="0" err="1" smtClean="0">
                <a:latin typeface="UT Sans" pitchFamily="2" charset="0"/>
              </a:rPr>
              <a:t>lucrării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reprezintă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impactului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crizei</a:t>
            </a:r>
            <a:r>
              <a:rPr lang="en-US" sz="2000" dirty="0" smtClean="0">
                <a:latin typeface="UT Sans" pitchFamily="2" charset="0"/>
              </a:rPr>
              <a:t> COVID-19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investiției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masive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România</a:t>
            </a:r>
            <a:r>
              <a:rPr lang="en-US" sz="2000" dirty="0" smtClean="0">
                <a:latin typeface="UT Sans" pitchFamily="2" charset="0"/>
              </a:rPr>
              <a:t>. </a:t>
            </a:r>
          </a:p>
          <a:p>
            <a:pPr algn="just"/>
            <a:endParaRPr lang="en-US" sz="2000" b="1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105273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UT Sans" pitchFamily="2" charset="0"/>
              </a:rPr>
              <a:t>Cercetarea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printr</a:t>
            </a:r>
            <a:r>
              <a:rPr lang="en-US" sz="2000" dirty="0" smtClean="0">
                <a:latin typeface="UT Sans" pitchFamily="2" charset="0"/>
              </a:rPr>
              <a:t>-o  </a:t>
            </a:r>
            <a:r>
              <a:rPr lang="en-US" sz="2000" dirty="0" err="1" smtClean="0">
                <a:latin typeface="UT Sans" pitchFamily="2" charset="0"/>
              </a:rPr>
              <a:t>anchetă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sondaj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Colectarea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datelor</a:t>
            </a:r>
            <a:r>
              <a:rPr lang="en-US" sz="2000" dirty="0" smtClean="0">
                <a:latin typeface="UT Sans" pitchFamily="2" charset="0"/>
              </a:rPr>
              <a:t> s-a </a:t>
            </a:r>
            <a:r>
              <a:rPr lang="en-US" sz="2000" dirty="0" err="1" smtClean="0">
                <a:latin typeface="UT Sans" pitchFamily="2" charset="0"/>
              </a:rPr>
              <a:t>desfășurat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perioada</a:t>
            </a:r>
            <a:r>
              <a:rPr lang="en-US" sz="2000" dirty="0" smtClean="0">
                <a:latin typeface="UT Sans" pitchFamily="2" charset="0"/>
              </a:rPr>
              <a:t> 20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- 20 </a:t>
            </a:r>
            <a:r>
              <a:rPr lang="en-US" sz="2000" dirty="0" err="1" smtClean="0">
                <a:latin typeface="UT Sans" pitchFamily="2" charset="0"/>
              </a:rPr>
              <a:t>iunie</a:t>
            </a:r>
            <a:r>
              <a:rPr lang="en-US" sz="2000" dirty="0" smtClean="0">
                <a:latin typeface="UT Sans" pitchFamily="2" charset="0"/>
              </a:rPr>
              <a:t> 2020,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pandemiei</a:t>
            </a:r>
            <a:r>
              <a:rPr lang="en-US" sz="2000" dirty="0" smtClean="0">
                <a:latin typeface="UT Sans" pitchFamily="2" charset="0"/>
              </a:rPr>
              <a:t> COVID-19, </a:t>
            </a:r>
            <a:r>
              <a:rPr lang="en-US" sz="2000" dirty="0" err="1" smtClean="0">
                <a:latin typeface="UT Sans" pitchFamily="2" charset="0"/>
              </a:rPr>
              <a:t>imediat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după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primelor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măsuri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relaxare</a:t>
            </a:r>
            <a:r>
              <a:rPr lang="en-US" sz="2000" dirty="0" smtClean="0">
                <a:latin typeface="UT Sans" pitchFamily="2" charset="0"/>
              </a:rPr>
              <a:t> (15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2020),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condițiile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subiecții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interviu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aveau</a:t>
            </a:r>
            <a:r>
              <a:rPr lang="en-US" sz="2000" dirty="0" smtClean="0">
                <a:latin typeface="UT Sans" pitchFamily="2" charset="0"/>
              </a:rPr>
              <a:t> o </a:t>
            </a:r>
            <a:r>
              <a:rPr lang="en-US" sz="2000" dirty="0" err="1" smtClean="0">
                <a:latin typeface="UT Sans" pitchFamily="2" charset="0"/>
              </a:rPr>
              <a:t>experiență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puțin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șase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săptămâni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desfășurare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muncii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crizei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pandemice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Eșantionul</a:t>
            </a:r>
            <a:r>
              <a:rPr lang="en-US" sz="2000" dirty="0" smtClean="0">
                <a:latin typeface="UT Sans" pitchFamily="2" charset="0"/>
              </a:rPr>
              <a:t> de 1.896 </a:t>
            </a:r>
            <a:r>
              <a:rPr lang="en-US" sz="2000" dirty="0" err="1" smtClean="0">
                <a:latin typeface="UT Sans" pitchFamily="2" charset="0"/>
              </a:rPr>
              <a:t>subiecți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alcătuit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persoane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îndeplineau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condițiile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solicitate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respectiv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perioada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debutului</a:t>
            </a:r>
            <a:r>
              <a:rPr lang="en-US" sz="2000" dirty="0" smtClean="0">
                <a:latin typeface="UT Sans" pitchFamily="2" charset="0"/>
              </a:rPr>
              <a:t>  COVID-19  </a:t>
            </a:r>
            <a:r>
              <a:rPr lang="en-US" sz="2000" dirty="0" err="1" smtClean="0">
                <a:latin typeface="UT Sans" pitchFamily="2" charset="0"/>
              </a:rPr>
              <a:t>făceau</a:t>
            </a:r>
            <a:r>
              <a:rPr lang="en-US" sz="2000" dirty="0" smtClean="0">
                <a:latin typeface="UT Sans" pitchFamily="2" charset="0"/>
              </a:rPr>
              <a:t> parte din </a:t>
            </a:r>
            <a:r>
              <a:rPr lang="en-US" sz="2000" dirty="0" err="1" smtClean="0">
                <a:latin typeface="UT Sans" pitchFamily="2" charset="0"/>
              </a:rPr>
              <a:t>populația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ocupată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României</a:t>
            </a:r>
            <a:r>
              <a:rPr lang="en-US" sz="2000" dirty="0" smtClean="0">
                <a:latin typeface="UT Sans" pitchFamily="2" charset="0"/>
              </a:rPr>
              <a:t> (</a:t>
            </a:r>
            <a:r>
              <a:rPr lang="en-US" sz="2000" dirty="0" err="1" smtClean="0">
                <a:latin typeface="UT Sans" pitchFamily="2" charset="0"/>
              </a:rPr>
              <a:t>salariați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non </a:t>
            </a:r>
            <a:r>
              <a:rPr lang="en-US" sz="2000" dirty="0" err="1" smtClean="0">
                <a:latin typeface="UT Sans" pitchFamily="2" charset="0"/>
              </a:rPr>
              <a:t>salariați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patroni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lucrători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cont </a:t>
            </a:r>
            <a:r>
              <a:rPr lang="en-US" sz="2000" dirty="0" err="1" smtClean="0">
                <a:latin typeface="UT Sans" pitchFamily="2" charset="0"/>
              </a:rPr>
              <a:t>propriu</a:t>
            </a:r>
            <a:r>
              <a:rPr lang="en-US" sz="2000" dirty="0" smtClean="0">
                <a:latin typeface="UT Sans" pitchFamily="2" charset="0"/>
              </a:rPr>
              <a:t> etc.)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constituit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metoda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”</a:t>
            </a:r>
            <a:r>
              <a:rPr lang="en-US" sz="2000" i="1" dirty="0" err="1" smtClean="0">
                <a:latin typeface="UT Sans" pitchFamily="2" charset="0"/>
              </a:rPr>
              <a:t>bulgărelui</a:t>
            </a:r>
            <a:r>
              <a:rPr lang="en-US" sz="2000" i="1" dirty="0" smtClean="0">
                <a:latin typeface="UT Sans" pitchFamily="2" charset="0"/>
              </a:rPr>
              <a:t> de </a:t>
            </a:r>
            <a:r>
              <a:rPr lang="en-US" sz="2000" i="1" dirty="0" err="1" smtClean="0">
                <a:latin typeface="UT Sans" pitchFamily="2" charset="0"/>
              </a:rPr>
              <a:t>zăpadă</a:t>
            </a:r>
            <a:r>
              <a:rPr lang="en-US" sz="2000" i="1" dirty="0" smtClean="0">
                <a:latin typeface="UT Sans" pitchFamily="2" charset="0"/>
              </a:rPr>
              <a:t>”.</a:t>
            </a:r>
            <a:endParaRPr lang="en-US" sz="2000" b="1" i="1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2" y="105273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UT Sans" pitchFamily="2" charset="0"/>
              </a:rPr>
              <a:t>Structura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eșantionului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dirty="0" err="1" smtClean="0">
                <a:latin typeface="UT Sans" pitchFamily="2" charset="0"/>
              </a:rPr>
              <a:t>compusă</a:t>
            </a:r>
            <a:r>
              <a:rPr lang="en-US" sz="2000" dirty="0" smtClean="0">
                <a:latin typeface="UT Sans" pitchFamily="2" charset="0"/>
              </a:rPr>
              <a:t> din 52,6% </a:t>
            </a:r>
            <a:r>
              <a:rPr lang="en-US" sz="2000" dirty="0" err="1" smtClean="0">
                <a:latin typeface="UT Sans" pitchFamily="2" charset="0"/>
              </a:rPr>
              <a:t>femei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47,4% </a:t>
            </a:r>
            <a:r>
              <a:rPr lang="en-US" sz="2000" dirty="0" err="1" smtClean="0">
                <a:latin typeface="UT Sans" pitchFamily="2" charset="0"/>
              </a:rPr>
              <a:t>bărbați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vârsta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cuprinsă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între</a:t>
            </a:r>
            <a:r>
              <a:rPr lang="en-US" sz="2000" dirty="0" smtClean="0">
                <a:latin typeface="UT Sans" pitchFamily="2" charset="0"/>
              </a:rPr>
              <a:t> 16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70 </a:t>
            </a:r>
            <a:r>
              <a:rPr lang="en-US" sz="2000" dirty="0" err="1" smtClean="0">
                <a:latin typeface="UT Sans" pitchFamily="2" charset="0"/>
              </a:rPr>
              <a:t>ani</a:t>
            </a:r>
            <a:r>
              <a:rPr lang="en-US" sz="2000" dirty="0" smtClean="0">
                <a:latin typeface="UT Sans" pitchFamily="2" charset="0"/>
              </a:rPr>
              <a:t>, 71,5% </a:t>
            </a:r>
            <a:r>
              <a:rPr lang="en-US" sz="2000" dirty="0" err="1" smtClean="0">
                <a:latin typeface="UT Sans" pitchFamily="2" charset="0"/>
              </a:rPr>
              <a:t>fiind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rezidenți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mediul</a:t>
            </a:r>
            <a:r>
              <a:rPr lang="en-US" sz="2000" dirty="0" smtClean="0">
                <a:latin typeface="UT Sans" pitchFamily="2" charset="0"/>
              </a:rPr>
              <a:t> urban, </a:t>
            </a:r>
            <a:r>
              <a:rPr lang="en-US" sz="2000" dirty="0" err="1" smtClean="0">
                <a:latin typeface="UT Sans" pitchFamily="2" charset="0"/>
              </a:rPr>
              <a:t>iar</a:t>
            </a:r>
            <a:r>
              <a:rPr lang="en-US" sz="2000" dirty="0" smtClean="0">
                <a:latin typeface="UT Sans" pitchFamily="2" charset="0"/>
              </a:rPr>
              <a:t> 28,5%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mediul</a:t>
            </a:r>
            <a:r>
              <a:rPr lang="en-US" sz="2000" dirty="0" smtClean="0">
                <a:latin typeface="UT Sans" pitchFamily="2" charset="0"/>
              </a:rPr>
              <a:t> rural.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Datele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colectate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intermediul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chestionar</a:t>
            </a:r>
            <a:r>
              <a:rPr lang="en-US" sz="2000" dirty="0" smtClean="0">
                <a:latin typeface="UT Sans" pitchFamily="2" charset="0"/>
              </a:rPr>
              <a:t> online, ales ca principal instrument al </a:t>
            </a:r>
            <a:r>
              <a:rPr lang="en-US" sz="2000" dirty="0" err="1" smtClean="0">
                <a:latin typeface="UT Sans" pitchFamily="2" charset="0"/>
              </a:rPr>
              <a:t>cercetării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datorită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eficacității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recunoscute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constituirea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baze</a:t>
            </a:r>
            <a:r>
              <a:rPr lang="en-US" sz="2000" dirty="0" smtClean="0">
                <a:latin typeface="UT Sans" pitchFamily="2" charset="0"/>
              </a:rPr>
              <a:t> de date de </a:t>
            </a:r>
            <a:r>
              <a:rPr lang="en-US" sz="2000" dirty="0" err="1" smtClean="0">
                <a:latin typeface="UT Sans" pitchFamily="2" charset="0"/>
              </a:rPr>
              <a:t>mari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dimensiuni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permită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testarea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validarea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ipotezelor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cercetării</a:t>
            </a:r>
            <a:r>
              <a:rPr lang="en-US" sz="2000" dirty="0" smtClean="0">
                <a:latin typeface="UT Sans" pitchFamily="2" charset="0"/>
              </a:rPr>
              <a:t> </a:t>
            </a:r>
            <a:endParaRPr lang="en-US" sz="2000" b="1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268760"/>
            <a:ext cx="8064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o-RO" sz="2400" b="1" dirty="0" smtClean="0">
                <a:latin typeface="UT Sans" pitchFamily="2" charset="0"/>
              </a:rPr>
              <a:t>Activitatea științifică</a:t>
            </a:r>
          </a:p>
          <a:p>
            <a:pPr marL="342900" indent="-342900" algn="ctr"/>
            <a:endParaRPr lang="ro-RO" sz="2000" dirty="0" smtClean="0">
              <a:latin typeface="UT Sans" pitchFamily="2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o-RO" sz="2000" dirty="0" smtClean="0">
                <a:latin typeface="UT Sans" pitchFamily="2" charset="0"/>
              </a:rPr>
              <a:t>7 articole publicate în reviste ISI cu scor de influență (AIS) nenul</a:t>
            </a:r>
          </a:p>
          <a:p>
            <a:pPr marL="342900" indent="-342900" algn="just">
              <a:buBlip>
                <a:blip r:embed="rId2"/>
              </a:buBlip>
            </a:pPr>
            <a:endParaRPr lang="ro-RO" sz="2000" dirty="0" smtClean="0">
              <a:latin typeface="UT Sans" pitchFamily="2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o-RO" sz="2000" dirty="0" smtClean="0">
                <a:latin typeface="UT Sans" pitchFamily="2" charset="0"/>
              </a:rPr>
              <a:t>6 cărți sau capitole din cărți publicate la edituri naționale</a:t>
            </a:r>
          </a:p>
          <a:p>
            <a:pPr marL="342900" indent="-342900" algn="just">
              <a:buBlip>
                <a:blip r:embed="rId2"/>
              </a:buBlip>
            </a:pPr>
            <a:endParaRPr lang="ro-RO" sz="2000" dirty="0" smtClean="0">
              <a:latin typeface="UT Sans" pitchFamily="2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o-RO" sz="2000" dirty="0" smtClean="0">
                <a:latin typeface="UT Sans" pitchFamily="2" charset="0"/>
              </a:rPr>
              <a:t>1 capitol de carte publicat la o editură internațională </a:t>
            </a:r>
          </a:p>
          <a:p>
            <a:pPr marL="342900" indent="-342900" algn="just">
              <a:buBlip>
                <a:blip r:embed="rId2"/>
              </a:buBlip>
            </a:pPr>
            <a:endParaRPr lang="ro-RO" sz="2000" dirty="0" smtClean="0">
              <a:latin typeface="UT Sans" pitchFamily="2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o-RO" sz="2000" dirty="0" smtClean="0">
                <a:latin typeface="UT Sans" pitchFamily="2" charset="0"/>
              </a:rPr>
              <a:t>8 articole în volume ISI Proceedings </a:t>
            </a:r>
          </a:p>
          <a:p>
            <a:pPr marL="342900" indent="-342900" algn="just">
              <a:buBlip>
                <a:blip r:embed="rId2"/>
              </a:buBlip>
            </a:pPr>
            <a:endParaRPr lang="ro-RO" sz="2000" dirty="0" smtClean="0">
              <a:latin typeface="UT Sans" pitchFamily="2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o-RO" sz="2000" dirty="0" smtClean="0">
                <a:latin typeface="UT Sans" pitchFamily="2" charset="0"/>
              </a:rPr>
              <a:t>8 participări în calitate de membru în proiecte câștigate prin competiție</a:t>
            </a:r>
          </a:p>
          <a:p>
            <a:pPr marL="342900" indent="-342900" algn="just">
              <a:buBlip>
                <a:blip r:embed="rId2"/>
              </a:buBlip>
            </a:pPr>
            <a:endParaRPr lang="en-US" sz="2000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9551" y="1052736"/>
            <a:ext cx="78663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Analiza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datelor</a:t>
            </a:r>
            <a:r>
              <a:rPr lang="en-US" sz="2000" b="1" dirty="0" smtClean="0">
                <a:latin typeface="UT Sans" pitchFamily="2" charset="0"/>
              </a:rPr>
              <a:t> online </a:t>
            </a:r>
            <a:r>
              <a:rPr lang="en-US" sz="2000" b="1" dirty="0" err="1" smtClean="0">
                <a:latin typeface="UT Sans" pitchFamily="2" charset="0"/>
              </a:rPr>
              <a:t>utilizând</a:t>
            </a:r>
            <a:r>
              <a:rPr lang="en-US" sz="2000" b="1" dirty="0" smtClean="0">
                <a:latin typeface="UT Sans" pitchFamily="2" charset="0"/>
              </a:rPr>
              <a:t> un cub OLAP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Elementul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originalitate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propus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dirty="0" err="1" smtClean="0">
                <a:latin typeface="UT Sans" pitchFamily="2" charset="0"/>
              </a:rPr>
              <a:t>îl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reprezintă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crearea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dashboard online </a:t>
            </a:r>
            <a:r>
              <a:rPr lang="en-US" sz="2000" dirty="0" err="1" smtClean="0">
                <a:latin typeface="UT Sans" pitchFamily="2" charset="0"/>
              </a:rPr>
              <a:t>utilizând</a:t>
            </a:r>
            <a:r>
              <a:rPr lang="en-US" sz="2000" dirty="0" smtClean="0">
                <a:latin typeface="UT Sans" pitchFamily="2" charset="0"/>
              </a:rPr>
              <a:t> un cub OLAP, care </a:t>
            </a:r>
            <a:r>
              <a:rPr lang="en-US" sz="2000" dirty="0" err="1" smtClean="0">
                <a:latin typeface="UT Sans" pitchFamily="2" charset="0"/>
              </a:rPr>
              <a:t>permite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oricărui</a:t>
            </a:r>
            <a:r>
              <a:rPr lang="en-US" sz="2000" dirty="0" smtClean="0">
                <a:latin typeface="UT Sans" pitchFamily="2" charset="0"/>
              </a:rPr>
              <a:t> specialist </a:t>
            </a:r>
            <a:r>
              <a:rPr lang="en-US" sz="2000" dirty="0" err="1" smtClean="0">
                <a:latin typeface="UT Sans" pitchFamily="2" charset="0"/>
              </a:rPr>
              <a:t>accesul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datele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colectate</a:t>
            </a:r>
            <a:r>
              <a:rPr lang="en-US" sz="2000" dirty="0" smtClean="0">
                <a:latin typeface="UT Sans" pitchFamily="2" charset="0"/>
              </a:rPr>
              <a:t> de la </a:t>
            </a:r>
            <a:r>
              <a:rPr lang="en-US" sz="2000" dirty="0" err="1" smtClean="0">
                <a:latin typeface="UT Sans" pitchFamily="2" charset="0"/>
              </a:rPr>
              <a:t>respondenți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vederea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lor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Practic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momentul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dashboard-</a:t>
            </a:r>
            <a:r>
              <a:rPr lang="en-US" sz="2000" dirty="0" err="1" smtClean="0">
                <a:latin typeface="UT Sans" pitchFamily="2" charset="0"/>
              </a:rPr>
              <a:t>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accesat</a:t>
            </a:r>
            <a:r>
              <a:rPr lang="en-US" sz="2000" dirty="0" smtClean="0">
                <a:latin typeface="UT Sans" pitchFamily="2" charset="0"/>
              </a:rPr>
              <a:t> online, </a:t>
            </a:r>
            <a:r>
              <a:rPr lang="en-US" sz="2000" dirty="0" err="1" smtClean="0">
                <a:latin typeface="UT Sans" pitchFamily="2" charset="0"/>
              </a:rPr>
              <a:t>fiecare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cercetător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obține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aproape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instantaneu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propriile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dimensiunilor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puse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dispoziție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cadrul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aplicației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După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importarea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datelor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Tableau Public </a:t>
            </a:r>
            <a:r>
              <a:rPr lang="en-US" sz="2000" dirty="0" err="1" smtClean="0">
                <a:latin typeface="UT Sans" pitchFamily="2" charset="0"/>
              </a:rPr>
              <a:t>ele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clasificate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dimensiuni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măsuri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Dimensiunile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alese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analiză</a:t>
            </a:r>
            <a:r>
              <a:rPr lang="en-US" sz="2000" dirty="0" smtClean="0">
                <a:latin typeface="UT Sans" pitchFamily="2" charset="0"/>
              </a:rPr>
              <a:t> pot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selectate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funcție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importanța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cadrul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realizate</a:t>
            </a:r>
            <a:r>
              <a:rPr lang="en-US" sz="2000" dirty="0" smtClean="0">
                <a:latin typeface="UT Sans" pitchFamily="2" charset="0"/>
              </a:rPr>
              <a:t>.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definite </a:t>
            </a:r>
            <a:r>
              <a:rPr lang="en-US" sz="2000" dirty="0" err="1" smtClean="0">
                <a:latin typeface="UT Sans" pitchFamily="2" charset="0"/>
              </a:rPr>
              <a:t>următoarele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dimensiuni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pot </a:t>
            </a:r>
            <a:r>
              <a:rPr lang="en-US" sz="2000" dirty="0" err="1" smtClean="0">
                <a:latin typeface="UT Sans" pitchFamily="2" charset="0"/>
              </a:rPr>
              <a:t>fi</a:t>
            </a:r>
            <a:r>
              <a:rPr lang="en-US" sz="2000" dirty="0" smtClean="0">
                <a:latin typeface="UT Sans" pitchFamily="2" charset="0"/>
              </a:rPr>
              <a:t> filtrate: gen, </a:t>
            </a:r>
            <a:r>
              <a:rPr lang="en-US" sz="2000" dirty="0" err="1" smtClean="0">
                <a:latin typeface="UT Sans" pitchFamily="2" charset="0"/>
              </a:rPr>
              <a:t>vârstă</a:t>
            </a:r>
            <a:r>
              <a:rPr lang="en-US" sz="2000" dirty="0" smtClean="0">
                <a:latin typeface="UT Sans" pitchFamily="2" charset="0"/>
              </a:rPr>
              <a:t>, stare </a:t>
            </a:r>
            <a:r>
              <a:rPr lang="en-US" sz="2000" dirty="0" err="1" smtClean="0">
                <a:latin typeface="UT Sans" pitchFamily="2" charset="0"/>
              </a:rPr>
              <a:t>civilă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venit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nivelul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educație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mediul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rezidență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județul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domiciliu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continuarea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lucrului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perioada</a:t>
            </a:r>
            <a:r>
              <a:rPr lang="en-US" sz="2000" dirty="0" smtClean="0">
                <a:latin typeface="UT Sans" pitchFamily="2" charset="0"/>
              </a:rPr>
              <a:t> COVID-19. </a:t>
            </a:r>
            <a:r>
              <a:rPr lang="en-US" sz="2000" dirty="0" err="1" smtClean="0">
                <a:latin typeface="UT Sans" pitchFamily="2" charset="0"/>
              </a:rPr>
              <a:t>Măsurile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calcul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legate de </a:t>
            </a:r>
            <a:r>
              <a:rPr lang="en-US" sz="2000" dirty="0" err="1" smtClean="0">
                <a:latin typeface="UT Sans" pitchFamily="2" charset="0"/>
              </a:rPr>
              <a:t>performanța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timpul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excesiv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lucru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înainte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perioada</a:t>
            </a:r>
            <a:r>
              <a:rPr lang="en-US" sz="2000" dirty="0" smtClean="0">
                <a:latin typeface="UT Sans" pitchFamily="2" charset="0"/>
              </a:rPr>
              <a:t> COVID-19.</a:t>
            </a:r>
            <a:endParaRPr lang="en-US" sz="2000" b="1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pic>
        <p:nvPicPr>
          <p:cNvPr id="7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6336196" cy="4140460"/>
          </a:xfrm>
          <a:prstGeom prst="rect">
            <a:avLst/>
          </a:prstGeom>
        </p:spPr>
      </p:pic>
      <p:pic>
        <p:nvPicPr>
          <p:cNvPr id="9" name="image2.png"/>
          <p:cNvPicPr/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44106" y="2168861"/>
            <a:ext cx="4176465" cy="20162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59832" y="5697252"/>
            <a:ext cx="34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UT Sans" pitchFamily="2" charset="0"/>
              </a:rPr>
              <a:t>Dashboard </a:t>
            </a:r>
            <a:r>
              <a:rPr lang="en-US" sz="2000" dirty="0" err="1" smtClean="0">
                <a:latin typeface="UT Sans" pitchFamily="2" charset="0"/>
              </a:rPr>
              <a:t>analiză</a:t>
            </a:r>
            <a:r>
              <a:rPr lang="en-US" sz="2000" dirty="0" smtClean="0">
                <a:latin typeface="UT Sans" pitchFamily="2" charset="0"/>
              </a:rPr>
              <a:t> date online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052736"/>
            <a:ext cx="8244916" cy="412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Concluzii</a:t>
            </a:r>
            <a:endParaRPr kumimoji="0" lang="ro-RO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UT Sans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UT Sans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Informațiile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obținute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urma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realizării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cercetării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confirmă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rezultatele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altor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cercetări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publicate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literatura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specialitate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cu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privire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corelația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negativă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între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dependența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muncă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și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angajamentul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în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muncă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și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influența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acestora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asupra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performanței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la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locul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muncă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UT Sans" pitchFamily="2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 smtClean="0">
              <a:latin typeface="UT Sans" pitchFamily="2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UT Sans" pitchFamily="2" charset="0"/>
              </a:rPr>
              <a:t>Satisfacția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crescută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privire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propria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performanță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poate</a:t>
            </a:r>
            <a:r>
              <a:rPr lang="en-US" sz="2000" dirty="0" smtClean="0">
                <a:latin typeface="UT Sans" pitchFamily="2" charset="0"/>
              </a:rPr>
              <a:t> conduce la </a:t>
            </a:r>
            <a:r>
              <a:rPr lang="en-US" sz="2000" dirty="0" err="1" smtClean="0">
                <a:latin typeface="UT Sans" pitchFamily="2" charset="0"/>
              </a:rPr>
              <a:t>creșterea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efectivă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performanței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efecte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pozitive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angajatorului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Totuși</a:t>
            </a:r>
            <a:r>
              <a:rPr lang="en-US" sz="2000" dirty="0" smtClean="0">
                <a:latin typeface="UT Sans" pitchFamily="2" charset="0"/>
              </a:rPr>
              <a:t>, COVID-19 a </a:t>
            </a:r>
            <a:r>
              <a:rPr lang="en-US" sz="2000" dirty="0" err="1" smtClean="0">
                <a:latin typeface="UT Sans" pitchFamily="2" charset="0"/>
              </a:rPr>
              <a:t>avut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puternic</a:t>
            </a:r>
            <a:r>
              <a:rPr lang="en-US" sz="2000" dirty="0" smtClean="0">
                <a:latin typeface="UT Sans" pitchFamily="2" charset="0"/>
              </a:rPr>
              <a:t> impact </a:t>
            </a:r>
            <a:r>
              <a:rPr lang="en-US" sz="2000" dirty="0" err="1" smtClean="0">
                <a:latin typeface="UT Sans" pitchFamily="2" charset="0"/>
              </a:rPr>
              <a:t>negativ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timpului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chiar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nivelul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celor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-au </a:t>
            </a:r>
            <a:r>
              <a:rPr lang="en-US" sz="2000" dirty="0" err="1" smtClean="0">
                <a:latin typeface="UT Sans" pitchFamily="2" charset="0"/>
              </a:rPr>
              <a:t>continuat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activitatea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înregistrându</a:t>
            </a:r>
            <a:r>
              <a:rPr lang="en-US" sz="2000" dirty="0" smtClean="0">
                <a:latin typeface="UT Sans" pitchFamily="2" charset="0"/>
              </a:rPr>
              <a:t>-se o </a:t>
            </a:r>
            <a:r>
              <a:rPr lang="en-US" sz="2000" dirty="0" err="1" smtClean="0">
                <a:latin typeface="UT Sans" pitchFamily="2" charset="0"/>
              </a:rPr>
              <a:t>scădere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investiției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232756"/>
            <a:ext cx="8244916" cy="28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UT Sans" pitchFamily="2" charset="0"/>
              </a:rPr>
              <a:t>De </a:t>
            </a:r>
            <a:r>
              <a:rPr lang="en-US" sz="2000" dirty="0" err="1" smtClean="0">
                <a:latin typeface="UT Sans" pitchFamily="2" charset="0"/>
              </a:rPr>
              <a:t>asemenea</a:t>
            </a:r>
            <a:r>
              <a:rPr lang="en-US" sz="2000" dirty="0" smtClean="0">
                <a:latin typeface="UT Sans" pitchFamily="2" charset="0"/>
              </a:rPr>
              <a:t>, o </a:t>
            </a:r>
            <a:r>
              <a:rPr lang="en-US" sz="2000" dirty="0" err="1" smtClean="0">
                <a:latin typeface="UT Sans" pitchFamily="2" charset="0"/>
              </a:rPr>
              <a:t>altă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propunere</a:t>
            </a:r>
            <a:r>
              <a:rPr lang="en-US" sz="2000" dirty="0" smtClean="0">
                <a:latin typeface="UT Sans" pitchFamily="2" charset="0"/>
              </a:rPr>
              <a:t> se </a:t>
            </a:r>
            <a:r>
              <a:rPr lang="en-US" sz="2000" dirty="0" err="1" smtClean="0">
                <a:latin typeface="UT Sans" pitchFamily="2" charset="0"/>
              </a:rPr>
              <a:t>referă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adoptarea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politici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eficiente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vizează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, cu </a:t>
            </a:r>
            <a:r>
              <a:rPr lang="en-US" sz="2000" dirty="0" err="1" smtClean="0">
                <a:latin typeface="UT Sans" pitchFamily="2" charset="0"/>
              </a:rPr>
              <a:t>scopul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diminuării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timpului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exces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condițiile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acesta</a:t>
            </a:r>
            <a:r>
              <a:rPr lang="en-US" sz="2000" dirty="0" smtClean="0">
                <a:latin typeface="UT Sans" pitchFamily="2" charset="0"/>
              </a:rPr>
              <a:t> reduce </a:t>
            </a:r>
            <a:r>
              <a:rPr lang="en-US" sz="2000" dirty="0" err="1" smtClean="0">
                <a:latin typeface="UT Sans" pitchFamily="2" charset="0"/>
              </a:rPr>
              <a:t>performanța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o-RO" sz="2000" dirty="0" smtClean="0">
              <a:latin typeface="UT Sans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latin typeface="UT Sans" pitchFamily="2" charset="0"/>
              </a:rPr>
              <a:t>Astfel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acțiuni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devin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foarte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importante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contextul</a:t>
            </a:r>
            <a:r>
              <a:rPr lang="en-US" sz="2000" dirty="0" smtClean="0">
                <a:latin typeface="UT Sans" pitchFamily="2" charset="0"/>
              </a:rPr>
              <a:t> pandemic actual </a:t>
            </a:r>
            <a:r>
              <a:rPr lang="en-US" sz="2000" dirty="0" err="1" smtClean="0">
                <a:latin typeface="UT Sans" pitchFamily="2" charset="0"/>
              </a:rPr>
              <a:t>generat</a:t>
            </a:r>
            <a:r>
              <a:rPr lang="en-US" sz="2000" dirty="0" smtClean="0">
                <a:latin typeface="UT Sans" pitchFamily="2" charset="0"/>
              </a:rPr>
              <a:t> de COVID-19,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există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riscul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creșterii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semnificative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numărului</a:t>
            </a:r>
            <a:r>
              <a:rPr lang="en-US" sz="2000" dirty="0" smtClean="0">
                <a:latin typeface="UT Sans" pitchFamily="2" charset="0"/>
              </a:rPr>
              <a:t> de ore </a:t>
            </a:r>
            <a:r>
              <a:rPr lang="en-US" sz="2000" dirty="0" err="1" smtClean="0">
                <a:latin typeface="UT Sans" pitchFamily="2" charset="0"/>
              </a:rPr>
              <a:t>lucrate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fondul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lipsei</a:t>
            </a:r>
            <a:r>
              <a:rPr lang="en-US" sz="2000" dirty="0" smtClean="0">
                <a:latin typeface="UT Sans" pitchFamily="2" charset="0"/>
              </a:rPr>
              <a:t> de personal, </a:t>
            </a:r>
            <a:r>
              <a:rPr lang="en-US" sz="2000" dirty="0" err="1" smtClean="0">
                <a:latin typeface="UT Sans" pitchFamily="2" charset="0"/>
              </a:rPr>
              <a:t>restructurării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activității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firmelor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îndeplinirea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sarcinilor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condiții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inclusiv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telemuncă</a:t>
            </a:r>
            <a:r>
              <a:rPr lang="en-US" sz="2000" dirty="0" smtClean="0">
                <a:latin typeface="UT Sans" pitchFamily="2" charset="0"/>
              </a:rPr>
              <a:t> etc.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 San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371530"/>
            <a:ext cx="8244916" cy="6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200" b="1" dirty="0" smtClean="0">
                <a:latin typeface="UT Sans" pitchFamily="2" charset="0"/>
              </a:rPr>
              <a:t>II. </a:t>
            </a:r>
            <a:r>
              <a:rPr lang="en-US" sz="3200" b="1" dirty="0" err="1" smtClean="0">
                <a:latin typeface="UT Sans" pitchFamily="2" charset="0"/>
              </a:rPr>
              <a:t>Planul</a:t>
            </a:r>
            <a:r>
              <a:rPr lang="en-US" sz="3200" b="1" dirty="0" smtClean="0">
                <a:latin typeface="UT Sans" pitchFamily="2" charset="0"/>
              </a:rPr>
              <a:t> de </a:t>
            </a:r>
            <a:r>
              <a:rPr lang="en-US" sz="3200" b="1" dirty="0" err="1" smtClean="0">
                <a:latin typeface="UT Sans" pitchFamily="2" charset="0"/>
              </a:rPr>
              <a:t>evoluție</a:t>
            </a:r>
            <a:r>
              <a:rPr lang="en-US" sz="3200" b="1" dirty="0" smtClean="0">
                <a:latin typeface="UT Sans" pitchFamily="2" charset="0"/>
              </a:rPr>
              <a:t> </a:t>
            </a:r>
            <a:r>
              <a:rPr lang="en-US" sz="3200" b="1" dirty="0" err="1" smtClean="0">
                <a:latin typeface="UT Sans" pitchFamily="2" charset="0"/>
              </a:rPr>
              <a:t>și</a:t>
            </a:r>
            <a:r>
              <a:rPr lang="en-US" sz="3200" b="1" dirty="0" smtClean="0">
                <a:latin typeface="UT Sans" pitchFamily="2" charset="0"/>
              </a:rPr>
              <a:t> </a:t>
            </a:r>
            <a:r>
              <a:rPr lang="en-US" sz="3200" b="1" dirty="0" err="1" smtClean="0">
                <a:latin typeface="UT Sans" pitchFamily="2" charset="0"/>
              </a:rPr>
              <a:t>dezvoltare</a:t>
            </a:r>
            <a:r>
              <a:rPr lang="en-US" sz="3200" b="1" dirty="0" smtClean="0">
                <a:latin typeface="UT Sans" pitchFamily="2" charset="0"/>
              </a:rPr>
              <a:t> a </a:t>
            </a:r>
            <a:r>
              <a:rPr lang="en-US" sz="3200" b="1" dirty="0" err="1" smtClean="0">
                <a:latin typeface="UT Sans" pitchFamily="2" charset="0"/>
              </a:rPr>
              <a:t>carierei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 San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822177"/>
            <a:ext cx="8244916" cy="203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200" b="1" dirty="0" smtClean="0">
                <a:latin typeface="UT Sans" pitchFamily="2" charset="0"/>
              </a:rPr>
              <a:t>II. </a:t>
            </a:r>
            <a:r>
              <a:rPr lang="en-US" sz="3200" b="1" dirty="0" err="1" smtClean="0">
                <a:latin typeface="UT Sans" pitchFamily="2" charset="0"/>
              </a:rPr>
              <a:t>Planul</a:t>
            </a:r>
            <a:r>
              <a:rPr lang="en-US" sz="3200" b="1" dirty="0" smtClean="0">
                <a:latin typeface="UT Sans" pitchFamily="2" charset="0"/>
              </a:rPr>
              <a:t> de </a:t>
            </a:r>
            <a:r>
              <a:rPr lang="en-US" sz="3200" b="1" dirty="0" err="1" smtClean="0">
                <a:latin typeface="UT Sans" pitchFamily="2" charset="0"/>
              </a:rPr>
              <a:t>evoluție</a:t>
            </a:r>
            <a:r>
              <a:rPr lang="en-US" sz="3200" b="1" dirty="0" smtClean="0">
                <a:latin typeface="UT Sans" pitchFamily="2" charset="0"/>
              </a:rPr>
              <a:t> </a:t>
            </a:r>
            <a:r>
              <a:rPr lang="en-US" sz="3200" b="1" dirty="0" err="1" smtClean="0">
                <a:latin typeface="UT Sans" pitchFamily="2" charset="0"/>
              </a:rPr>
              <a:t>și</a:t>
            </a:r>
            <a:r>
              <a:rPr lang="en-US" sz="3200" b="1" dirty="0" smtClean="0">
                <a:latin typeface="UT Sans" pitchFamily="2" charset="0"/>
              </a:rPr>
              <a:t> </a:t>
            </a:r>
            <a:r>
              <a:rPr lang="en-US" sz="3200" b="1" dirty="0" err="1" smtClean="0">
                <a:latin typeface="UT Sans" pitchFamily="2" charset="0"/>
              </a:rPr>
              <a:t>dezvoltare</a:t>
            </a:r>
            <a:r>
              <a:rPr lang="en-US" sz="3200" b="1" dirty="0" smtClean="0">
                <a:latin typeface="UT Sans" pitchFamily="2" charset="0"/>
              </a:rPr>
              <a:t> a </a:t>
            </a:r>
            <a:r>
              <a:rPr lang="en-US" sz="3200" b="1" dirty="0" err="1" smtClean="0">
                <a:latin typeface="UT Sans" pitchFamily="2" charset="0"/>
              </a:rPr>
              <a:t>carierei</a:t>
            </a:r>
            <a:endParaRPr lang="ro-RO" sz="3200" b="1" dirty="0" smtClean="0">
              <a:latin typeface="UT Sans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o-RO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 Sans" pitchFamily="2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vi-VN" sz="2000" dirty="0" smtClean="0"/>
              <a:t>strategia departamentului, a facultății, a universității,</a:t>
            </a:r>
            <a:endParaRPr lang="ro-RO" sz="2000" dirty="0" smtClean="0">
              <a:latin typeface="UT Sans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000" dirty="0" smtClean="0"/>
              <a:t>•</a:t>
            </a:r>
            <a:r>
              <a:rPr lang="ro-RO" sz="2000" dirty="0" smtClean="0"/>
              <a:t> </a:t>
            </a:r>
            <a:r>
              <a:rPr lang="vi-VN" sz="2000" dirty="0" smtClean="0"/>
              <a:t>experiența acumulată,</a:t>
            </a:r>
            <a:endParaRPr lang="ro-RO" sz="2000" dirty="0" smtClean="0">
              <a:latin typeface="UT Sans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000" dirty="0" smtClean="0"/>
              <a:t>•</a:t>
            </a:r>
            <a:r>
              <a:rPr lang="ro-RO" sz="2000" dirty="0" smtClean="0"/>
              <a:t> </a:t>
            </a:r>
            <a:r>
              <a:rPr lang="vi-VN" sz="2000" dirty="0" smtClean="0"/>
              <a:t>dorința de îmbunătățire a performanțelor profesionale.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 Sans" pitchFamily="2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1580" y="4653136"/>
            <a:ext cx="2484276" cy="1620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Didactic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64088" y="4653136"/>
            <a:ext cx="2484276" cy="1620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Cercetare științifică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908720"/>
            <a:ext cx="8244916" cy="53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Experiența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didactică</a:t>
            </a:r>
            <a:endParaRPr lang="ro-RO" sz="2000" b="1" dirty="0" smtClean="0">
              <a:latin typeface="UT Sans" pitchFamily="2" charset="0"/>
            </a:endParaRPr>
          </a:p>
          <a:p>
            <a:pPr algn="just"/>
            <a:endParaRPr lang="ro-RO" sz="20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Titularizarea</a:t>
            </a:r>
            <a:r>
              <a:rPr lang="en-US" sz="2000" dirty="0" smtClean="0">
                <a:latin typeface="UT Sans" pitchFamily="2" charset="0"/>
              </a:rPr>
              <a:t> mea la </a:t>
            </a:r>
            <a:r>
              <a:rPr lang="en-US" sz="2000" dirty="0" err="1" smtClean="0">
                <a:latin typeface="UT Sans" pitchFamily="2" charset="0"/>
              </a:rPr>
              <a:t>Universitatea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Transilvania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Brașov</a:t>
            </a:r>
            <a:r>
              <a:rPr lang="en-US" sz="2000" dirty="0" smtClean="0">
                <a:latin typeface="UT Sans" pitchFamily="2" charset="0"/>
              </a:rPr>
              <a:t>, s-a </a:t>
            </a:r>
            <a:r>
              <a:rPr lang="en-US" sz="2000" dirty="0" err="1" smtClean="0">
                <a:latin typeface="UT Sans" pitchFamily="2" charset="0"/>
              </a:rPr>
              <a:t>realizat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anul</a:t>
            </a:r>
            <a:r>
              <a:rPr lang="en-US" sz="2000" dirty="0" smtClean="0">
                <a:latin typeface="UT Sans" pitchFamily="2" charset="0"/>
              </a:rPr>
              <a:t> 2002 </a:t>
            </a:r>
            <a:r>
              <a:rPr lang="en-US" sz="2000" dirty="0" err="1" smtClean="0">
                <a:latin typeface="UT Sans" pitchFamily="2" charset="0"/>
              </a:rPr>
              <a:t>când</a:t>
            </a:r>
            <a:r>
              <a:rPr lang="en-US" sz="2000" dirty="0" smtClean="0">
                <a:latin typeface="UT Sans" pitchFamily="2" charset="0"/>
              </a:rPr>
              <a:t> am </a:t>
            </a:r>
            <a:r>
              <a:rPr lang="en-US" sz="2000" dirty="0" err="1" smtClean="0">
                <a:latin typeface="UT Sans" pitchFamily="2" charset="0"/>
              </a:rPr>
              <a:t>ocupat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concurs, un post de </a:t>
            </a:r>
            <a:r>
              <a:rPr lang="en-US" sz="2000" dirty="0" err="1" smtClean="0">
                <a:latin typeface="UT Sans" pitchFamily="2" charset="0"/>
              </a:rPr>
              <a:t>preparator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cuprindea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activități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laborator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anul</a:t>
            </a:r>
            <a:r>
              <a:rPr lang="en-US" sz="2000" dirty="0" smtClean="0">
                <a:latin typeface="UT Sans" pitchFamily="2" charset="0"/>
              </a:rPr>
              <a:t> 2004 am </a:t>
            </a:r>
            <a:r>
              <a:rPr lang="en-US" sz="2000" dirty="0" err="1" smtClean="0">
                <a:latin typeface="UT Sans" pitchFamily="2" charset="0"/>
              </a:rPr>
              <a:t>ocupat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postul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asistent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universitar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ro-RO" sz="2000" dirty="0" smtClean="0">
                <a:latin typeface="UT Sans" pitchFamily="2" charset="0"/>
              </a:rPr>
              <a:t>T</a:t>
            </a:r>
            <a:r>
              <a:rPr lang="en-US" sz="2000" dirty="0" err="1" smtClean="0">
                <a:latin typeface="UT Sans" pitchFamily="2" charset="0"/>
              </a:rPr>
              <a:t>ot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concurs,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anul</a:t>
            </a:r>
            <a:r>
              <a:rPr lang="en-US" sz="2000" dirty="0" smtClean="0">
                <a:latin typeface="UT Sans" pitchFamily="2" charset="0"/>
              </a:rPr>
              <a:t> 2007, am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titularizat</a:t>
            </a:r>
            <a:r>
              <a:rPr lang="en-US" sz="2000" dirty="0" smtClean="0">
                <a:latin typeface="UT Sans" pitchFamily="2" charset="0"/>
              </a:rPr>
              <a:t> ca lector </a:t>
            </a:r>
            <a:r>
              <a:rPr lang="en-US" sz="2000" dirty="0" err="1" smtClean="0">
                <a:latin typeface="UT Sans" pitchFamily="2" charset="0"/>
              </a:rPr>
              <a:t>universitar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poziție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presupunea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susținerea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activități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predare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activități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laborator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Din </a:t>
            </a:r>
            <a:r>
              <a:rPr lang="en-US" sz="2000" dirty="0" err="1" smtClean="0">
                <a:latin typeface="UT Sans" pitchFamily="2" charset="0"/>
              </a:rPr>
              <a:t>anul</a:t>
            </a:r>
            <a:r>
              <a:rPr lang="en-US" sz="2000" dirty="0" smtClean="0">
                <a:latin typeface="UT Sans" pitchFamily="2" charset="0"/>
              </a:rPr>
              <a:t> 2013, am </a:t>
            </a:r>
            <a:r>
              <a:rPr lang="en-US" sz="2000" dirty="0" err="1" smtClean="0">
                <a:latin typeface="UT Sans" pitchFamily="2" charset="0"/>
              </a:rPr>
              <a:t>avansat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gradul</a:t>
            </a:r>
            <a:r>
              <a:rPr lang="en-US" sz="2000" dirty="0" smtClean="0">
                <a:latin typeface="UT Sans" pitchFamily="2" charset="0"/>
              </a:rPr>
              <a:t> didactic de </a:t>
            </a:r>
            <a:r>
              <a:rPr lang="en-US" sz="2000" dirty="0" err="1" smtClean="0">
                <a:latin typeface="UT Sans" pitchFamily="2" charset="0"/>
              </a:rPr>
              <a:t>conferențiar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prezent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predau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programele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licență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i="1" dirty="0" err="1" smtClean="0">
                <a:latin typeface="UT Sans" pitchFamily="2" charset="0"/>
              </a:rPr>
              <a:t>Comerț</a:t>
            </a:r>
            <a:r>
              <a:rPr lang="en-US" sz="2000" i="1" dirty="0" smtClean="0">
                <a:latin typeface="UT Sans" pitchFamily="2" charset="0"/>
              </a:rPr>
              <a:t> electronic, </a:t>
            </a:r>
            <a:r>
              <a:rPr lang="en-US" sz="2000" i="1" dirty="0" err="1" smtClean="0">
                <a:latin typeface="UT Sans" pitchFamily="2" charset="0"/>
              </a:rPr>
              <a:t>Sisteme</a:t>
            </a:r>
            <a:r>
              <a:rPr lang="en-US" sz="2000" i="1" dirty="0" smtClean="0">
                <a:latin typeface="UT Sans" pitchFamily="2" charset="0"/>
              </a:rPr>
              <a:t>  de </a:t>
            </a:r>
            <a:r>
              <a:rPr lang="en-US" sz="2000" i="1" dirty="0" err="1" smtClean="0">
                <a:latin typeface="UT Sans" pitchFamily="2" charset="0"/>
              </a:rPr>
              <a:t>asistare</a:t>
            </a:r>
            <a:r>
              <a:rPr lang="en-US" sz="2000" i="1" dirty="0" smtClean="0">
                <a:latin typeface="UT Sans" pitchFamily="2" charset="0"/>
              </a:rPr>
              <a:t> a </a:t>
            </a:r>
            <a:r>
              <a:rPr lang="en-US" sz="2000" i="1" dirty="0" err="1" smtClean="0">
                <a:latin typeface="UT Sans" pitchFamily="2" charset="0"/>
              </a:rPr>
              <a:t>deciziei</a:t>
            </a:r>
            <a:r>
              <a:rPr lang="en-US" sz="2000" i="1" dirty="0" smtClean="0">
                <a:latin typeface="UT Sans" pitchFamily="2" charset="0"/>
              </a:rPr>
              <a:t>, </a:t>
            </a:r>
            <a:r>
              <a:rPr lang="en-US" sz="2000" i="1" dirty="0" err="1" smtClean="0">
                <a:latin typeface="UT Sans" pitchFamily="2" charset="0"/>
              </a:rPr>
              <a:t>Baze</a:t>
            </a:r>
            <a:r>
              <a:rPr lang="en-US" sz="2000" i="1" dirty="0" smtClean="0">
                <a:latin typeface="UT Sans" pitchFamily="2" charset="0"/>
              </a:rPr>
              <a:t> de date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Pachete</a:t>
            </a:r>
            <a:r>
              <a:rPr lang="en-US" sz="2000" i="1" dirty="0" smtClean="0">
                <a:latin typeface="UT Sans" pitchFamily="2" charset="0"/>
              </a:rPr>
              <a:t> software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iar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masterat</a:t>
            </a:r>
            <a:r>
              <a:rPr lang="en-US" sz="2000" dirty="0" smtClean="0">
                <a:latin typeface="UT Sans" pitchFamily="2" charset="0"/>
              </a:rPr>
              <a:t>: </a:t>
            </a:r>
            <a:r>
              <a:rPr lang="en-US" sz="2000" i="1" dirty="0" err="1" smtClean="0">
                <a:latin typeface="UT Sans" pitchFamily="2" charset="0"/>
              </a:rPr>
              <a:t>Analiza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datelor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multidimensionale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5516" y="1304764"/>
            <a:ext cx="8244916" cy="382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UT Sans" pitchFamily="2" charset="0"/>
              </a:rPr>
              <a:t>Am </a:t>
            </a:r>
            <a:r>
              <a:rPr lang="en-US" sz="2000" dirty="0" err="1" smtClean="0">
                <a:latin typeface="UT Sans" pitchFamily="2" charset="0"/>
              </a:rPr>
              <a:t>participat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mai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multe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proiecte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destinate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îmbunătățirii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activității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profesionale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dezvoltării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studenților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absolvenților</a:t>
            </a:r>
            <a:r>
              <a:rPr lang="en-US" sz="2000" dirty="0" smtClean="0">
                <a:latin typeface="UT Sans" pitchFamily="2" charset="0"/>
              </a:rPr>
              <a:t>: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proiectul</a:t>
            </a:r>
            <a:r>
              <a:rPr lang="en-US" sz="2000" dirty="0" smtClean="0">
                <a:latin typeface="UT Sans" pitchFamily="2" charset="0"/>
              </a:rPr>
              <a:t> POS-DRU, </a:t>
            </a:r>
            <a:r>
              <a:rPr lang="en-US" sz="2000" i="1" dirty="0" err="1" smtClean="0">
                <a:latin typeface="UT Sans" pitchFamily="2" charset="0"/>
              </a:rPr>
              <a:t>Antreprenoriat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și</a:t>
            </a:r>
            <a:r>
              <a:rPr lang="en-US" sz="2000" i="1" dirty="0" smtClean="0">
                <a:latin typeface="UT Sans" pitchFamily="2" charset="0"/>
              </a:rPr>
              <a:t> Supply Chain Management</a:t>
            </a:r>
            <a:r>
              <a:rPr lang="en-US" sz="2000" dirty="0" smtClean="0">
                <a:latin typeface="UT Sans" pitchFamily="2" charset="0"/>
              </a:rPr>
              <a:t>, 2009-2011;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proiectul</a:t>
            </a:r>
            <a:r>
              <a:rPr lang="en-US" sz="2000" dirty="0" smtClean="0">
                <a:latin typeface="UT Sans" pitchFamily="2" charset="0"/>
              </a:rPr>
              <a:t> ROSE, </a:t>
            </a:r>
            <a:r>
              <a:rPr lang="en-US" sz="2000" i="1" dirty="0" err="1" smtClean="0">
                <a:latin typeface="UT Sans" pitchFamily="2" charset="0"/>
              </a:rPr>
              <a:t>Suport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universitar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pentru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calitate</a:t>
            </a:r>
            <a:r>
              <a:rPr lang="en-US" sz="2000" i="1" dirty="0" smtClean="0">
                <a:latin typeface="UT Sans" pitchFamily="2" charset="0"/>
              </a:rPr>
              <a:t>, </a:t>
            </a:r>
            <a:r>
              <a:rPr lang="en-US" sz="2000" i="1" dirty="0" err="1" smtClean="0">
                <a:latin typeface="UT Sans" pitchFamily="2" charset="0"/>
              </a:rPr>
              <a:t>competitivitate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si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echitate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studențească</a:t>
            </a:r>
            <a:r>
              <a:rPr lang="en-US" sz="2000" i="1" dirty="0" smtClean="0">
                <a:latin typeface="UT Sans" pitchFamily="2" charset="0"/>
              </a:rPr>
              <a:t> –SUCCES</a:t>
            </a:r>
            <a:r>
              <a:rPr lang="en-US" sz="2000" dirty="0" smtClean="0">
                <a:latin typeface="UT Sans" pitchFamily="2" charset="0"/>
              </a:rPr>
              <a:t>,  2017-prezent;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it-IT" sz="2000" dirty="0" smtClean="0">
                <a:latin typeface="UT Sans" pitchFamily="2" charset="0"/>
              </a:rPr>
              <a:t>proiectul POS-DRU, </a:t>
            </a:r>
            <a:r>
              <a:rPr lang="it-IT" sz="2000" i="1" dirty="0" smtClean="0">
                <a:latin typeface="UT Sans" pitchFamily="2" charset="0"/>
              </a:rPr>
              <a:t>Dezvoltare, inovare și extindere a accesului la învățare în programe de master în administrarea afacerilor</a:t>
            </a:r>
            <a:r>
              <a:rPr lang="it-IT" sz="2000" dirty="0" smtClean="0">
                <a:latin typeface="UT Sans" pitchFamily="2" charset="0"/>
              </a:rPr>
              <a:t>, </a:t>
            </a:r>
            <a:r>
              <a:rPr lang="en-US" sz="2000" dirty="0" smtClean="0">
                <a:latin typeface="UT Sans" pitchFamily="2" charset="0"/>
              </a:rPr>
              <a:t>2012-2013.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5516" y="1160748"/>
            <a:ext cx="8244916" cy="351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latin typeface="UT Sans" pitchFamily="2" charset="0"/>
              </a:rPr>
              <a:t>Experiența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planul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cercetării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științifice</a:t>
            </a:r>
            <a:r>
              <a:rPr lang="en-US" sz="2000" b="1" dirty="0" smtClean="0">
                <a:latin typeface="UT Sans" pitchFamily="2" charset="0"/>
              </a:rPr>
              <a:t> - </a:t>
            </a:r>
            <a:r>
              <a:rPr lang="en-US" sz="2000" b="1" dirty="0" err="1" smtClean="0">
                <a:latin typeface="UT Sans" pitchFamily="2" charset="0"/>
              </a:rPr>
              <a:t>relevanța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și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impactul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activității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științifice</a:t>
            </a:r>
            <a:endParaRPr lang="ro-RO" sz="2000" b="1" dirty="0" smtClean="0">
              <a:latin typeface="UT Sans" pitchFamily="2" charset="0"/>
            </a:endParaRPr>
          </a:p>
          <a:p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După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absolvirea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facul</a:t>
            </a:r>
            <a:r>
              <a:rPr lang="ro-RO" sz="2000" dirty="0" smtClean="0">
                <a:latin typeface="UT Sans" pitchFamily="2" charset="0"/>
              </a:rPr>
              <a:t>t</a:t>
            </a:r>
            <a:r>
              <a:rPr lang="en-US" sz="2000" dirty="0" err="1" smtClean="0">
                <a:latin typeface="UT Sans" pitchFamily="2" charset="0"/>
              </a:rPr>
              <a:t>ății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anul</a:t>
            </a:r>
            <a:r>
              <a:rPr lang="en-US" sz="2000" dirty="0" smtClean="0">
                <a:latin typeface="UT Sans" pitchFamily="2" charset="0"/>
              </a:rPr>
              <a:t> 2002, am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ro-RO" sz="2000" dirty="0" smtClean="0">
                <a:latin typeface="UT Sans" pitchFamily="2" charset="0"/>
              </a:rPr>
              <a:t> admis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doctorat</a:t>
            </a:r>
            <a:r>
              <a:rPr lang="en-US" sz="2000" dirty="0" smtClean="0">
                <a:latin typeface="UT Sans" pitchFamily="2" charset="0"/>
              </a:rPr>
              <a:t> la Academia de </a:t>
            </a:r>
            <a:r>
              <a:rPr lang="en-US" sz="2000" dirty="0" err="1" smtClean="0">
                <a:latin typeface="UT Sans" pitchFamily="2" charset="0"/>
              </a:rPr>
              <a:t>Studii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Economice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Bucureşti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Facultatea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Cibernetică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Statistică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Economică</a:t>
            </a:r>
            <a:r>
              <a:rPr lang="en-US" sz="2000" dirty="0" smtClean="0">
                <a:latin typeface="UT Sans" pitchFamily="2" charset="0"/>
              </a:rPr>
              <a:t>. </a:t>
            </a:r>
            <a:endParaRPr lang="ro-RO" sz="2000" dirty="0" err="1" smtClean="0">
              <a:latin typeface="UT Sans" pitchFamily="2" charset="0"/>
            </a:endParaRP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anul</a:t>
            </a:r>
            <a:r>
              <a:rPr lang="en-US" sz="2000" dirty="0" smtClean="0">
                <a:latin typeface="UT Sans" pitchFamily="2" charset="0"/>
              </a:rPr>
              <a:t> 2006, am </a:t>
            </a:r>
            <a:r>
              <a:rPr lang="en-US" sz="2000" dirty="0" err="1" smtClean="0">
                <a:latin typeface="UT Sans" pitchFamily="2" charset="0"/>
              </a:rPr>
              <a:t>susținut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teza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doctorat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intitulată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Tehnologii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informatice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aplicate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în</a:t>
            </a:r>
            <a:r>
              <a:rPr lang="en-US" sz="2000" i="1" dirty="0" smtClean="0">
                <a:latin typeface="UT Sans" pitchFamily="2" charset="0"/>
              </a:rPr>
              <a:t> </a:t>
            </a:r>
            <a:r>
              <a:rPr lang="en-US" sz="2000" i="1" dirty="0" err="1" smtClean="0">
                <a:latin typeface="UT Sans" pitchFamily="2" charset="0"/>
              </a:rPr>
              <a:t>economie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conducător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științific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ro-RO" sz="2000" dirty="0" smtClean="0">
                <a:latin typeface="UT Sans" pitchFamily="2" charset="0"/>
              </a:rPr>
              <a:t>prof. </a:t>
            </a:r>
            <a:r>
              <a:rPr lang="en-US" sz="2000" dirty="0" err="1" smtClean="0">
                <a:latin typeface="UT Sans" pitchFamily="2" charset="0"/>
              </a:rPr>
              <a:t>univ</a:t>
            </a:r>
            <a:r>
              <a:rPr lang="en-US" sz="2000" dirty="0" smtClean="0">
                <a:latin typeface="UT Sans" pitchFamily="2" charset="0"/>
              </a:rPr>
              <a:t>. dr. </a:t>
            </a:r>
            <a:r>
              <a:rPr lang="en-US" sz="2000" dirty="0" err="1" smtClean="0">
                <a:latin typeface="UT Sans" pitchFamily="2" charset="0"/>
              </a:rPr>
              <a:t>Ioan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Odăgescu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7524" y="718828"/>
            <a:ext cx="8244916" cy="56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UT Sans" pitchFamily="2" charset="0"/>
              </a:rPr>
              <a:t>La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moment </a:t>
            </a:r>
            <a:r>
              <a:rPr lang="en-US" sz="2000" dirty="0" err="1" smtClean="0">
                <a:latin typeface="UT Sans" pitchFamily="2" charset="0"/>
              </a:rPr>
              <a:t>rezultatele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activității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evidențiază</a:t>
            </a:r>
            <a:r>
              <a:rPr lang="en-US" sz="2000" dirty="0" smtClean="0">
                <a:latin typeface="UT Sans" pitchFamily="2" charset="0"/>
              </a:rPr>
              <a:t> (conform </a:t>
            </a:r>
            <a:r>
              <a:rPr lang="en-US" sz="2000" dirty="0" err="1" smtClean="0">
                <a:latin typeface="UT Sans" pitchFamily="2" charset="0"/>
              </a:rPr>
              <a:t>Fișei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autoevaluare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privind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îndeplinirea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standardelor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minimale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obligatorii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Listei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lucrări</a:t>
            </a:r>
            <a:r>
              <a:rPr lang="en-US" sz="2000" dirty="0" smtClean="0">
                <a:latin typeface="UT Sans" pitchFamily="2" charset="0"/>
              </a:rPr>
              <a:t>):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publicarea</a:t>
            </a:r>
            <a:r>
              <a:rPr lang="en-US" sz="2000" dirty="0" smtClean="0">
                <a:latin typeface="UT Sans" pitchFamily="2" charset="0"/>
              </a:rPr>
              <a:t> a 7 </a:t>
            </a:r>
            <a:r>
              <a:rPr lang="en-US" sz="2000" dirty="0" err="1" smtClean="0">
                <a:latin typeface="UT Sans" pitchFamily="2" charset="0"/>
              </a:rPr>
              <a:t>articole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reviste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clasificate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Clarivate</a:t>
            </a:r>
            <a:r>
              <a:rPr lang="en-US" sz="2000" dirty="0" smtClean="0">
                <a:latin typeface="UT Sans" pitchFamily="2" charset="0"/>
              </a:rPr>
              <a:t> Analytics (ISI Web of Science), </a:t>
            </a:r>
            <a:r>
              <a:rPr lang="en-US" sz="2000" dirty="0" err="1" smtClean="0">
                <a:latin typeface="UT Sans" pitchFamily="2" charset="0"/>
              </a:rPr>
              <a:t>încadrate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astfel</a:t>
            </a:r>
            <a:r>
              <a:rPr lang="en-US" sz="2000" dirty="0" smtClean="0">
                <a:latin typeface="UT Sans" pitchFamily="2" charset="0"/>
              </a:rPr>
              <a:t>: Q1-2, Q2-1, Q3-3, Q4-1;   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publicarea</a:t>
            </a:r>
            <a:r>
              <a:rPr lang="en-US" sz="2000" dirty="0" smtClean="0">
                <a:latin typeface="UT Sans" pitchFamily="2" charset="0"/>
              </a:rPr>
              <a:t> a 27 de </a:t>
            </a:r>
            <a:r>
              <a:rPr lang="en-US" sz="2000" dirty="0" err="1" smtClean="0">
                <a:latin typeface="UT Sans" pitchFamily="2" charset="0"/>
              </a:rPr>
              <a:t>articole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volumele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conferințe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internaționale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recenzori</a:t>
            </a:r>
            <a:r>
              <a:rPr lang="en-US" sz="2000" dirty="0" smtClean="0">
                <a:latin typeface="UT Sans" pitchFamily="2" charset="0"/>
              </a:rPr>
              <a:t>, din care 8 </a:t>
            </a:r>
            <a:r>
              <a:rPr lang="en-US" sz="2000" dirty="0" err="1" smtClean="0">
                <a:latin typeface="UT Sans" pitchFamily="2" charset="0"/>
              </a:rPr>
              <a:t>lucrări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volume ISI Proceedings; 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publicarea</a:t>
            </a:r>
            <a:r>
              <a:rPr lang="en-US" sz="2000" dirty="0" smtClean="0">
                <a:latin typeface="UT Sans" pitchFamily="2" charset="0"/>
              </a:rPr>
              <a:t> a 13 </a:t>
            </a:r>
            <a:r>
              <a:rPr lang="en-US" sz="2000" dirty="0" err="1" smtClean="0">
                <a:latin typeface="UT Sans" pitchFamily="2" charset="0"/>
              </a:rPr>
              <a:t>articole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reviste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indexate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baze</a:t>
            </a:r>
            <a:r>
              <a:rPr lang="en-US" sz="2000" dirty="0" smtClean="0">
                <a:latin typeface="UT Sans" pitchFamily="2" charset="0"/>
              </a:rPr>
              <a:t> de date </a:t>
            </a:r>
            <a:r>
              <a:rPr lang="en-US" sz="2000" dirty="0" err="1" smtClean="0">
                <a:latin typeface="UT Sans" pitchFamily="2" charset="0"/>
              </a:rPr>
              <a:t>internaționale</a:t>
            </a:r>
            <a:r>
              <a:rPr lang="en-US" sz="2000" dirty="0" smtClean="0">
                <a:latin typeface="UT Sans" pitchFamily="2" charset="0"/>
              </a:rPr>
              <a:t> BDI;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publicarea</a:t>
            </a:r>
            <a:r>
              <a:rPr lang="en-US" sz="2000" dirty="0" smtClean="0">
                <a:latin typeface="UT Sans" pitchFamily="2" charset="0"/>
              </a:rPr>
              <a:t> a 6 </a:t>
            </a:r>
            <a:r>
              <a:rPr lang="en-US" sz="2000" dirty="0" err="1" smtClean="0">
                <a:latin typeface="UT Sans" pitchFamily="2" charset="0"/>
              </a:rPr>
              <a:t>cărți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specialitate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edituri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recunoscute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nivel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național</a:t>
            </a:r>
            <a:r>
              <a:rPr lang="en-US" sz="2000" dirty="0" smtClean="0">
                <a:latin typeface="UT Sans" pitchFamily="2" charset="0"/>
              </a:rPr>
              <a:t> (din care </a:t>
            </a:r>
            <a:r>
              <a:rPr lang="en-US" sz="2000" dirty="0" err="1" smtClean="0">
                <a:latin typeface="UT Sans" pitchFamily="2" charset="0"/>
              </a:rPr>
              <a:t>două</a:t>
            </a:r>
            <a:r>
              <a:rPr lang="en-US" sz="2000" dirty="0" smtClean="0">
                <a:latin typeface="UT Sans" pitchFamily="2" charset="0"/>
              </a:rPr>
              <a:t> ca </a:t>
            </a:r>
            <a:r>
              <a:rPr lang="en-US" sz="2000" dirty="0" err="1" smtClean="0">
                <a:latin typeface="UT Sans" pitchFamily="2" charset="0"/>
              </a:rPr>
              <a:t>unic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autor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două</a:t>
            </a:r>
            <a:r>
              <a:rPr lang="en-US" sz="2000" dirty="0" smtClean="0">
                <a:latin typeface="UT Sans" pitchFamily="2" charset="0"/>
              </a:rPr>
              <a:t> ca prim </a:t>
            </a:r>
            <a:r>
              <a:rPr lang="en-US" sz="2000" dirty="0" err="1" smtClean="0">
                <a:latin typeface="UT Sans" pitchFamily="2" charset="0"/>
              </a:rPr>
              <a:t>autor</a:t>
            </a:r>
            <a:r>
              <a:rPr lang="en-US" sz="2000" dirty="0" smtClean="0">
                <a:latin typeface="UT Sans" pitchFamily="2" charset="0"/>
              </a:rPr>
              <a:t>);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capitol </a:t>
            </a:r>
            <a:r>
              <a:rPr lang="en-US" sz="2000" dirty="0" err="1" smtClean="0">
                <a:latin typeface="UT Sans" pitchFamily="2" charset="0"/>
              </a:rPr>
              <a:t>într</a:t>
            </a:r>
            <a:r>
              <a:rPr lang="en-US" sz="2000" dirty="0" smtClean="0">
                <a:latin typeface="UT Sans" pitchFamily="2" charset="0"/>
              </a:rPr>
              <a:t>-o carte de </a:t>
            </a:r>
            <a:r>
              <a:rPr lang="en-US" sz="2000" dirty="0" err="1" smtClean="0">
                <a:latin typeface="UT Sans" pitchFamily="2" charset="0"/>
              </a:rPr>
              <a:t>specialitate</a:t>
            </a:r>
            <a:r>
              <a:rPr lang="en-US" sz="2000" dirty="0" smtClean="0">
                <a:latin typeface="UT Sans" pitchFamily="2" charset="0"/>
              </a:rPr>
              <a:t> la o </a:t>
            </a:r>
            <a:r>
              <a:rPr lang="en-US" sz="2000" dirty="0" err="1" smtClean="0">
                <a:latin typeface="UT Sans" pitchFamily="2" charset="0"/>
              </a:rPr>
              <a:t>editură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internațională</a:t>
            </a:r>
            <a:r>
              <a:rPr lang="en-US" sz="2000" dirty="0" smtClean="0">
                <a:latin typeface="UT Sans" pitchFamily="2" charset="0"/>
              </a:rPr>
              <a:t> (Springer).</a:t>
            </a:r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268760"/>
            <a:ext cx="8064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UT Sans" pitchFamily="2" charset="0"/>
              </a:rPr>
              <a:t>De ce </a:t>
            </a:r>
            <a:r>
              <a:rPr lang="en-US" sz="2400" b="1" dirty="0" smtClean="0">
                <a:latin typeface="UT Sans" pitchFamily="2" charset="0"/>
              </a:rPr>
              <a:t> </a:t>
            </a:r>
            <a:r>
              <a:rPr lang="en-US" sz="2400" b="1" i="1" dirty="0" smtClean="0">
                <a:latin typeface="UT Sans" pitchFamily="2" charset="0"/>
              </a:rPr>
              <a:t>“</a:t>
            </a:r>
            <a:r>
              <a:rPr lang="en-US" sz="2400" b="1" i="1" dirty="0" err="1" smtClean="0">
                <a:latin typeface="UT Sans" pitchFamily="2" charset="0"/>
              </a:rPr>
              <a:t>Provocări</a:t>
            </a:r>
            <a:r>
              <a:rPr lang="en-US" sz="2400" b="1" i="1" dirty="0" smtClean="0">
                <a:latin typeface="UT Sans" pitchFamily="2" charset="0"/>
              </a:rPr>
              <a:t> </a:t>
            </a:r>
            <a:r>
              <a:rPr lang="en-US" sz="2400" b="1" i="1" dirty="0" err="1" smtClean="0">
                <a:latin typeface="UT Sans" pitchFamily="2" charset="0"/>
              </a:rPr>
              <a:t>și</a:t>
            </a:r>
            <a:r>
              <a:rPr lang="en-US" sz="2400" b="1" i="1" dirty="0" smtClean="0">
                <a:latin typeface="UT Sans" pitchFamily="2" charset="0"/>
              </a:rPr>
              <a:t> </a:t>
            </a:r>
            <a:r>
              <a:rPr lang="en-US" sz="2400" b="1" i="1" dirty="0" err="1" smtClean="0">
                <a:latin typeface="UT Sans" pitchFamily="2" charset="0"/>
              </a:rPr>
              <a:t>oportunități</a:t>
            </a:r>
            <a:r>
              <a:rPr lang="en-US" sz="2400" b="1" i="1" dirty="0" smtClean="0">
                <a:latin typeface="UT Sans" pitchFamily="2" charset="0"/>
              </a:rPr>
              <a:t> generate de </a:t>
            </a:r>
            <a:r>
              <a:rPr lang="en-US" sz="2400" b="1" i="1" dirty="0" err="1" smtClean="0">
                <a:latin typeface="UT Sans" pitchFamily="2" charset="0"/>
              </a:rPr>
              <a:t>utilizarea</a:t>
            </a:r>
            <a:r>
              <a:rPr lang="en-US" sz="2400" b="1" i="1" dirty="0" smtClean="0">
                <a:latin typeface="UT Sans" pitchFamily="2" charset="0"/>
              </a:rPr>
              <a:t> </a:t>
            </a:r>
            <a:r>
              <a:rPr lang="en-US" sz="2400" b="1" i="1" dirty="0" err="1" smtClean="0">
                <a:latin typeface="UT Sans" pitchFamily="2" charset="0"/>
              </a:rPr>
              <a:t>tehnologiilor</a:t>
            </a:r>
            <a:r>
              <a:rPr lang="en-US" sz="2400" b="1" i="1" dirty="0" smtClean="0">
                <a:latin typeface="UT Sans" pitchFamily="2" charset="0"/>
              </a:rPr>
              <a:t> </a:t>
            </a:r>
            <a:r>
              <a:rPr lang="en-US" sz="2400" b="1" i="1" dirty="0" err="1" smtClean="0">
                <a:latin typeface="UT Sans" pitchFamily="2" charset="0"/>
              </a:rPr>
              <a:t>informatice</a:t>
            </a:r>
            <a:r>
              <a:rPr lang="en-US" sz="2400" b="1" i="1" dirty="0" smtClean="0">
                <a:latin typeface="UT Sans" pitchFamily="2" charset="0"/>
              </a:rPr>
              <a:t> </a:t>
            </a:r>
            <a:r>
              <a:rPr lang="en-US" sz="2400" b="1" i="1" dirty="0" err="1" smtClean="0">
                <a:latin typeface="UT Sans" pitchFamily="2" charset="0"/>
              </a:rPr>
              <a:t>moderne</a:t>
            </a:r>
            <a:r>
              <a:rPr lang="en-US" sz="2400" b="1" i="1" dirty="0" smtClean="0">
                <a:latin typeface="UT Sans" pitchFamily="2" charset="0"/>
              </a:rPr>
              <a:t> </a:t>
            </a:r>
            <a:r>
              <a:rPr lang="en-US" sz="2400" b="1" i="1" dirty="0" err="1" smtClean="0">
                <a:latin typeface="UT Sans" pitchFamily="2" charset="0"/>
              </a:rPr>
              <a:t>în</a:t>
            </a:r>
            <a:r>
              <a:rPr lang="en-US" sz="2400" b="1" i="1" dirty="0" smtClean="0">
                <a:latin typeface="UT Sans" pitchFamily="2" charset="0"/>
              </a:rPr>
              <a:t> marketing”</a:t>
            </a:r>
            <a:r>
              <a:rPr lang="ro-RO" sz="2400" b="1" i="1" dirty="0" smtClean="0">
                <a:latin typeface="UT Sans" pitchFamily="2" charset="0"/>
              </a:rPr>
              <a:t> </a:t>
            </a:r>
            <a:r>
              <a:rPr lang="en-US" sz="2400" b="1" i="1" dirty="0" smtClean="0">
                <a:latin typeface="UT Sans" pitchFamily="2" charset="0"/>
              </a:rPr>
              <a:t>?</a:t>
            </a:r>
            <a:r>
              <a:rPr lang="ro-RO" sz="2400" b="1" i="1" dirty="0" smtClean="0">
                <a:latin typeface="UT Sans" pitchFamily="2" charset="0"/>
              </a:rPr>
              <a:t>   </a:t>
            </a:r>
          </a:p>
          <a:p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Am </a:t>
            </a:r>
            <a:r>
              <a:rPr lang="en-US" sz="2000" dirty="0" err="1" smtClean="0">
                <a:latin typeface="UT Sans" pitchFamily="2" charset="0"/>
              </a:rPr>
              <a:t>abordat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b="1" dirty="0" err="1" smtClean="0">
                <a:latin typeface="UT Sans" pitchFamily="2" charset="0"/>
              </a:rPr>
              <a:t>utilizarea</a:t>
            </a:r>
            <a:r>
              <a:rPr lang="en-US" sz="2000" b="1" dirty="0" smtClean="0">
                <a:latin typeface="UT Sans" pitchFamily="2" charset="0"/>
              </a:rPr>
              <a:t>  </a:t>
            </a:r>
            <a:r>
              <a:rPr lang="en-US" sz="2000" b="1" dirty="0" err="1" smtClean="0">
                <a:latin typeface="UT Sans" pitchFamily="2" charset="0"/>
              </a:rPr>
              <a:t>tehnologiilor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informatice</a:t>
            </a:r>
            <a:r>
              <a:rPr lang="en-US" sz="2000" b="1" dirty="0" smtClean="0">
                <a:latin typeface="UT Sans" pitchFamily="2" charset="0"/>
              </a:rPr>
              <a:t> in marketing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dorința</a:t>
            </a:r>
            <a:r>
              <a:rPr lang="en-US" sz="2000" dirty="0" smtClean="0">
                <a:latin typeface="UT Sans" pitchFamily="2" charset="0"/>
              </a:rPr>
              <a:t> de a </a:t>
            </a:r>
            <a:r>
              <a:rPr lang="en-US" sz="2000" dirty="0" err="1" smtClean="0">
                <a:latin typeface="UT Sans" pitchFamily="2" charset="0"/>
              </a:rPr>
              <a:t>optimiza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interacțiunea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utilizatorul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făcând</a:t>
            </a:r>
            <a:r>
              <a:rPr lang="en-US" sz="2000" dirty="0" smtClean="0">
                <a:latin typeface="UT Sans" pitchFamily="2" charset="0"/>
              </a:rPr>
              <a:t> ca </a:t>
            </a:r>
            <a:r>
              <a:rPr lang="en-US" sz="2000" dirty="0" err="1" smtClean="0">
                <a:latin typeface="UT Sans" pitchFamily="2" charset="0"/>
              </a:rPr>
              <a:t>interacțiunea</a:t>
            </a:r>
            <a:r>
              <a:rPr lang="en-US" sz="2000" dirty="0" smtClean="0">
                <a:latin typeface="UT Sans" pitchFamily="2" charset="0"/>
              </a:rPr>
              <a:t> cu </a:t>
            </a:r>
            <a:r>
              <a:rPr lang="en-US" sz="2000" dirty="0" err="1" smtClean="0">
                <a:latin typeface="UT Sans" pitchFamily="2" charset="0"/>
              </a:rPr>
              <a:t>acesta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fie sub forma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joc</a:t>
            </a:r>
            <a:r>
              <a:rPr lang="en-US" sz="2000" dirty="0" smtClean="0">
                <a:latin typeface="UT Sans" pitchFamily="2" charset="0"/>
              </a:rPr>
              <a:t> online </a:t>
            </a:r>
            <a:r>
              <a:rPr lang="en-US" sz="2000" dirty="0" err="1" smtClean="0">
                <a:latin typeface="UT Sans" pitchFamily="2" charset="0"/>
              </a:rPr>
              <a:t>interactiv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smtClean="0">
                <a:latin typeface="UT Sans" pitchFamily="2" charset="0"/>
              </a:rPr>
              <a:t>am </a:t>
            </a:r>
            <a:r>
              <a:rPr lang="en-US" sz="2000" dirty="0" err="1" smtClean="0">
                <a:latin typeface="UT Sans" pitchFamily="2" charset="0"/>
              </a:rPr>
              <a:t>analizat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percepțiile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experților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marketingul</a:t>
            </a:r>
            <a:r>
              <a:rPr lang="en-US" sz="2000" dirty="0" smtClean="0">
                <a:latin typeface="UT Sans" pitchFamily="2" charset="0"/>
              </a:rPr>
              <a:t> social media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privește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capacitățile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viitor</a:t>
            </a:r>
            <a:r>
              <a:rPr lang="en-US" sz="2000" dirty="0" smtClean="0">
                <a:latin typeface="UT Sans" pitchFamily="2" charset="0"/>
              </a:rPr>
              <a:t> software de </a:t>
            </a:r>
            <a:r>
              <a:rPr lang="en-US" sz="2000" dirty="0" err="1" smtClean="0">
                <a:latin typeface="UT Sans" pitchFamily="2" charset="0"/>
              </a:rPr>
              <a:t>inteligență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artificială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smtClean="0">
                <a:latin typeface="UT Sans" pitchFamily="2" charset="0"/>
              </a:rPr>
              <a:t>am </a:t>
            </a:r>
            <a:r>
              <a:rPr lang="en-US" sz="2000" dirty="0" err="1" smtClean="0">
                <a:latin typeface="UT Sans" pitchFamily="2" charset="0"/>
              </a:rPr>
              <a:t>analizat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implicațiile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sentimentelor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social media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strategia</a:t>
            </a:r>
            <a:r>
              <a:rPr lang="en-US" sz="2000" dirty="0" smtClean="0">
                <a:latin typeface="UT Sans" pitchFamily="2" charset="0"/>
              </a:rPr>
              <a:t> de marketing </a:t>
            </a:r>
            <a:r>
              <a:rPr lang="en-US" sz="2000" dirty="0" smtClean="0">
                <a:latin typeface="UT Sans" pitchFamily="2" charset="0"/>
              </a:rPr>
              <a:t>online, </a:t>
            </a:r>
            <a:r>
              <a:rPr lang="en-US" sz="2000" dirty="0" smtClean="0">
                <a:latin typeface="UT Sans" pitchFamily="2" charset="0"/>
              </a:rPr>
              <a:t>am </a:t>
            </a:r>
            <a:r>
              <a:rPr lang="en-US" sz="2000" dirty="0" err="1" smtClean="0">
                <a:latin typeface="UT Sans" pitchFamily="2" charset="0"/>
              </a:rPr>
              <a:t>încercat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ofer</a:t>
            </a:r>
            <a:r>
              <a:rPr lang="en-US" sz="2000" dirty="0" smtClean="0">
                <a:latin typeface="UT Sans" pitchFamily="2" charset="0"/>
              </a:rPr>
              <a:t> un model de </a:t>
            </a:r>
            <a:r>
              <a:rPr lang="en-US" sz="2000" dirty="0" err="1" smtClean="0">
                <a:latin typeface="UT Sans" pitchFamily="2" charset="0"/>
              </a:rPr>
              <a:t>personalizare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marketing </a:t>
            </a:r>
            <a:r>
              <a:rPr lang="en-US" sz="2000" dirty="0" err="1" smtClean="0">
                <a:latin typeface="UT Sans" pitchFamily="2" charset="0"/>
              </a:rPr>
              <a:t>utilizând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recunoașterea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facială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emoțiile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precum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un model de </a:t>
            </a:r>
            <a:r>
              <a:rPr lang="en-US" sz="2000" dirty="0" err="1" smtClean="0">
                <a:latin typeface="UT Sans" pitchFamily="2" charset="0"/>
              </a:rPr>
              <a:t>personalizare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e-commerce </a:t>
            </a:r>
            <a:r>
              <a:rPr lang="en-US" sz="2000" dirty="0" err="1" smtClean="0">
                <a:latin typeface="UT Sans" pitchFamily="2" charset="0"/>
              </a:rPr>
              <a:t>folosind</a:t>
            </a:r>
            <a:r>
              <a:rPr lang="en-US" sz="2000" dirty="0" smtClean="0">
                <a:latin typeface="UT Sans" pitchFamily="2" charset="0"/>
              </a:rPr>
              <a:t> profile de </a:t>
            </a:r>
            <a:r>
              <a:rPr lang="en-US" sz="2000" dirty="0" err="1" smtClean="0">
                <a:latin typeface="UT Sans" pitchFamily="2" charset="0"/>
              </a:rPr>
              <a:t>similaritate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sau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personalizarea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informațiilor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locației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smtClean="0">
                <a:latin typeface="UT Sans" pitchFamily="2" charset="0"/>
              </a:rPr>
              <a:t>online.</a:t>
            </a:r>
            <a:endParaRPr lang="en-US" sz="2000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160748"/>
            <a:ext cx="8244916" cy="32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 smtClean="0">
                <a:latin typeface="UT Sans" pitchFamily="2" charset="0"/>
              </a:rPr>
              <a:t>Ca </a:t>
            </a:r>
            <a:r>
              <a:rPr lang="en-US" sz="2000" dirty="0" err="1" smtClean="0">
                <a:latin typeface="UT Sans" pitchFamily="2" charset="0"/>
              </a:rPr>
              <a:t>recunoaștere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activității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desfășurate</a:t>
            </a:r>
            <a:r>
              <a:rPr lang="en-US" sz="2000" dirty="0" smtClean="0">
                <a:latin typeface="UT Sans" pitchFamily="2" charset="0"/>
              </a:rPr>
              <a:t> am </a:t>
            </a:r>
            <a:r>
              <a:rPr lang="en-US" sz="2000" dirty="0" err="1" smtClean="0">
                <a:latin typeface="UT Sans" pitchFamily="2" charset="0"/>
              </a:rPr>
              <a:t>devenit</a:t>
            </a:r>
            <a:r>
              <a:rPr lang="en-US" sz="2000" dirty="0" smtClean="0">
                <a:latin typeface="UT Sans" pitchFamily="2" charset="0"/>
              </a:rPr>
              <a:t> referent la 3 </a:t>
            </a:r>
            <a:r>
              <a:rPr lang="en-US" sz="2000" dirty="0" err="1" smtClean="0">
                <a:latin typeface="UT Sans" pitchFamily="2" charset="0"/>
              </a:rPr>
              <a:t>reviste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specialitate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una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clasificată</a:t>
            </a:r>
            <a:r>
              <a:rPr lang="en-US" sz="2000" dirty="0" smtClean="0">
                <a:latin typeface="UT Sans" pitchFamily="2" charset="0"/>
              </a:rPr>
              <a:t> ISI Web of Science (Q3)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două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indexate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baze</a:t>
            </a:r>
            <a:r>
              <a:rPr lang="en-US" sz="2000" dirty="0" smtClean="0">
                <a:latin typeface="UT Sans" pitchFamily="2" charset="0"/>
              </a:rPr>
              <a:t> de date </a:t>
            </a:r>
            <a:r>
              <a:rPr lang="en-US" sz="2000" dirty="0" err="1" smtClean="0">
                <a:latin typeface="UT Sans" pitchFamily="2" charset="0"/>
              </a:rPr>
              <a:t>internaționale</a:t>
            </a:r>
            <a:r>
              <a:rPr lang="en-US" sz="2000" dirty="0" smtClean="0">
                <a:latin typeface="UT Sans" pitchFamily="2" charset="0"/>
              </a:rPr>
              <a:t> BDI:</a:t>
            </a:r>
            <a:endParaRPr lang="ro-RO" sz="2000" dirty="0" smtClean="0">
              <a:latin typeface="UT Sans" pitchFamily="2" charset="0"/>
            </a:endParaRP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Electronic Commerce Research</a:t>
            </a:r>
            <a:r>
              <a:rPr lang="en-US" sz="2000" dirty="0" smtClean="0">
                <a:latin typeface="UT Sans" pitchFamily="2" charset="0"/>
              </a:rPr>
              <a:t>, ISSN 1389-5753, AIS 0.349, Q3;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Quality &amp; Quantity</a:t>
            </a:r>
            <a:r>
              <a:rPr lang="en-US" sz="2000" dirty="0" smtClean="0">
                <a:latin typeface="UT Sans" pitchFamily="2" charset="0"/>
              </a:rPr>
              <a:t>, ISSN 1573-7845, </a:t>
            </a:r>
            <a:r>
              <a:rPr lang="en-US" sz="2000" dirty="0" err="1" smtClean="0">
                <a:latin typeface="UT Sans" pitchFamily="2" charset="0"/>
              </a:rPr>
              <a:t>indexată</a:t>
            </a:r>
            <a:r>
              <a:rPr lang="en-US" sz="2000" dirty="0" smtClean="0">
                <a:latin typeface="UT Sans" pitchFamily="2" charset="0"/>
              </a:rPr>
              <a:t> BDI;</a:t>
            </a:r>
            <a:endParaRPr lang="ro-RO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endParaRPr lang="en-US" sz="2000" dirty="0" smtClean="0">
              <a:latin typeface="UT Sans" pitchFamily="2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o-RO" sz="2000" dirty="0" smtClean="0">
                <a:latin typeface="UT Sans" pitchFamily="2" charset="0"/>
              </a:rPr>
              <a:t> </a:t>
            </a:r>
            <a:r>
              <a:rPr lang="en-US" sz="2000" i="1" dirty="0" smtClean="0">
                <a:latin typeface="UT Sans" pitchFamily="2" charset="0"/>
              </a:rPr>
              <a:t>Journal of Smart Economic Growth </a:t>
            </a:r>
            <a:r>
              <a:rPr lang="en-US" sz="2000" dirty="0" smtClean="0">
                <a:latin typeface="UT Sans" pitchFamily="2" charset="0"/>
              </a:rPr>
              <a:t>, ISSN 2537-141X, </a:t>
            </a:r>
            <a:r>
              <a:rPr lang="en-US" sz="2000" dirty="0" err="1" smtClean="0">
                <a:latin typeface="UT Sans" pitchFamily="2" charset="0"/>
              </a:rPr>
              <a:t>indexată</a:t>
            </a:r>
            <a:r>
              <a:rPr lang="en-US" sz="2000" dirty="0" smtClean="0">
                <a:latin typeface="UT Sans" pitchFamily="2" charset="0"/>
              </a:rPr>
              <a:t> BDI. 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5516" y="790836"/>
            <a:ext cx="8244916" cy="536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 err="1" smtClean="0">
                <a:latin typeface="UT Sans" pitchFamily="2" charset="0"/>
              </a:rPr>
              <a:t>Strategia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viitoare</a:t>
            </a:r>
            <a:r>
              <a:rPr lang="en-US" sz="2000" b="1" dirty="0" smtClean="0">
                <a:latin typeface="UT Sans" pitchFamily="2" charset="0"/>
              </a:rPr>
              <a:t> de </a:t>
            </a:r>
            <a:r>
              <a:rPr lang="en-US" sz="2000" b="1" dirty="0" err="1" smtClean="0">
                <a:latin typeface="UT Sans" pitchFamily="2" charset="0"/>
              </a:rPr>
              <a:t>evoluție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și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dezvoltare</a:t>
            </a:r>
            <a:endParaRPr lang="en-US" sz="2000" b="1" dirty="0" smtClean="0">
              <a:latin typeface="UT Sans" pitchFamily="2" charset="0"/>
            </a:endParaRPr>
          </a:p>
          <a:p>
            <a:pPr algn="just"/>
            <a:endParaRPr lang="ro-RO" sz="2000" b="1" dirty="0" smtClean="0">
              <a:latin typeface="UT Sans" pitchFamily="2" charset="0"/>
            </a:endParaRPr>
          </a:p>
          <a:p>
            <a:pPr algn="just"/>
            <a:r>
              <a:rPr lang="en-US" sz="2000" b="1" dirty="0" err="1" smtClean="0">
                <a:latin typeface="UT Sans" pitchFamily="2" charset="0"/>
              </a:rPr>
              <a:t>Activitatea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didactică</a:t>
            </a:r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Planul</a:t>
            </a:r>
            <a:r>
              <a:rPr lang="en-US" sz="2000" dirty="0" smtClean="0">
                <a:latin typeface="UT Sans" pitchFamily="2" charset="0"/>
              </a:rPr>
              <a:t> didactic </a:t>
            </a:r>
            <a:r>
              <a:rPr lang="en-US" sz="2000" dirty="0" err="1" smtClean="0">
                <a:latin typeface="UT Sans" pitchFamily="2" charset="0"/>
              </a:rPr>
              <a:t>vizează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organizarea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desfășurarea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activităților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predare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seminarizare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coordonare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studenților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vederea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lucrărilor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licență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disertație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îndrumare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cadrul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cercurilor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științifice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studențești</a:t>
            </a:r>
            <a:r>
              <a:rPr lang="en-US" sz="2000" dirty="0" smtClean="0">
                <a:latin typeface="UT Sans" pitchFamily="2" charset="0"/>
              </a:rPr>
              <a:t>. Un capitol important </a:t>
            </a:r>
            <a:r>
              <a:rPr lang="en-US" sz="2000" dirty="0" err="1" smtClean="0">
                <a:latin typeface="UT Sans" pitchFamily="2" charset="0"/>
              </a:rPr>
              <a:t>îl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constitui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dirty="0" err="1" smtClean="0">
                <a:latin typeface="UT Sans" pitchFamily="2" charset="0"/>
              </a:rPr>
              <a:t>coordonarea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doctoranzilor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demersul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realizării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tezei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doctorat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domeniul</a:t>
            </a:r>
            <a:r>
              <a:rPr lang="en-US" sz="2000" dirty="0" smtClean="0">
                <a:latin typeface="UT Sans" pitchFamily="2" charset="0"/>
              </a:rPr>
              <a:t> Marketing.</a:t>
            </a:r>
          </a:p>
          <a:p>
            <a:pPr algn="just"/>
            <a:endParaRPr lang="ro-RO" sz="2000" dirty="0" smtClean="0">
              <a:latin typeface="UT Sans" pitchFamily="2" charset="0"/>
            </a:endParaRPr>
          </a:p>
          <a:p>
            <a:pPr algn="just"/>
            <a:r>
              <a:rPr lang="en-US" sz="2000" b="1" dirty="0" err="1" smtClean="0">
                <a:latin typeface="UT Sans" pitchFamily="2" charset="0"/>
              </a:rPr>
              <a:t>Activitatea</a:t>
            </a:r>
            <a:r>
              <a:rPr lang="en-US" sz="2000" b="1" dirty="0" smtClean="0">
                <a:latin typeface="UT Sans" pitchFamily="2" charset="0"/>
              </a:rPr>
              <a:t> de </a:t>
            </a:r>
            <a:r>
              <a:rPr lang="en-US" sz="2000" b="1" dirty="0" err="1" smtClean="0">
                <a:latin typeface="UT Sans" pitchFamily="2" charset="0"/>
              </a:rPr>
              <a:t>cercetare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științifică</a:t>
            </a:r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planul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științifice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voi</a:t>
            </a:r>
            <a:r>
              <a:rPr lang="en-US" sz="2000" dirty="0" smtClean="0">
                <a:latin typeface="UT Sans" pitchFamily="2" charset="0"/>
              </a:rPr>
              <a:t> continua </a:t>
            </a:r>
            <a:r>
              <a:rPr lang="en-US" sz="2000" dirty="0" err="1" smtClean="0">
                <a:latin typeface="UT Sans" pitchFamily="2" charset="0"/>
              </a:rPr>
              <a:t>activitatea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direcțiile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conturate</a:t>
            </a:r>
            <a:r>
              <a:rPr lang="en-US" sz="2000" dirty="0" smtClean="0">
                <a:latin typeface="UT Sans" pitchFamily="2" charset="0"/>
              </a:rPr>
              <a:t>, legate de </a:t>
            </a:r>
            <a:r>
              <a:rPr lang="en-US" sz="2000" dirty="0" err="1" smtClean="0">
                <a:latin typeface="UT Sans" pitchFamily="2" charset="0"/>
              </a:rPr>
              <a:t>aplicarea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tehnologii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informatice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marketing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publicarea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rezultatelor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cercetării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jurnale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relevante</a:t>
            </a:r>
            <a:r>
              <a:rPr lang="en-US" sz="2000" dirty="0" smtClean="0">
                <a:latin typeface="UT Sans" pitchFamily="2" charset="0"/>
              </a:rPr>
              <a:t>. </a:t>
            </a: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afilierea</a:t>
            </a:r>
            <a:r>
              <a:rPr lang="en-US" sz="2000" dirty="0" smtClean="0">
                <a:latin typeface="UT Sans" pitchFamily="2" charset="0"/>
              </a:rPr>
              <a:t> la </a:t>
            </a:r>
            <a:r>
              <a:rPr lang="en-US" sz="2000" dirty="0" err="1" smtClean="0">
                <a:latin typeface="UT Sans" pitchFamily="2" charset="0"/>
              </a:rPr>
              <a:t>Școala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Doctorală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Interdisciplinară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Universității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Transilvania</a:t>
            </a:r>
            <a:r>
              <a:rPr lang="en-US" sz="2000" dirty="0" smtClean="0">
                <a:latin typeface="UT Sans" pitchFamily="2" charset="0"/>
              </a:rPr>
              <a:t> din </a:t>
            </a:r>
            <a:r>
              <a:rPr lang="en-US" sz="2000" dirty="0" err="1" smtClean="0">
                <a:latin typeface="UT Sans" pitchFamily="2" charset="0"/>
              </a:rPr>
              <a:t>Brașov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domeniul</a:t>
            </a:r>
            <a:r>
              <a:rPr lang="en-US" sz="2000" dirty="0" smtClean="0">
                <a:latin typeface="UT Sans" pitchFamily="2" charset="0"/>
              </a:rPr>
              <a:t> Marketing,  </a:t>
            </a:r>
            <a:r>
              <a:rPr lang="en-US" sz="2000" dirty="0" err="1" smtClean="0">
                <a:latin typeface="UT Sans" pitchFamily="2" charset="0"/>
              </a:rPr>
              <a:t>voi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avea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posibilitatea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dezvoltare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cercetărilor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îndrumare</a:t>
            </a:r>
            <a:r>
              <a:rPr lang="en-US" sz="2000" dirty="0" smtClean="0">
                <a:latin typeface="UT Sans" pitchFamily="2" charset="0"/>
              </a:rPr>
              <a:t>  a </a:t>
            </a:r>
            <a:r>
              <a:rPr lang="en-US" sz="2000" dirty="0" err="1" smtClean="0">
                <a:latin typeface="UT Sans" pitchFamily="2" charset="0"/>
              </a:rPr>
              <a:t>doctoranzilor</a:t>
            </a:r>
            <a:r>
              <a:rPr lang="en-US" sz="2000" dirty="0" smtClean="0">
                <a:latin typeface="UT Sans" pitchFamily="2" charset="0"/>
              </a:rPr>
              <a:t> 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domeniu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6492" y="2260584"/>
            <a:ext cx="8244916" cy="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sz="2400" dirty="0" smtClean="0"/>
              <a:t>Vă mulțumesc pentru atenție!</a:t>
            </a:r>
            <a:endParaRPr lang="en-US" sz="2400" dirty="0">
              <a:latin typeface="UT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268760"/>
            <a:ext cx="8064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altă</a:t>
            </a:r>
            <a:r>
              <a:rPr lang="en-US" sz="2000" dirty="0" smtClean="0">
                <a:latin typeface="UT Sans" pitchFamily="2" charset="0"/>
              </a:rPr>
              <a:t> parte, am </a:t>
            </a:r>
            <a:r>
              <a:rPr lang="en-US" sz="2000" dirty="0" err="1" smtClean="0">
                <a:latin typeface="UT Sans" pitchFamily="2" charset="0"/>
              </a:rPr>
              <a:t>încercat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studiez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acceptarea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noilor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tehnologii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informatice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printr</a:t>
            </a:r>
            <a:r>
              <a:rPr lang="en-US" sz="2000" dirty="0" smtClean="0">
                <a:latin typeface="UT Sans" pitchFamily="2" charset="0"/>
              </a:rPr>
              <a:t>-un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privind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acceptarea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tehnologiei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către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personalul</a:t>
            </a:r>
            <a:r>
              <a:rPr lang="en-US" sz="2000" dirty="0" smtClean="0">
                <a:latin typeface="UT Sans" pitchFamily="2" charset="0"/>
              </a:rPr>
              <a:t> academic la </a:t>
            </a:r>
            <a:r>
              <a:rPr lang="en-US" sz="2000" dirty="0" err="1" smtClean="0">
                <a:latin typeface="UT Sans" pitchFamily="2" charset="0"/>
              </a:rPr>
              <a:t>nivelul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comunicare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smtClean="0">
                <a:latin typeface="UT Sans" pitchFamily="2" charset="0"/>
              </a:rPr>
              <a:t>o </a:t>
            </a:r>
            <a:r>
              <a:rPr lang="en-US" sz="2000" dirty="0" err="1" smtClean="0">
                <a:latin typeface="UT Sans" pitchFamily="2" charset="0"/>
              </a:rPr>
              <a:t>analiză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privind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explorarea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factorilor</a:t>
            </a:r>
            <a:r>
              <a:rPr lang="en-US" sz="2000" dirty="0" smtClean="0">
                <a:latin typeface="UT Sans" pitchFamily="2" charset="0"/>
              </a:rPr>
              <a:t> care </a:t>
            </a:r>
            <a:r>
              <a:rPr lang="en-US" sz="2000" dirty="0" err="1" smtClean="0">
                <a:latin typeface="UT Sans" pitchFamily="2" charset="0"/>
              </a:rPr>
              <a:t>influențează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comunicare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colaborare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propunerea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unei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arhitecturi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sistem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bazată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sisteme</a:t>
            </a:r>
            <a:r>
              <a:rPr lang="en-US" sz="2000" dirty="0" smtClean="0">
                <a:latin typeface="UT Sans" pitchFamily="2" charset="0"/>
              </a:rPr>
              <a:t> open source de </a:t>
            </a:r>
            <a:r>
              <a:rPr lang="en-US" sz="2000" dirty="0" err="1" smtClean="0">
                <a:latin typeface="UT Sans" pitchFamily="2" charset="0"/>
              </a:rPr>
              <a:t>gestionare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conținutului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organizații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precum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impactului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crizei</a:t>
            </a:r>
            <a:r>
              <a:rPr lang="en-US" sz="2000" dirty="0" smtClean="0">
                <a:latin typeface="UT Sans" pitchFamily="2" charset="0"/>
              </a:rPr>
              <a:t> Covid-19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investiției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masive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muncă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România</a:t>
            </a:r>
            <a:r>
              <a:rPr lang="en-US" sz="2000" dirty="0" smtClean="0">
                <a:latin typeface="UT Sans" pitchFamily="2" charset="0"/>
              </a:rPr>
              <a:t>.</a:t>
            </a:r>
            <a:endParaRPr lang="en-US" sz="2000" dirty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8596" y="1639863"/>
            <a:ext cx="80648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UT Sans" pitchFamily="2" charset="0"/>
              </a:rPr>
              <a:t>CAPITOLUL 1 </a:t>
            </a:r>
            <a:r>
              <a:rPr lang="en-US" sz="3200" dirty="0" smtClean="0">
                <a:latin typeface="UT Sans" pitchFamily="2" charset="0"/>
              </a:rPr>
              <a:t>– </a:t>
            </a:r>
            <a:r>
              <a:rPr lang="en-US" sz="3200" i="1" dirty="0" err="1" smtClean="0">
                <a:latin typeface="UT Sans" pitchFamily="2" charset="0"/>
              </a:rPr>
              <a:t>Cercetări</a:t>
            </a:r>
            <a:r>
              <a:rPr lang="en-US" sz="3200" i="1" dirty="0" smtClean="0">
                <a:latin typeface="UT Sans" pitchFamily="2" charset="0"/>
              </a:rPr>
              <a:t> de marketing cu </a:t>
            </a:r>
            <a:r>
              <a:rPr lang="en-US" sz="3200" i="1" dirty="0" err="1" smtClean="0">
                <a:latin typeface="UT Sans" pitchFamily="2" charset="0"/>
              </a:rPr>
              <a:t>privire</a:t>
            </a:r>
            <a:r>
              <a:rPr lang="en-US" sz="3200" i="1" dirty="0" smtClean="0">
                <a:latin typeface="UT Sans" pitchFamily="2" charset="0"/>
              </a:rPr>
              <a:t> la </a:t>
            </a:r>
            <a:r>
              <a:rPr lang="en-US" sz="3200" i="1" dirty="0" err="1" smtClean="0">
                <a:latin typeface="UT Sans" pitchFamily="2" charset="0"/>
              </a:rPr>
              <a:t>utilizarea</a:t>
            </a:r>
            <a:r>
              <a:rPr lang="en-US" sz="3200" i="1" dirty="0" smtClean="0">
                <a:latin typeface="UT Sans" pitchFamily="2" charset="0"/>
              </a:rPr>
              <a:t> </a:t>
            </a:r>
            <a:r>
              <a:rPr lang="en-US" sz="3200" i="1" dirty="0" err="1" smtClean="0">
                <a:latin typeface="UT Sans" pitchFamily="2" charset="0"/>
              </a:rPr>
              <a:t>noilor</a:t>
            </a:r>
            <a:r>
              <a:rPr lang="en-US" sz="3200" i="1" dirty="0" smtClean="0">
                <a:latin typeface="UT Sans" pitchFamily="2" charset="0"/>
              </a:rPr>
              <a:t> </a:t>
            </a:r>
            <a:r>
              <a:rPr lang="en-US" sz="3200" i="1" dirty="0" err="1" smtClean="0">
                <a:latin typeface="UT Sans" pitchFamily="2" charset="0"/>
              </a:rPr>
              <a:t>tehnologii</a:t>
            </a:r>
            <a:r>
              <a:rPr lang="en-US" sz="3200" i="1" dirty="0" smtClean="0">
                <a:latin typeface="UT Sans" pitchFamily="2" charset="0"/>
              </a:rPr>
              <a:t> </a:t>
            </a:r>
            <a:r>
              <a:rPr lang="en-US" sz="3200" i="1" dirty="0" err="1" smtClean="0">
                <a:latin typeface="UT Sans" pitchFamily="2" charset="0"/>
              </a:rPr>
              <a:t>informatice</a:t>
            </a:r>
            <a:r>
              <a:rPr lang="en-US" sz="3200" i="1" dirty="0" smtClean="0">
                <a:latin typeface="UT Sans" pitchFamily="2" charset="0"/>
              </a:rPr>
              <a:t> </a:t>
            </a:r>
            <a:r>
              <a:rPr lang="en-US" sz="3200" i="1" dirty="0" err="1" smtClean="0">
                <a:latin typeface="UT Sans" pitchFamily="2" charset="0"/>
              </a:rPr>
              <a:t>în</a:t>
            </a:r>
            <a:r>
              <a:rPr lang="en-US" sz="3200" i="1" dirty="0" smtClean="0">
                <a:latin typeface="UT Sans" pitchFamily="2" charset="0"/>
              </a:rPr>
              <a:t> </a:t>
            </a:r>
            <a:r>
              <a:rPr lang="en-US" sz="3200" i="1" dirty="0" err="1" smtClean="0">
                <a:latin typeface="UT Sans" pitchFamily="2" charset="0"/>
              </a:rPr>
              <a:t>societatea</a:t>
            </a:r>
            <a:r>
              <a:rPr lang="en-US" sz="3200" i="1" dirty="0" smtClean="0">
                <a:latin typeface="UT Sans" pitchFamily="2" charset="0"/>
              </a:rPr>
              <a:t> </a:t>
            </a:r>
            <a:r>
              <a:rPr lang="en-US" sz="3200" i="1" dirty="0" err="1" smtClean="0">
                <a:latin typeface="UT Sans" pitchFamily="2" charset="0"/>
              </a:rPr>
              <a:t>contemporană</a:t>
            </a:r>
            <a:endParaRPr lang="en-US" sz="3200" i="1" dirty="0" smtClean="0">
              <a:latin typeface="UT Sans" pitchFamily="2" charset="0"/>
            </a:endParaRPr>
          </a:p>
          <a:p>
            <a:endParaRPr lang="en-US" sz="2000" dirty="0" smtClean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92083" y="1019142"/>
            <a:ext cx="80648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UT Sans" pitchFamily="2" charset="0"/>
              </a:rPr>
              <a:t>1.1. O </a:t>
            </a:r>
            <a:r>
              <a:rPr lang="en-US" sz="2000" b="1" dirty="0" err="1" smtClean="0">
                <a:latin typeface="UT Sans" pitchFamily="2" charset="0"/>
              </a:rPr>
              <a:t>analiză</a:t>
            </a:r>
            <a:r>
              <a:rPr lang="en-US" sz="2000" b="1" dirty="0" smtClean="0">
                <a:latin typeface="UT Sans" pitchFamily="2" charset="0"/>
              </a:rPr>
              <a:t> a </a:t>
            </a:r>
            <a:r>
              <a:rPr lang="en-US" sz="2000" b="1" dirty="0" err="1" smtClean="0">
                <a:latin typeface="UT Sans" pitchFamily="2" charset="0"/>
              </a:rPr>
              <a:t>impactului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trăsăturilor</a:t>
            </a:r>
            <a:r>
              <a:rPr lang="en-US" sz="2000" b="1" dirty="0" smtClean="0">
                <a:latin typeface="UT Sans" pitchFamily="2" charset="0"/>
              </a:rPr>
              <a:t> de </a:t>
            </a:r>
            <a:r>
              <a:rPr lang="en-US" sz="2000" b="1" dirty="0" err="1" smtClean="0">
                <a:latin typeface="UT Sans" pitchFamily="2" charset="0"/>
              </a:rPr>
              <a:t>personalitate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asupra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realității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augmentate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în</a:t>
            </a:r>
            <a:r>
              <a:rPr lang="en-US" sz="2000" b="1" dirty="0" smtClean="0">
                <a:latin typeface="UT Sans" pitchFamily="2" charset="0"/>
              </a:rPr>
              <a:t> </a:t>
            </a:r>
            <a:r>
              <a:rPr lang="en-US" sz="2000" b="1" dirty="0" err="1" smtClean="0">
                <a:latin typeface="UT Sans" pitchFamily="2" charset="0"/>
              </a:rPr>
              <a:t>cumpărăturile</a:t>
            </a:r>
            <a:r>
              <a:rPr lang="en-US" sz="2000" b="1" dirty="0" smtClean="0">
                <a:latin typeface="UT Sans" pitchFamily="2" charset="0"/>
              </a:rPr>
              <a:t> online</a:t>
            </a:r>
          </a:p>
          <a:p>
            <a:endParaRPr lang="en-US" sz="2400" b="1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propune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analizeze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simetria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dintre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atitudinile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față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utilizarea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cumpărăturilor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electronice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tradiționale</a:t>
            </a:r>
            <a:r>
              <a:rPr lang="en-US" sz="2000" dirty="0" smtClean="0">
                <a:latin typeface="UT Sans" pitchFamily="2" charset="0"/>
              </a:rPr>
              <a:t> online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comerțului</a:t>
            </a:r>
            <a:r>
              <a:rPr lang="en-US" sz="2000" dirty="0" smtClean="0">
                <a:latin typeface="UT Sans" pitchFamily="2" charset="0"/>
              </a:rPr>
              <a:t> electronic care </a:t>
            </a:r>
            <a:r>
              <a:rPr lang="en-US" sz="2000" dirty="0" err="1" smtClean="0">
                <a:latin typeface="UT Sans" pitchFamily="2" charset="0"/>
              </a:rPr>
              <a:t>utilizează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realitatea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augmentată</a:t>
            </a:r>
            <a:r>
              <a:rPr lang="en-US" sz="2000" dirty="0" smtClean="0">
                <a:latin typeface="UT Sans" pitchFamily="2" charset="0"/>
              </a:rPr>
              <a:t>. De </a:t>
            </a:r>
            <a:r>
              <a:rPr lang="en-US" sz="2000" dirty="0" err="1" smtClean="0">
                <a:latin typeface="UT Sans" pitchFamily="2" charset="0"/>
              </a:rPr>
              <a:t>asemenea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investigate </a:t>
            </a:r>
            <a:r>
              <a:rPr lang="en-US" sz="2000" dirty="0" err="1" smtClean="0">
                <a:latin typeface="UT Sans" pitchFamily="2" charset="0"/>
              </a:rPr>
              <a:t>efectele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trăsăturilor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personalitate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atitudinile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față</a:t>
            </a:r>
            <a:r>
              <a:rPr lang="en-US" sz="2000" dirty="0" smtClean="0">
                <a:latin typeface="UT Sans" pitchFamily="2" charset="0"/>
              </a:rPr>
              <a:t> de Internet </a:t>
            </a:r>
            <a:r>
              <a:rPr lang="en-US" sz="2000" dirty="0" err="1" smtClean="0">
                <a:latin typeface="UT Sans" pitchFamily="2" charset="0"/>
              </a:rPr>
              <a:t>asupra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două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forme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comerț</a:t>
            </a:r>
            <a:r>
              <a:rPr lang="en-US" sz="2000" dirty="0" smtClean="0">
                <a:latin typeface="UT Sans" pitchFamily="2" charset="0"/>
              </a:rPr>
              <a:t> electronic.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</a:t>
            </a:r>
            <a:r>
              <a:rPr lang="en-US" sz="2000" dirty="0" smtClean="0">
                <a:latin typeface="UT Sans" pitchFamily="2" charset="0"/>
              </a:rPr>
              <a:t> un </a:t>
            </a:r>
            <a:r>
              <a:rPr lang="en-US" sz="2000" dirty="0" err="1" smtClean="0">
                <a:latin typeface="UT Sans" pitchFamily="2" charset="0"/>
              </a:rPr>
              <a:t>proiect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cercetare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corelației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transversale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combinat</a:t>
            </a:r>
            <a:r>
              <a:rPr lang="en-US" sz="2000" dirty="0" smtClean="0">
                <a:latin typeface="UT Sans" pitchFamily="2" charset="0"/>
              </a:rPr>
              <a:t> cu un </a:t>
            </a:r>
            <a:r>
              <a:rPr lang="en-US" sz="2000" dirty="0" err="1" smtClean="0">
                <a:latin typeface="UT Sans" pitchFamily="2" charset="0"/>
              </a:rPr>
              <a:t>proiect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cvasi</a:t>
            </a:r>
            <a:r>
              <a:rPr lang="en-US" sz="2000" dirty="0" smtClean="0">
                <a:latin typeface="UT Sans" pitchFamily="2" charset="0"/>
              </a:rPr>
              <a:t>-experimental. </a:t>
            </a:r>
          </a:p>
          <a:p>
            <a:pPr algn="just"/>
            <a:r>
              <a:rPr lang="en-US" sz="2000" dirty="0" err="1" smtClean="0">
                <a:latin typeface="UT Sans" pitchFamily="2" charset="0"/>
              </a:rPr>
              <a:t>Participanții</a:t>
            </a:r>
            <a:r>
              <a:rPr lang="en-US" sz="2000" dirty="0" smtClean="0">
                <a:latin typeface="UT Sans" pitchFamily="2" charset="0"/>
              </a:rPr>
              <a:t> au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121 de </a:t>
            </a:r>
            <a:r>
              <a:rPr lang="en-US" sz="2000" dirty="0" err="1" smtClean="0">
                <a:latin typeface="UT Sans" pitchFamily="2" charset="0"/>
              </a:rPr>
              <a:t>studenți</a:t>
            </a:r>
            <a:r>
              <a:rPr lang="en-US" sz="2000" dirty="0" smtClean="0">
                <a:latin typeface="UT Sans" pitchFamily="2" charset="0"/>
              </a:rPr>
              <a:t>, 85% </a:t>
            </a:r>
            <a:r>
              <a:rPr lang="en-US" sz="2000" dirty="0" err="1" smtClean="0">
                <a:latin typeface="UT Sans" pitchFamily="2" charset="0"/>
              </a:rPr>
              <a:t>femei</a:t>
            </a:r>
            <a:r>
              <a:rPr lang="en-US" sz="2000" dirty="0" smtClean="0">
                <a:latin typeface="UT Sans" pitchFamily="2" charset="0"/>
              </a:rPr>
              <a:t>. </a:t>
            </a:r>
            <a:r>
              <a:rPr lang="en-US" sz="2000" dirty="0" err="1" smtClean="0">
                <a:latin typeface="UT Sans" pitchFamily="2" charset="0"/>
              </a:rPr>
              <a:t>Vârsta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fost</a:t>
            </a:r>
            <a:r>
              <a:rPr lang="en-US" sz="2000" dirty="0" smtClean="0">
                <a:latin typeface="UT Sans" pitchFamily="2" charset="0"/>
              </a:rPr>
              <a:t> de 23 de </a:t>
            </a:r>
            <a:r>
              <a:rPr lang="en-US" sz="2000" dirty="0" err="1" smtClean="0">
                <a:latin typeface="UT Sans" pitchFamily="2" charset="0"/>
              </a:rPr>
              <a:t>ani</a:t>
            </a:r>
            <a:r>
              <a:rPr lang="en-US" sz="2000" dirty="0" smtClean="0">
                <a:latin typeface="UT Sans" pitchFamily="2" charset="0"/>
              </a:rPr>
              <a:t> .</a:t>
            </a:r>
          </a:p>
          <a:p>
            <a:endParaRPr lang="en-US" sz="2000" dirty="0" smtClean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8460432" y="6237312"/>
            <a:ext cx="216000" cy="216000"/>
            <a:chOff x="2772000" y="1932221"/>
            <a:chExt cx="2340000" cy="2340000"/>
          </a:xfrm>
        </p:grpSpPr>
        <p:sp>
          <p:nvSpPr>
            <p:cNvPr id="5" name="Rectangle 4"/>
            <p:cNvSpPr/>
            <p:nvPr/>
          </p:nvSpPr>
          <p:spPr>
            <a:xfrm>
              <a:off x="2772000" y="1932221"/>
              <a:ext cx="2340000" cy="234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46000" y="2706221"/>
              <a:ext cx="792000" cy="7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1052736"/>
            <a:ext cx="8064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studiu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proiectarea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cvasi-experimentală</a:t>
            </a:r>
            <a:r>
              <a:rPr lang="en-US" sz="2000" dirty="0" smtClean="0">
                <a:latin typeface="UT Sans" pitchFamily="2" charset="0"/>
              </a:rPr>
              <a:t> s-a </a:t>
            </a:r>
            <a:r>
              <a:rPr lang="en-US" sz="2000" dirty="0" err="1" smtClean="0">
                <a:latin typeface="UT Sans" pitchFamily="2" charset="0"/>
              </a:rPr>
              <a:t>bazat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aplicația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Zugara</a:t>
            </a:r>
            <a:r>
              <a:rPr lang="en-US" sz="2000" dirty="0" smtClean="0">
                <a:latin typeface="UT Sans" pitchFamily="2" charset="0"/>
              </a:rPr>
              <a:t>. 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smtClean="0">
                <a:latin typeface="UT Sans" pitchFamily="2" charset="0"/>
              </a:rPr>
              <a:t>A</a:t>
            </a:r>
            <a:r>
              <a:rPr lang="ro-RO" sz="2000" dirty="0" smtClean="0">
                <a:latin typeface="UT Sans" pitchFamily="2" charset="0"/>
              </a:rPr>
              <a:t> fost ales</a:t>
            </a:r>
            <a:r>
              <a:rPr lang="en-US" sz="2000" dirty="0" smtClean="0">
                <a:latin typeface="UT Sans" pitchFamily="2" charset="0"/>
              </a:rPr>
              <a:t> un instrument </a:t>
            </a:r>
            <a:r>
              <a:rPr lang="en-US" sz="2000" dirty="0" err="1" smtClean="0">
                <a:latin typeface="UT Sans" pitchFamily="2" charset="0"/>
              </a:rPr>
              <a:t>bazat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browser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dressing-</a:t>
            </a:r>
            <a:r>
              <a:rPr lang="en-US" sz="2000" dirty="0" err="1" smtClean="0">
                <a:latin typeface="UT Sans" pitchFamily="2" charset="0"/>
              </a:rPr>
              <a:t>ul</a:t>
            </a:r>
            <a:r>
              <a:rPr lang="en-US" sz="2000" dirty="0" smtClean="0">
                <a:latin typeface="UT Sans" pitchFamily="2" charset="0"/>
              </a:rPr>
              <a:t> AR </a:t>
            </a:r>
            <a:r>
              <a:rPr lang="en-US" sz="2000" dirty="0" err="1" smtClean="0">
                <a:latin typeface="UT Sans" pitchFamily="2" charset="0"/>
              </a:rPr>
              <a:t>datorită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ușurinței</a:t>
            </a:r>
            <a:r>
              <a:rPr lang="en-US" sz="2000" dirty="0" smtClean="0">
                <a:latin typeface="UT Sans" pitchFamily="2" charset="0"/>
              </a:rPr>
              <a:t> sale de </a:t>
            </a:r>
            <a:r>
              <a:rPr lang="en-US" sz="2000" dirty="0" err="1" smtClean="0">
                <a:latin typeface="UT Sans" pitchFamily="2" charset="0"/>
              </a:rPr>
              <a:t>utilizare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și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faptului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că</a:t>
            </a:r>
            <a:r>
              <a:rPr lang="en-US" sz="2000" dirty="0" smtClean="0">
                <a:latin typeface="UT Sans" pitchFamily="2" charset="0"/>
              </a:rPr>
              <a:t> nu au </a:t>
            </a:r>
            <a:r>
              <a:rPr lang="en-US" sz="2000" dirty="0" err="1" smtClean="0">
                <a:latin typeface="UT Sans" pitchFamily="2" charset="0"/>
              </a:rPr>
              <a:t>existat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costuri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asociate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utilizarea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acestuia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pPr algn="just"/>
            <a:endParaRPr lang="en-US" sz="2000" dirty="0" smtClean="0">
              <a:latin typeface="UT Sans" pitchFamily="2" charset="0"/>
            </a:endParaRPr>
          </a:p>
          <a:p>
            <a:pPr algn="just"/>
            <a:r>
              <a:rPr lang="en-US" sz="2000" dirty="0" err="1" smtClean="0">
                <a:latin typeface="UT Sans" pitchFamily="2" charset="0"/>
              </a:rPr>
              <a:t>Acest</a:t>
            </a:r>
            <a:r>
              <a:rPr lang="en-US" sz="2000" dirty="0" smtClean="0">
                <a:latin typeface="UT Sans" pitchFamily="2" charset="0"/>
              </a:rPr>
              <a:t> instrument le-a </a:t>
            </a:r>
            <a:r>
              <a:rPr lang="en-US" sz="2000" dirty="0" err="1" smtClean="0">
                <a:latin typeface="UT Sans" pitchFamily="2" charset="0"/>
              </a:rPr>
              <a:t>permis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participanților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noștri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vizualizeze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îmbrăcăminte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virtuală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ei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înșiși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mediul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nostru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simulat</a:t>
            </a:r>
            <a:r>
              <a:rPr lang="en-US" sz="2000" dirty="0" smtClean="0">
                <a:latin typeface="UT Sans" pitchFamily="2" charset="0"/>
              </a:rPr>
              <a:t>, </a:t>
            </a:r>
            <a:r>
              <a:rPr lang="en-US" sz="2000" dirty="0" err="1" smtClean="0">
                <a:latin typeface="UT Sans" pitchFamily="2" charset="0"/>
              </a:rPr>
              <a:t>permițând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același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utilizatorilor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folosească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mișcări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manuale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pentru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naviga</a:t>
            </a:r>
            <a:r>
              <a:rPr lang="en-US" sz="2000" dirty="0" smtClean="0">
                <a:latin typeface="UT Sans" pitchFamily="2" charset="0"/>
              </a:rPr>
              <a:t> software-</a:t>
            </a:r>
            <a:r>
              <a:rPr lang="en-US" sz="2000" dirty="0" err="1" smtClean="0">
                <a:latin typeface="UT Sans" pitchFamily="2" charset="0"/>
              </a:rPr>
              <a:t>ul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printr</a:t>
            </a:r>
            <a:r>
              <a:rPr lang="en-US" sz="2000" dirty="0" smtClean="0">
                <a:latin typeface="UT Sans" pitchFamily="2" charset="0"/>
              </a:rPr>
              <a:t>-un </a:t>
            </a:r>
            <a:r>
              <a:rPr lang="en-US" sz="2000" dirty="0" err="1" smtClean="0">
                <a:latin typeface="UT Sans" pitchFamily="2" charset="0"/>
              </a:rPr>
              <a:t>sistem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captare</a:t>
            </a:r>
            <a:r>
              <a:rPr lang="en-US" sz="2000" dirty="0" smtClean="0">
                <a:latin typeface="UT Sans" pitchFamily="2" charset="0"/>
              </a:rPr>
              <a:t> a </a:t>
            </a:r>
            <a:r>
              <a:rPr lang="en-US" sz="2000" dirty="0" err="1" smtClean="0">
                <a:latin typeface="UT Sans" pitchFamily="2" charset="0"/>
              </a:rPr>
              <a:t>mișcării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în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timp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ce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sunt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departe</a:t>
            </a:r>
            <a:r>
              <a:rPr lang="en-US" sz="2000" dirty="0" smtClean="0">
                <a:latin typeface="UT Sans" pitchFamily="2" charset="0"/>
              </a:rPr>
              <a:t> de </a:t>
            </a:r>
            <a:r>
              <a:rPr lang="en-US" sz="2000" dirty="0" err="1" smtClean="0">
                <a:latin typeface="UT Sans" pitchFamily="2" charset="0"/>
              </a:rPr>
              <a:t>computerele</a:t>
            </a:r>
            <a:r>
              <a:rPr lang="en-US" sz="2000" dirty="0" smtClean="0">
                <a:latin typeface="UT Sans" pitchFamily="2" charset="0"/>
              </a:rPr>
              <a:t> </a:t>
            </a:r>
            <a:r>
              <a:rPr lang="en-US" sz="2000" dirty="0" err="1" smtClean="0">
                <a:latin typeface="UT Sans" pitchFamily="2" charset="0"/>
              </a:rPr>
              <a:t>lor</a:t>
            </a:r>
            <a:r>
              <a:rPr lang="en-US" sz="2000" dirty="0" smtClean="0">
                <a:latin typeface="UT Sans" pitchFamily="2" charset="0"/>
              </a:rPr>
              <a:t>.</a:t>
            </a:r>
          </a:p>
          <a:p>
            <a:endParaRPr lang="en-US" sz="2000" dirty="0" smtClean="0">
              <a:latin typeface="UT Sans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368660"/>
            <a:ext cx="1188132" cy="45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9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3936</Words>
  <Application>Microsoft Office PowerPoint</Application>
  <PresentationFormat>On-screen Show (4:3)</PresentationFormat>
  <Paragraphs>257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lixi.radu</cp:lastModifiedBy>
  <cp:revision>85</cp:revision>
  <dcterms:created xsi:type="dcterms:W3CDTF">2017-10-19T09:49:50Z</dcterms:created>
  <dcterms:modified xsi:type="dcterms:W3CDTF">2021-07-22T05:42:18Z</dcterms:modified>
</cp:coreProperties>
</file>