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58" r:id="rId4"/>
    <p:sldId id="261" r:id="rId5"/>
    <p:sldId id="312" r:id="rId6"/>
    <p:sldId id="301" r:id="rId7"/>
    <p:sldId id="262" r:id="rId8"/>
    <p:sldId id="302" r:id="rId9"/>
    <p:sldId id="303" r:id="rId10"/>
    <p:sldId id="304" r:id="rId11"/>
    <p:sldId id="311" r:id="rId12"/>
    <p:sldId id="305" r:id="rId13"/>
    <p:sldId id="263" r:id="rId14"/>
    <p:sldId id="264" r:id="rId15"/>
    <p:sldId id="313" r:id="rId16"/>
    <p:sldId id="297" r:id="rId17"/>
    <p:sldId id="266" r:id="rId18"/>
    <p:sldId id="310" r:id="rId19"/>
    <p:sldId id="267" r:id="rId20"/>
    <p:sldId id="291" r:id="rId21"/>
    <p:sldId id="292" r:id="rId22"/>
    <p:sldId id="293" r:id="rId23"/>
    <p:sldId id="294" r:id="rId24"/>
    <p:sldId id="295" r:id="rId25"/>
    <p:sldId id="309" r:id="rId26"/>
    <p:sldId id="296" r:id="rId27"/>
    <p:sldId id="268" r:id="rId28"/>
    <p:sldId id="277" r:id="rId29"/>
    <p:sldId id="278" r:id="rId30"/>
    <p:sldId id="279" r:id="rId31"/>
    <p:sldId id="280" r:id="rId32"/>
    <p:sldId id="282" r:id="rId33"/>
    <p:sldId id="281" r:id="rId34"/>
    <p:sldId id="283" r:id="rId35"/>
    <p:sldId id="284" r:id="rId36"/>
    <p:sldId id="286" r:id="rId37"/>
    <p:sldId id="287" r:id="rId38"/>
    <p:sldId id="288" r:id="rId39"/>
    <p:sldId id="289" r:id="rId40"/>
    <p:sldId id="290" r:id="rId41"/>
    <p:sldId id="285" r:id="rId42"/>
    <p:sldId id="308" r:id="rId43"/>
    <p:sldId id="306" r:id="rId44"/>
    <p:sldId id="307" r:id="rId45"/>
    <p:sldId id="269" r:id="rId46"/>
    <p:sldId id="298" r:id="rId47"/>
    <p:sldId id="299" r:id="rId48"/>
    <p:sldId id="300" r:id="rId49"/>
    <p:sldId id="259" r:id="rId50"/>
    <p:sldId id="270" r:id="rId51"/>
    <p:sldId id="271" r:id="rId52"/>
    <p:sldId id="273" r:id="rId53"/>
    <p:sldId id="272" r:id="rId54"/>
    <p:sldId id="276" r:id="rId55"/>
    <p:sldId id="274" r:id="rId56"/>
    <p:sldId id="275" r:id="rId57"/>
    <p:sldId id="26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6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6D97F-7F32-42A2-9C36-4F44C6B868ED}" type="datetimeFigureOut">
              <a:rPr lang="en-US" smtClean="0"/>
              <a:pPr/>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F52B3-613F-4FBC-A605-765C861151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defRPr/>
            </a:pPr>
            <a:endParaRPr lang="ro-RO"/>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defRPr/>
            </a:pPr>
            <a:endParaRPr lang="ro-RO" sz="2400">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defRPr/>
            </a:pPr>
            <a:endParaRPr lang="ro-RO" sz="2400">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defRPr/>
            </a:pPr>
            <a:endParaRPr lang="ro-RO" sz="2400">
              <a:latin typeface="Times New Roman" pitchFamily="18" charset="0"/>
            </a:endParaRPr>
          </a:p>
        </p:txBody>
      </p:sp>
      <p:sp>
        <p:nvSpPr>
          <p:cNvPr id="13314" name="Rectangle 2"/>
          <p:cNvSpPr>
            <a:spLocks noGrp="1" noChangeArrowheads="1"/>
          </p:cNvSpPr>
          <p:nvPr>
            <p:ph type="ctrTitle"/>
          </p:nvPr>
        </p:nvSpPr>
        <p:spPr>
          <a:xfrm>
            <a:off x="2133600" y="1371600"/>
            <a:ext cx="6477000" cy="1752600"/>
          </a:xfrm>
        </p:spPr>
        <p:txBody>
          <a:bodyPr/>
          <a:lstStyle>
            <a:lvl1pPr>
              <a:defRPr sz="5400"/>
            </a:lvl1pPr>
          </a:lstStyle>
          <a:p>
            <a:r>
              <a:rPr lang="en-US" smtClean="0"/>
              <a:t>Click to edit Master title style</a:t>
            </a:r>
            <a:endParaRPr lang="en-US"/>
          </a:p>
        </p:txBody>
      </p:sp>
      <p:sp>
        <p:nvSpPr>
          <p:cNvPr id="1331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fld id="{3A8C6862-7018-44FA-81B6-422FC101E1B7}" type="datetimeFigureOut">
              <a:rPr lang="en-US" smtClean="0"/>
              <a:pPr/>
              <a:t>9/17/2015</a:t>
            </a:fld>
            <a:endParaRPr lang="en-US"/>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endParaRPr lang="en-US"/>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o-R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A8C6862-7018-44FA-81B6-422FC101E1B7}" type="datetimeFigureOut">
              <a:rPr lang="en-US" smtClean="0"/>
              <a:pPr/>
              <a:t>9/17/2015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55415A-A1A8-4EF2-9114-7173D48EF5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3A8C6862-7018-44FA-81B6-422FC101E1B7}" type="datetimeFigureOut">
              <a:rPr lang="en-US" smtClean="0"/>
              <a:pPr/>
              <a:t>9/17/2015</a:t>
            </a:fld>
            <a:endParaRPr lang="en-US"/>
          </a:p>
        </p:txBody>
      </p:sp>
      <p:sp>
        <p:nvSpPr>
          <p:cNvPr id="12293"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2294"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2F55415A-A1A8-4EF2-9114-7173D48EF5ED}" type="slidenum">
              <a:rPr lang="en-US" smtClean="0"/>
              <a:pPr/>
              <a:t>‹#›</a:t>
            </a:fld>
            <a:endParaRPr lang="en-US"/>
          </a:p>
        </p:txBody>
      </p:sp>
      <p:sp>
        <p:nvSpPr>
          <p:cNvPr id="1229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defRPr/>
            </a:pPr>
            <a:endParaRPr lang="ro-RO"/>
          </a:p>
        </p:txBody>
      </p:sp>
      <p:sp>
        <p:nvSpPr>
          <p:cNvPr id="12296"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defRPr/>
            </a:pPr>
            <a:endParaRPr lang="ro-RO" sz="2400">
              <a:latin typeface="Times New Roman" pitchFamily="18" charset="0"/>
            </a:endParaRPr>
          </a:p>
        </p:txBody>
      </p:sp>
      <p:sp>
        <p:nvSpPr>
          <p:cNvPr id="12297"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defRPr/>
            </a:pPr>
            <a:endParaRPr lang="ro-RO" sz="2400">
              <a:latin typeface="Times New Roman" pitchFamily="18" charset="0"/>
            </a:endParaRPr>
          </a:p>
        </p:txBody>
      </p:sp>
      <p:sp>
        <p:nvSpPr>
          <p:cNvPr id="12298"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defRPr/>
            </a:pPr>
            <a:endParaRPr lang="ro-RO"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tiff"/><Relationship Id="rId2" Type="http://schemas.openxmlformats.org/officeDocument/2006/relationships/image" Target="../media/image55.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tiff"/><Relationship Id="rId2" Type="http://schemas.openxmlformats.org/officeDocument/2006/relationships/image" Target="../media/image5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tiff"/><Relationship Id="rId2" Type="http://schemas.openxmlformats.org/officeDocument/2006/relationships/image" Target="../media/image65.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ites.google.com/site/comat2014" TargetMode="External"/><Relationship Id="rId2" Type="http://schemas.openxmlformats.org/officeDocument/2006/relationships/hyperlink" Target="http://www.ceec-tac.org/conf3" TargetMode="External"/><Relationship Id="rId1" Type="http://schemas.openxmlformats.org/officeDocument/2006/relationships/slideLayout" Target="../slideLayouts/slideLayout2.xml"/><Relationship Id="rId4" Type="http://schemas.openxmlformats.org/officeDocument/2006/relationships/hyperlink" Target="http://www.bramat.ro/"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363788" y="2092325"/>
            <a:ext cx="6780212" cy="4765675"/>
          </a:xfrm>
          <a:prstGeom prst="rect">
            <a:avLst/>
          </a:prstGeom>
          <a:noFill/>
        </p:spPr>
      </p:pic>
      <p:sp>
        <p:nvSpPr>
          <p:cNvPr id="2" name="Title 1"/>
          <p:cNvSpPr>
            <a:spLocks noGrp="1"/>
          </p:cNvSpPr>
          <p:nvPr>
            <p:ph type="ctrTitle"/>
          </p:nvPr>
        </p:nvSpPr>
        <p:spPr/>
        <p:txBody>
          <a:bodyPr/>
          <a:lstStyle/>
          <a:p>
            <a:r>
              <a:rPr lang="it-IT" sz="3600" b="1" dirty="0" smtClean="0">
                <a:latin typeface="Calibri" pitchFamily="34" charset="0"/>
              </a:rPr>
              <a:t/>
            </a:r>
            <a:br>
              <a:rPr lang="it-IT" sz="3600" b="1" dirty="0" smtClean="0">
                <a:latin typeface="Calibri" pitchFamily="34" charset="0"/>
              </a:rPr>
            </a:br>
            <a:r>
              <a:rPr lang="it-IT" sz="3600" dirty="0" smtClean="0">
                <a:solidFill>
                  <a:schemeClr val="tx1"/>
                </a:solidFill>
                <a:latin typeface="Calibri" pitchFamily="34" charset="0"/>
              </a:rPr>
              <a:t>Tailoring the effective properties of hybrid polymer based composite materials</a:t>
            </a:r>
            <a:r>
              <a:rPr lang="en-US" dirty="0" smtClean="0"/>
              <a:t/>
            </a:r>
            <a:br>
              <a:rPr lang="en-US" dirty="0" smtClean="0"/>
            </a:br>
            <a:endParaRPr lang="en-US" dirty="0"/>
          </a:p>
        </p:txBody>
      </p:sp>
      <p:sp>
        <p:nvSpPr>
          <p:cNvPr id="3" name="Subtitle 2"/>
          <p:cNvSpPr>
            <a:spLocks noGrp="1"/>
          </p:cNvSpPr>
          <p:nvPr>
            <p:ph type="subTitle" idx="1"/>
          </p:nvPr>
        </p:nvSpPr>
        <p:spPr>
          <a:xfrm>
            <a:off x="539552" y="3789040"/>
            <a:ext cx="6477000" cy="2592288"/>
          </a:xfrm>
        </p:spPr>
        <p:txBody>
          <a:bodyPr/>
          <a:lstStyle/>
          <a:p>
            <a:r>
              <a:rPr lang="en-US" sz="2400" dirty="0" smtClean="0">
                <a:latin typeface="Calibri" pitchFamily="34" charset="0"/>
              </a:rPr>
              <a:t>Assoc. Prof. Dana LUCA MOTOC</a:t>
            </a:r>
          </a:p>
          <a:p>
            <a:r>
              <a:rPr lang="en-US" sz="2400" dirty="0" err="1" smtClean="0">
                <a:latin typeface="Calibri" pitchFamily="34" charset="0"/>
              </a:rPr>
              <a:t>Transilvania</a:t>
            </a:r>
            <a:r>
              <a:rPr lang="en-US" sz="2400" dirty="0" smtClean="0">
                <a:latin typeface="Calibri" pitchFamily="34" charset="0"/>
              </a:rPr>
              <a:t> University of Bra</a:t>
            </a:r>
            <a:r>
              <a:rPr lang="ro-RO" sz="2400" dirty="0" err="1" smtClean="0">
                <a:latin typeface="Calibri" pitchFamily="34" charset="0"/>
              </a:rPr>
              <a:t>șov</a:t>
            </a:r>
            <a:endParaRPr lang="en-US" sz="2400" dirty="0" smtClean="0">
              <a:latin typeface="Calibri" pitchFamily="34" charset="0"/>
            </a:endParaRPr>
          </a:p>
          <a:p>
            <a:endParaRPr lang="en-US" sz="2400" dirty="0" smtClean="0">
              <a:latin typeface="Calibri" pitchFamily="34" charset="0"/>
            </a:endParaRPr>
          </a:p>
          <a:p>
            <a:r>
              <a:rPr lang="en-US" sz="2400" dirty="0" smtClean="0">
                <a:latin typeface="Calibri" pitchFamily="34" charset="0"/>
              </a:rPr>
              <a:t>Habilitation thesis</a:t>
            </a:r>
          </a:p>
          <a:p>
            <a:r>
              <a:rPr lang="en-US" sz="2400" dirty="0" smtClean="0">
                <a:latin typeface="Calibri" pitchFamily="34" charset="0"/>
              </a:rPr>
              <a:t>Mechanical Engineering field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114800"/>
          </a:xfrm>
        </p:spPr>
        <p:txBody>
          <a:bodyPr/>
          <a:lstStyle/>
          <a:p>
            <a:r>
              <a:rPr lang="en-US" sz="2000" dirty="0" smtClean="0">
                <a:solidFill>
                  <a:schemeClr val="tx1"/>
                </a:solidFill>
                <a:latin typeface="Calibri" pitchFamily="34" charset="0"/>
              </a:rPr>
              <a:t>1.2 Material properties of hybrid polymer composites</a:t>
            </a:r>
          </a:p>
          <a:p>
            <a:r>
              <a:rPr lang="en-US" sz="1800" i="1" dirty="0" smtClean="0">
                <a:solidFill>
                  <a:schemeClr val="tx1"/>
                </a:solidFill>
                <a:latin typeface="Calibri" pitchFamily="34" charset="0"/>
              </a:rPr>
              <a:t>Thermo-physical properties of hybrid </a:t>
            </a:r>
            <a:r>
              <a:rPr lang="en-US" sz="1800" i="1" dirty="0" smtClean="0">
                <a:solidFill>
                  <a:schemeClr val="tx1"/>
                </a:solidFill>
                <a:latin typeface="Calibri" pitchFamily="34" charset="0"/>
              </a:rPr>
              <a:t>composites</a:t>
            </a:r>
          </a:p>
          <a:p>
            <a:pPr algn="just"/>
            <a:r>
              <a:rPr lang="en-US" sz="1800" dirty="0" smtClean="0">
                <a:latin typeface="Calibri" pitchFamily="34" charset="0"/>
              </a:rPr>
              <a:t>References that can be traced </a:t>
            </a:r>
            <a:r>
              <a:rPr lang="en-US" sz="1800" dirty="0" smtClean="0">
                <a:latin typeface="Calibri" pitchFamily="34" charset="0"/>
              </a:rPr>
              <a:t>for particle </a:t>
            </a:r>
            <a:r>
              <a:rPr lang="en-US" sz="1800" dirty="0" smtClean="0">
                <a:latin typeface="Calibri" pitchFamily="34" charset="0"/>
              </a:rPr>
              <a:t>reinforced </a:t>
            </a:r>
            <a:r>
              <a:rPr lang="en-US" sz="1800" dirty="0" smtClean="0">
                <a:latin typeface="Calibri" pitchFamily="34" charset="0"/>
              </a:rPr>
              <a:t>composites CTE’s due to their use in </a:t>
            </a:r>
            <a:r>
              <a:rPr lang="en-US" sz="1800" dirty="0" smtClean="0">
                <a:latin typeface="Calibri" pitchFamily="34" charset="0"/>
              </a:rPr>
              <a:t>energy harvesting applications, power electronic, electronic packaging, sensing devices, actuators, </a:t>
            </a:r>
            <a:r>
              <a:rPr lang="en-US" sz="1800" dirty="0" smtClean="0">
                <a:latin typeface="Calibri" pitchFamily="34" charset="0"/>
              </a:rPr>
              <a:t>etc</a:t>
            </a:r>
            <a:r>
              <a:rPr lang="en-US" sz="1800" dirty="0" smtClean="0">
                <a:latin typeface="Calibri" pitchFamily="34" charset="0"/>
              </a:rPr>
              <a:t>. (</a:t>
            </a:r>
            <a:r>
              <a:rPr lang="en-US" sz="1800" dirty="0" err="1" smtClean="0">
                <a:latin typeface="Calibri" pitchFamily="34" charset="0"/>
              </a:rPr>
              <a:t>Hatta</a:t>
            </a:r>
            <a:r>
              <a:rPr lang="en-US" sz="1800" dirty="0" smtClean="0">
                <a:latin typeface="Calibri" pitchFamily="34" charset="0"/>
              </a:rPr>
              <a:t> et al., 2000; Zhao et al., 2007; </a:t>
            </a:r>
            <a:r>
              <a:rPr lang="en-US" sz="1800" dirty="0" err="1" smtClean="0">
                <a:latin typeface="Calibri" pitchFamily="34" charset="0"/>
              </a:rPr>
              <a:t>Bai</a:t>
            </a:r>
            <a:r>
              <a:rPr lang="en-US" sz="1800" dirty="0" smtClean="0">
                <a:latin typeface="Calibri" pitchFamily="34" charset="0"/>
              </a:rPr>
              <a:t>, et al., 2008; Tsai et al., 2009; Jefferson et al., 2009; </a:t>
            </a:r>
            <a:r>
              <a:rPr lang="en-US" sz="1800" dirty="0" err="1" smtClean="0">
                <a:latin typeface="Calibri" pitchFamily="34" charset="0"/>
              </a:rPr>
              <a:t>Boualem</a:t>
            </a:r>
            <a:r>
              <a:rPr lang="en-US" sz="1800" dirty="0" smtClean="0">
                <a:latin typeface="Calibri" pitchFamily="34" charset="0"/>
              </a:rPr>
              <a:t> et al., 2011) </a:t>
            </a:r>
            <a:endParaRPr lang="en-US" sz="1800" dirty="0" smtClean="0">
              <a:latin typeface="Calibri" pitchFamily="34" charset="0"/>
            </a:endParaRPr>
          </a:p>
          <a:p>
            <a:pPr algn="just"/>
            <a:r>
              <a:rPr lang="en-US" sz="1800" dirty="0" smtClean="0">
                <a:latin typeface="Calibri" pitchFamily="34" charset="0"/>
              </a:rPr>
              <a:t>Studies </a:t>
            </a:r>
            <a:r>
              <a:rPr lang="en-US" sz="1800" dirty="0" smtClean="0">
                <a:latin typeface="Calibri" pitchFamily="34" charset="0"/>
              </a:rPr>
              <a:t>are scarcely </a:t>
            </a:r>
            <a:r>
              <a:rPr lang="en-US" sz="1800" dirty="0" smtClean="0">
                <a:latin typeface="Calibri" pitchFamily="34" charset="0"/>
              </a:rPr>
              <a:t>about </a:t>
            </a:r>
            <a:r>
              <a:rPr lang="en-US" sz="1800" dirty="0" smtClean="0">
                <a:latin typeface="Calibri" pitchFamily="34" charset="0"/>
              </a:rPr>
              <a:t>the thermo-physical changes occurring in </a:t>
            </a:r>
            <a:r>
              <a:rPr lang="en-US" sz="1800" dirty="0" smtClean="0">
                <a:latin typeface="Calibri" pitchFamily="34" charset="0"/>
              </a:rPr>
              <a:t>CF reinforced composites developed for extreme environmental conditions.</a:t>
            </a:r>
            <a:endParaRPr lang="en-US" sz="1800" dirty="0" smtClean="0">
              <a:latin typeface="Calibri" pitchFamily="34" charset="0"/>
            </a:endParaRPr>
          </a:p>
          <a:p>
            <a:pPr algn="just"/>
            <a:r>
              <a:rPr lang="en-US" sz="1800" dirty="0" smtClean="0">
                <a:latin typeface="Calibri" pitchFamily="34" charset="0"/>
              </a:rPr>
              <a:t>Scale </a:t>
            </a:r>
            <a:r>
              <a:rPr lang="en-US" sz="1800" dirty="0" smtClean="0">
                <a:latin typeface="Calibri" pitchFamily="34" charset="0"/>
              </a:rPr>
              <a:t>transition enabled particle/particle hybrid composite development out of micron size silicon dioxide (SiO2) and graphitized carbon nano-fiber (CNF) </a:t>
            </a:r>
            <a:r>
              <a:rPr lang="en-US" sz="1800" dirty="0" smtClean="0">
                <a:latin typeface="Calibri" pitchFamily="34" charset="0"/>
              </a:rPr>
              <a:t>particles (</a:t>
            </a:r>
            <a:r>
              <a:rPr lang="en-US" sz="1800" dirty="0" smtClean="0">
                <a:latin typeface="Calibri" pitchFamily="34" charset="0"/>
              </a:rPr>
              <a:t>Jang et al. </a:t>
            </a:r>
            <a:r>
              <a:rPr lang="en-US" sz="1800" dirty="0" smtClean="0">
                <a:latin typeface="Calibri" pitchFamily="34" charset="0"/>
              </a:rPr>
              <a:t>2011). </a:t>
            </a:r>
            <a:endParaRPr lang="en-US" sz="1800" dirty="0" smtClean="0">
              <a:latin typeface="Calibri" pitchFamily="34" charset="0"/>
            </a:endParaRPr>
          </a:p>
          <a:p>
            <a:endParaRPr lang="en-US" sz="2000" dirty="0" smtClean="0">
              <a:solidFill>
                <a:schemeClr val="tx1"/>
              </a:solidFill>
              <a:latin typeface="Calibri" pitchFamily="34" charset="0"/>
            </a:endParaRPr>
          </a:p>
          <a:p>
            <a:endParaRPr lang="en-US"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114800"/>
          </a:xfrm>
        </p:spPr>
        <p:txBody>
          <a:bodyPr/>
          <a:lstStyle/>
          <a:p>
            <a:r>
              <a:rPr lang="en-US" sz="2000" dirty="0" smtClean="0">
                <a:solidFill>
                  <a:schemeClr val="tx1"/>
                </a:solidFill>
                <a:latin typeface="Calibri" pitchFamily="34" charset="0"/>
              </a:rPr>
              <a:t>1.2 Material properties of hybrid polymer composites</a:t>
            </a:r>
          </a:p>
          <a:p>
            <a:r>
              <a:rPr lang="en-US" sz="1800" i="1" dirty="0" smtClean="0">
                <a:solidFill>
                  <a:schemeClr val="tx1"/>
                </a:solidFill>
                <a:latin typeface="Calibri" pitchFamily="34" charset="0"/>
              </a:rPr>
              <a:t>Thermo-physical properties of hybrid </a:t>
            </a:r>
            <a:r>
              <a:rPr lang="en-US" sz="1800" i="1" dirty="0" smtClean="0">
                <a:solidFill>
                  <a:schemeClr val="tx1"/>
                </a:solidFill>
                <a:latin typeface="Calibri" pitchFamily="34" charset="0"/>
              </a:rPr>
              <a:t>composites</a:t>
            </a:r>
          </a:p>
          <a:p>
            <a:pPr algn="just"/>
            <a:r>
              <a:rPr lang="en-US" sz="1800" dirty="0" smtClean="0">
                <a:latin typeface="Calibri" pitchFamily="34" charset="0"/>
              </a:rPr>
              <a:t>Contribution </a:t>
            </a:r>
            <a:r>
              <a:rPr lang="en-US" sz="1800" dirty="0" smtClean="0">
                <a:latin typeface="Calibri" pitchFamily="34" charset="0"/>
              </a:rPr>
              <a:t>of </a:t>
            </a:r>
            <a:r>
              <a:rPr lang="en-US" sz="1800" dirty="0" err="1" smtClean="0">
                <a:latin typeface="Calibri" pitchFamily="34" charset="0"/>
              </a:rPr>
              <a:t>Sevostianov</a:t>
            </a:r>
            <a:r>
              <a:rPr lang="en-US" sz="1800" dirty="0" smtClean="0">
                <a:latin typeface="Calibri" pitchFamily="34" charset="0"/>
              </a:rPr>
              <a:t> (2012) can be ranked as comprehensive, proven the cross-property connection approach on thermal expansion and thermal conductivity</a:t>
            </a:r>
            <a:r>
              <a:rPr lang="en-US" sz="1800" dirty="0" smtClean="0">
                <a:latin typeface="Calibri" pitchFamily="34" charset="0"/>
              </a:rPr>
              <a:t> .</a:t>
            </a:r>
          </a:p>
          <a:p>
            <a:pPr algn="just"/>
            <a:r>
              <a:rPr lang="en-US" sz="1800" dirty="0" smtClean="0">
                <a:latin typeface="Calibri" pitchFamily="34" charset="0"/>
              </a:rPr>
              <a:t>Thermal conductivity of particle reinforced polymer composites were extensively investigated by </a:t>
            </a:r>
            <a:r>
              <a:rPr lang="en-US" sz="1800" dirty="0" err="1" smtClean="0">
                <a:latin typeface="Calibri" pitchFamily="34" charset="0"/>
              </a:rPr>
              <a:t>Hatta</a:t>
            </a:r>
            <a:r>
              <a:rPr lang="en-US" sz="1800" dirty="0" smtClean="0">
                <a:latin typeface="Calibri" pitchFamily="34" charset="0"/>
              </a:rPr>
              <a:t> and </a:t>
            </a:r>
            <a:r>
              <a:rPr lang="en-US" sz="1800" dirty="0" err="1" smtClean="0">
                <a:latin typeface="Calibri" pitchFamily="34" charset="0"/>
              </a:rPr>
              <a:t>Taya</a:t>
            </a:r>
            <a:r>
              <a:rPr lang="en-US" sz="1800" dirty="0" smtClean="0">
                <a:latin typeface="Calibri" pitchFamily="34" charset="0"/>
              </a:rPr>
              <a:t> (1991) who’s theoretical models are among the best </a:t>
            </a:r>
            <a:r>
              <a:rPr lang="en-US" sz="1800" dirty="0" smtClean="0">
                <a:latin typeface="Calibri" pitchFamily="34" charset="0"/>
              </a:rPr>
              <a:t>predictors.</a:t>
            </a:r>
          </a:p>
          <a:p>
            <a:pPr algn="just"/>
            <a:r>
              <a:rPr lang="en-US" sz="1800" dirty="0" smtClean="0">
                <a:latin typeface="Calibri" pitchFamily="34" charset="0"/>
              </a:rPr>
              <a:t>Scale </a:t>
            </a:r>
            <a:r>
              <a:rPr lang="en-US" sz="1800" dirty="0" smtClean="0">
                <a:latin typeface="Calibri" pitchFamily="34" charset="0"/>
              </a:rPr>
              <a:t>transitions do not necessarily represent a viable </a:t>
            </a:r>
            <a:r>
              <a:rPr lang="en-US" sz="1800" dirty="0" smtClean="0">
                <a:latin typeface="Calibri" pitchFamily="34" charset="0"/>
              </a:rPr>
              <a:t>solution from structural applications perspective.</a:t>
            </a:r>
          </a:p>
          <a:p>
            <a:pPr algn="just"/>
            <a:r>
              <a:rPr lang="en-US" sz="1800" dirty="0" smtClean="0">
                <a:latin typeface="Calibri" pitchFamily="34" charset="0"/>
              </a:rPr>
              <a:t>Through-thickness and out-of-plane thermal conductivities of 3D woven carbon fiber reinforced polymer composites were investigated by Schuster and his co-workers (2008</a:t>
            </a:r>
            <a:r>
              <a:rPr lang="en-US" sz="1800" dirty="0" smtClean="0">
                <a:latin typeface="Calibri" pitchFamily="34" charset="0"/>
              </a:rPr>
              <a:t>). </a:t>
            </a:r>
            <a:endParaRPr lang="en-US" sz="1800" dirty="0" smtClean="0">
              <a:latin typeface="Calibri" pitchFamily="34" charset="0"/>
            </a:endParaRPr>
          </a:p>
          <a:p>
            <a:endParaRPr lang="en-US" sz="2000" dirty="0" smtClean="0">
              <a:solidFill>
                <a:schemeClr val="tx1"/>
              </a:solidFill>
              <a:latin typeface="Calibri" pitchFamily="34" charset="0"/>
            </a:endParaRPr>
          </a:p>
          <a:p>
            <a:endParaRPr lang="en-US"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548336"/>
          </a:xfrm>
        </p:spPr>
        <p:txBody>
          <a:bodyPr/>
          <a:lstStyle/>
          <a:p>
            <a:r>
              <a:rPr lang="en-US" sz="2000" dirty="0" smtClean="0">
                <a:solidFill>
                  <a:schemeClr val="tx1"/>
                </a:solidFill>
                <a:latin typeface="Calibri" pitchFamily="34" charset="0"/>
              </a:rPr>
              <a:t>1.2 Material properties of hybrid polymer composites</a:t>
            </a:r>
          </a:p>
          <a:p>
            <a:pPr algn="just"/>
            <a:r>
              <a:rPr lang="en-US" sz="1800" i="1" dirty="0" smtClean="0">
                <a:solidFill>
                  <a:schemeClr val="tx1"/>
                </a:solidFill>
                <a:latin typeface="Calibri" pitchFamily="34" charset="0"/>
              </a:rPr>
              <a:t>Electrical properties of hybrid composites</a:t>
            </a:r>
          </a:p>
          <a:p>
            <a:pPr algn="just"/>
            <a:r>
              <a:rPr lang="en-US" sz="1800" i="1" dirty="0" smtClean="0">
                <a:solidFill>
                  <a:schemeClr val="tx1"/>
                </a:solidFill>
                <a:latin typeface="Calibri" pitchFamily="34" charset="0"/>
              </a:rPr>
              <a:t>Electronic composite</a:t>
            </a:r>
            <a:r>
              <a:rPr lang="en-US" sz="1800" dirty="0" smtClean="0">
                <a:solidFill>
                  <a:schemeClr val="tx1"/>
                </a:solidFill>
                <a:latin typeface="Calibri" pitchFamily="34" charset="0"/>
              </a:rPr>
              <a:t> </a:t>
            </a:r>
            <a:r>
              <a:rPr lang="en-US" sz="1800" dirty="0" smtClean="0">
                <a:latin typeface="Calibri" pitchFamily="34" charset="0"/>
              </a:rPr>
              <a:t>is a material “whose function is primarily to exhibit electromagnetic, thermal, and/or mechanical behavior while maintaining structural integrity” (</a:t>
            </a:r>
            <a:r>
              <a:rPr lang="en-US" sz="1800" dirty="0" err="1" smtClean="0">
                <a:latin typeface="Calibri" pitchFamily="34" charset="0"/>
              </a:rPr>
              <a:t>Taya</a:t>
            </a:r>
            <a:r>
              <a:rPr lang="en-US" sz="1800" dirty="0" smtClean="0">
                <a:latin typeface="Calibri" pitchFamily="34" charset="0"/>
              </a:rPr>
              <a:t>, 2008).</a:t>
            </a:r>
          </a:p>
          <a:p>
            <a:pPr algn="just"/>
            <a:r>
              <a:rPr lang="en-US" sz="1800" dirty="0" smtClean="0">
                <a:latin typeface="Calibri" pitchFamily="34" charset="0"/>
              </a:rPr>
              <a:t>Electronic packaging applications: printed circuit boards (PCBs), thermal interface materials (TIMs), or micro-electromechanical systems (MEMS) and </a:t>
            </a:r>
            <a:r>
              <a:rPr lang="en-US" sz="1800" dirty="0" err="1" smtClean="0">
                <a:latin typeface="Calibri" pitchFamily="34" charset="0"/>
              </a:rPr>
              <a:t>BioMEMS</a:t>
            </a:r>
            <a:r>
              <a:rPr lang="en-US" sz="1800" dirty="0" smtClean="0">
                <a:latin typeface="Calibri" pitchFamily="34" charset="0"/>
              </a:rPr>
              <a:t> where their functions are multi-fold: active sensing and housing. </a:t>
            </a:r>
          </a:p>
          <a:p>
            <a:pPr algn="just"/>
            <a:r>
              <a:rPr lang="en-US" sz="1800" dirty="0" smtClean="0">
                <a:latin typeface="Calibri" pitchFamily="34" charset="0"/>
              </a:rPr>
              <a:t>Particle-fiber and fiber-fiber hybrid architectures developed using carbon black and carbon fiber reinforcements. </a:t>
            </a:r>
          </a:p>
          <a:p>
            <a:pPr algn="just"/>
            <a:r>
              <a:rPr lang="en-US" sz="1800" dirty="0" smtClean="0">
                <a:latin typeface="Calibri" pitchFamily="34" charset="0"/>
              </a:rPr>
              <a:t>Scale transition </a:t>
            </a:r>
            <a:r>
              <a:rPr lang="en-US" sz="1800" dirty="0" smtClean="0">
                <a:solidFill>
                  <a:schemeClr val="tx1"/>
                </a:solidFill>
                <a:latin typeface="Calibri" pitchFamily="34" charset="0"/>
              </a:rPr>
              <a:t>- </a:t>
            </a:r>
            <a:r>
              <a:rPr lang="en-US" sz="1800" dirty="0" smtClean="0">
                <a:latin typeface="Calibri" pitchFamily="34" charset="0"/>
              </a:rPr>
              <a:t>carbon nano-tubes (CNT), carbon black (CB) and carbon nano-fibers (CNF</a:t>
            </a:r>
            <a:r>
              <a:rPr lang="en-US" sz="1800" dirty="0" smtClean="0">
                <a:latin typeface="Calibri" pitchFamily="34" charset="0"/>
              </a:rPr>
              <a:t>).</a:t>
            </a:r>
            <a:endParaRPr lang="en-US" sz="1800" dirty="0" smtClean="0">
              <a:latin typeface="Calibri" pitchFamily="34" charset="0"/>
            </a:endParaRPr>
          </a:p>
          <a:p>
            <a:pPr algn="just"/>
            <a:r>
              <a:rPr lang="en-US" sz="1800" dirty="0" smtClean="0">
                <a:latin typeface="Calibri" pitchFamily="34" charset="0"/>
              </a:rPr>
              <a:t>Temperature dependent properties </a:t>
            </a:r>
            <a:r>
              <a:rPr lang="en-US" sz="1800" dirty="0" smtClean="0">
                <a:solidFill>
                  <a:schemeClr val="tx1"/>
                </a:solidFill>
                <a:latin typeface="Calibri" pitchFamily="34" charset="0"/>
              </a:rPr>
              <a:t>- </a:t>
            </a:r>
            <a:r>
              <a:rPr lang="en-US" sz="1800" dirty="0" smtClean="0">
                <a:latin typeface="Calibri" pitchFamily="34" charset="0"/>
              </a:rPr>
              <a:t>dielectric constant, dissipation factor and dielectric loss factor , etc.</a:t>
            </a:r>
            <a:endParaRPr lang="en-US" sz="1800" dirty="0" smtClean="0">
              <a:solidFill>
                <a:schemeClr val="tx1"/>
              </a:solidFill>
              <a:latin typeface="Calibri" pitchFamily="34" charset="0"/>
            </a:endParaRPr>
          </a:p>
          <a:p>
            <a:endParaRPr lang="en-US" sz="2000" dirty="0" smtClean="0">
              <a:solidFill>
                <a:schemeClr val="tx1"/>
              </a:solidFill>
              <a:latin typeface="Calibri" pitchFamily="34" charset="0"/>
            </a:endParaRPr>
          </a:p>
          <a:p>
            <a:endParaRPr lang="en-US"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114800"/>
          </a:xfrm>
        </p:spPr>
        <p:txBody>
          <a:bodyPr/>
          <a:lstStyle/>
          <a:p>
            <a:r>
              <a:rPr lang="en-US" sz="2000" dirty="0" smtClean="0">
                <a:solidFill>
                  <a:schemeClr val="tx1"/>
                </a:solidFill>
                <a:latin typeface="Calibri" pitchFamily="34" charset="0"/>
              </a:rPr>
              <a:t>1.3 Conclusions</a:t>
            </a:r>
          </a:p>
          <a:p>
            <a:pPr algn="just"/>
            <a:r>
              <a:rPr lang="en-US" sz="1800" dirty="0" smtClean="0">
                <a:latin typeface="Calibri" pitchFamily="34" charset="0"/>
              </a:rPr>
              <a:t>Hybrid polymer composites development should tackle issues on: design, recycling, manufacturing processes, multi-scale approaches, availability, cost, substitution, etc. </a:t>
            </a:r>
          </a:p>
          <a:p>
            <a:pPr algn="just"/>
            <a:r>
              <a:rPr lang="en-US" sz="1800" dirty="0" smtClean="0">
                <a:latin typeface="Calibri" pitchFamily="34" charset="0"/>
              </a:rPr>
              <a:t>Reflections on their overall behavior, interferences and synergies with direct consequences on their balanced properties should carefully be considered further while tailoring their architectures. </a:t>
            </a:r>
          </a:p>
          <a:p>
            <a:pPr algn="just"/>
            <a:r>
              <a:rPr lang="en-US" sz="1800" dirty="0" smtClean="0">
                <a:latin typeface="Calibri" pitchFamily="34" charset="0"/>
              </a:rPr>
              <a:t>A sustainable development approach towards hybrid composite materials' deployment and ‘smart’ management should account: </a:t>
            </a:r>
          </a:p>
          <a:p>
            <a:pPr lvl="1" algn="just"/>
            <a:r>
              <a:rPr lang="en-US" sz="1600" dirty="0" smtClean="0">
                <a:latin typeface="Calibri" pitchFamily="34" charset="0"/>
              </a:rPr>
              <a:t>a balance of economic, social and environmental aspects</a:t>
            </a:r>
          </a:p>
          <a:p>
            <a:pPr lvl="1" algn="just"/>
            <a:r>
              <a:rPr lang="en-US" sz="1600" dirty="0" smtClean="0">
                <a:latin typeface="Calibri" pitchFamily="34" charset="0"/>
              </a:rPr>
              <a:t>a life cycle perspective and the direct implication of relevant actors (e.g. researchers, industry players, etc.).  </a:t>
            </a:r>
          </a:p>
          <a:p>
            <a:pPr algn="just"/>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772816"/>
            <a:ext cx="7490792" cy="4608512"/>
          </a:xfrm>
        </p:spPr>
        <p:txBody>
          <a:bodyPr/>
          <a:lstStyle/>
          <a:p>
            <a:r>
              <a:rPr lang="en-US" sz="2000" dirty="0" smtClean="0">
                <a:solidFill>
                  <a:schemeClr val="tx1"/>
                </a:solidFill>
                <a:latin typeface="Calibri" pitchFamily="34" charset="0"/>
              </a:rPr>
              <a:t>1.4 Research general objectives</a:t>
            </a:r>
          </a:p>
          <a:p>
            <a:pPr algn="just"/>
            <a:r>
              <a:rPr lang="en-US" sz="2000" dirty="0" smtClean="0">
                <a:solidFill>
                  <a:schemeClr val="tx1"/>
                </a:solidFill>
                <a:latin typeface="Calibri" pitchFamily="34" charset="0"/>
              </a:rPr>
              <a:t>Objective 1</a:t>
            </a:r>
            <a:r>
              <a:rPr lang="en-US" sz="2000" dirty="0" smtClean="0">
                <a:latin typeface="Calibri" pitchFamily="34" charset="0"/>
              </a:rPr>
              <a:t> – issues to tackle in relation to hybrid polymer based composites architecture design;</a:t>
            </a:r>
          </a:p>
          <a:p>
            <a:pPr algn="just"/>
            <a:r>
              <a:rPr lang="en-US" sz="2000" dirty="0" smtClean="0">
                <a:solidFill>
                  <a:schemeClr val="tx1"/>
                </a:solidFill>
                <a:latin typeface="Calibri" pitchFamily="34" charset="0"/>
              </a:rPr>
              <a:t>Objective 2</a:t>
            </a:r>
            <a:r>
              <a:rPr lang="en-US" sz="2000" dirty="0" smtClean="0">
                <a:latin typeface="Calibri" pitchFamily="34" charset="0"/>
              </a:rPr>
              <a:t> – facilitating understanding of hybrid material characterization issues in conjunction with developed composite architectures in order to ensure mutual awareness and knowledge transfer from scientific researchers to industry players;</a:t>
            </a:r>
          </a:p>
          <a:p>
            <a:pPr algn="just"/>
            <a:r>
              <a:rPr lang="en-US" sz="2000" dirty="0" smtClean="0">
                <a:solidFill>
                  <a:schemeClr val="tx1"/>
                </a:solidFill>
                <a:latin typeface="Calibri" pitchFamily="34" charset="0"/>
              </a:rPr>
              <a:t>Objective 3</a:t>
            </a:r>
            <a:r>
              <a:rPr lang="en-US" sz="2000" dirty="0" smtClean="0">
                <a:latin typeface="Calibri" pitchFamily="34" charset="0"/>
              </a:rPr>
              <a:t> - providing input to further debates on hybrid composite materials' synthesis and characterization, full implementation of the existing state-of-art in the particular field approached or related scientific domains through smart specialization (e.g. young researchers, master and doctoral students, industry specialists, etc.).   </a:t>
            </a:r>
          </a:p>
          <a:p>
            <a:pPr algn="just"/>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772816"/>
            <a:ext cx="7490792" cy="4824536"/>
          </a:xfrm>
        </p:spPr>
        <p:txBody>
          <a:bodyPr/>
          <a:lstStyle/>
          <a:p>
            <a:r>
              <a:rPr lang="en-US" sz="2000" dirty="0" smtClean="0">
                <a:solidFill>
                  <a:schemeClr val="tx1"/>
                </a:solidFill>
                <a:latin typeface="Calibri" pitchFamily="34" charset="0"/>
              </a:rPr>
              <a:t>1.4 Research general objectives</a:t>
            </a:r>
          </a:p>
          <a:p>
            <a:pPr algn="just"/>
            <a:r>
              <a:rPr lang="en-US" sz="1800" dirty="0" smtClean="0">
                <a:latin typeface="Calibri" pitchFamily="34" charset="0"/>
              </a:rPr>
              <a:t>Objectives’ fulfillment achieved through:</a:t>
            </a:r>
            <a:endParaRPr lang="en-US" sz="1800" dirty="0" smtClean="0">
              <a:latin typeface="Calibri" pitchFamily="34" charset="0"/>
            </a:endParaRPr>
          </a:p>
          <a:p>
            <a:pPr lvl="0" algn="just"/>
            <a:r>
              <a:rPr lang="en-US" sz="1800" dirty="0" smtClean="0">
                <a:latin typeface="Calibri" pitchFamily="34" charset="0"/>
              </a:rPr>
              <a:t>An update on the scientific achievements and experts' views on the challenges of existing and future trends in hybrid polymer based composite materials, prior and post published references of the herein author.</a:t>
            </a:r>
          </a:p>
          <a:p>
            <a:pPr lvl="0" algn="just"/>
            <a:r>
              <a:rPr lang="en-US" sz="1800" dirty="0" smtClean="0">
                <a:latin typeface="Calibri" pitchFamily="34" charset="0"/>
              </a:rPr>
              <a:t>Outlines of the inter-linkages between hybrid composite materials' design, manufacturing and characterization on future prospective applications, on the role of scientific data availability, understanding and use in the world-wide context of research and innovation.</a:t>
            </a:r>
          </a:p>
          <a:p>
            <a:pPr lvl="0" algn="just"/>
            <a:r>
              <a:rPr lang="en-US" sz="1800" dirty="0" smtClean="0">
                <a:latin typeface="Calibri" pitchFamily="34" charset="0"/>
              </a:rPr>
              <a:t>Providing pointers to the systemic approach </a:t>
            </a:r>
            <a:r>
              <a:rPr lang="en-US" sz="1800" dirty="0" smtClean="0">
                <a:latin typeface="Calibri" pitchFamily="34" charset="0"/>
              </a:rPr>
              <a:t>applied, </a:t>
            </a:r>
            <a:r>
              <a:rPr lang="en-US" sz="1800" dirty="0" smtClean="0">
                <a:latin typeface="Calibri" pitchFamily="34" charset="0"/>
              </a:rPr>
              <a:t>balanced views and expanded research description developed throughout the individual chapters into a fashionable and contemporary manner.            </a:t>
            </a:r>
          </a:p>
          <a:p>
            <a:pPr algn="just"/>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p>
        </p:txBody>
      </p:sp>
      <p:sp>
        <p:nvSpPr>
          <p:cNvPr id="3" name="Content Placeholder 2"/>
          <p:cNvSpPr>
            <a:spLocks noGrp="1"/>
          </p:cNvSpPr>
          <p:nvPr>
            <p:ph idx="1"/>
          </p:nvPr>
        </p:nvSpPr>
        <p:spPr>
          <a:xfrm>
            <a:off x="1115616" y="1905000"/>
            <a:ext cx="7418784" cy="4692352"/>
          </a:xfrm>
        </p:spPr>
        <p:txBody>
          <a:bodyPr/>
          <a:lstStyle/>
          <a:p>
            <a:pPr algn="just"/>
            <a:r>
              <a:rPr lang="en-US" sz="2000" dirty="0" smtClean="0">
                <a:solidFill>
                  <a:schemeClr val="tx1"/>
                </a:solidFill>
                <a:latin typeface="Calibri" pitchFamily="34" charset="0"/>
              </a:rPr>
              <a:t>Challenges</a:t>
            </a:r>
          </a:p>
          <a:p>
            <a:pPr lvl="1" algn="just"/>
            <a:r>
              <a:rPr lang="en-US" sz="1800" dirty="0" smtClean="0">
                <a:solidFill>
                  <a:schemeClr val="tx1"/>
                </a:solidFill>
                <a:latin typeface="Calibri" pitchFamily="34" charset="0"/>
              </a:rPr>
              <a:t>Materials</a:t>
            </a:r>
            <a:r>
              <a:rPr lang="en-US" sz="1800" dirty="0" smtClean="0">
                <a:latin typeface="Calibri" pitchFamily="34" charset="0"/>
              </a:rPr>
              <a:t> </a:t>
            </a:r>
            <a:r>
              <a:rPr lang="en-US" sz="1800" dirty="0" smtClean="0">
                <a:solidFill>
                  <a:schemeClr val="tx1"/>
                </a:solidFill>
                <a:latin typeface="Calibri" pitchFamily="34" charset="0"/>
              </a:rPr>
              <a:t>and structures design </a:t>
            </a:r>
            <a:r>
              <a:rPr lang="en-US" sz="1800" dirty="0" smtClean="0">
                <a:latin typeface="Calibri" pitchFamily="34" charset="0"/>
              </a:rPr>
              <a:t>- to understand structures’ behavior while deploying experimentally retrieved material properties in the simulation environments; to size the dependences and interdependencies between the individual material properties, between the materials and environmental conditions, external loadings, etc.</a:t>
            </a:r>
          </a:p>
          <a:p>
            <a:pPr lvl="1" algn="just"/>
            <a:r>
              <a:rPr lang="en-US" sz="1800" dirty="0" smtClean="0">
                <a:solidFill>
                  <a:schemeClr val="tx1"/>
                </a:solidFill>
                <a:latin typeface="Calibri" pitchFamily="34" charset="0"/>
              </a:rPr>
              <a:t>Simulation and modeling </a:t>
            </a:r>
            <a:r>
              <a:rPr lang="en-US" sz="1800" dirty="0" smtClean="0">
                <a:latin typeface="Calibri" pitchFamily="34" charset="0"/>
              </a:rPr>
              <a:t>(scale transition: macro → micro →nano → </a:t>
            </a:r>
            <a:r>
              <a:rPr lang="en-US" sz="1800" dirty="0" err="1" smtClean="0">
                <a:latin typeface="Calibri" pitchFamily="34" charset="0"/>
              </a:rPr>
              <a:t>pico</a:t>
            </a:r>
            <a:r>
              <a:rPr lang="en-US" sz="1800" dirty="0" smtClean="0">
                <a:latin typeface="Calibri" pitchFamily="34" charset="0"/>
              </a:rPr>
              <a:t> ...) - to acknowledge on scale transition problems relaying upon a deep understanding on the materials’ structure at that particular level and related knowledge on material’s behavior at that particular scale.  </a:t>
            </a:r>
          </a:p>
          <a:p>
            <a:pPr lvl="1" algn="just"/>
            <a:r>
              <a:rPr lang="en-US" sz="1800" dirty="0" smtClean="0">
                <a:solidFill>
                  <a:schemeClr val="tx1"/>
                </a:solidFill>
                <a:latin typeface="Calibri" pitchFamily="34" charset="0"/>
              </a:rPr>
              <a:t>Manufacturing and testing </a:t>
            </a:r>
            <a:r>
              <a:rPr lang="en-US" sz="1800" dirty="0" smtClean="0">
                <a:latin typeface="Calibri" pitchFamily="34" charset="0"/>
              </a:rPr>
              <a:t>- to be able to understand or identify a material related problem while designing/manufacturing or testing a mechanical structure.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2 – Design of experiments</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2627784" y="2852936"/>
            <a:ext cx="6146304" cy="2880320"/>
          </a:xfrm>
        </p:spPr>
        <p:txBody>
          <a:bodyPr/>
          <a:lstStyle/>
          <a:p>
            <a:pPr algn="just"/>
            <a:r>
              <a:rPr lang="en-US" sz="1800" dirty="0" smtClean="0">
                <a:latin typeface="Calibri" pitchFamily="34" charset="0"/>
              </a:rPr>
              <a:t>Use of novel experimental devices and measuring procedures in accordance to EU and ASTM standards.</a:t>
            </a:r>
          </a:p>
          <a:p>
            <a:pPr algn="just"/>
            <a:r>
              <a:rPr lang="en-US" sz="1800" dirty="0" smtClean="0">
                <a:latin typeface="Calibri" pitchFamily="34" charset="0"/>
              </a:rPr>
              <a:t>Various tailored hybrid polymer composite architectures (e.g. </a:t>
            </a:r>
            <a:r>
              <a:rPr lang="en-US" sz="1800" dirty="0" smtClean="0">
                <a:solidFill>
                  <a:schemeClr val="tx1"/>
                </a:solidFill>
                <a:latin typeface="Calibri" pitchFamily="34" charset="0"/>
              </a:rPr>
              <a:t>particle-particle</a:t>
            </a:r>
            <a:r>
              <a:rPr lang="en-US" sz="1800" dirty="0" smtClean="0">
                <a:latin typeface="Calibri" pitchFamily="34" charset="0"/>
              </a:rPr>
              <a:t>, </a:t>
            </a:r>
            <a:r>
              <a:rPr lang="en-US" sz="1800" dirty="0" smtClean="0">
                <a:solidFill>
                  <a:schemeClr val="tx1"/>
                </a:solidFill>
                <a:latin typeface="Calibri" pitchFamily="34" charset="0"/>
              </a:rPr>
              <a:t>particle-fiber</a:t>
            </a:r>
            <a:r>
              <a:rPr lang="en-US" sz="1800" dirty="0" smtClean="0">
                <a:latin typeface="Calibri" pitchFamily="34" charset="0"/>
              </a:rPr>
              <a:t>, </a:t>
            </a:r>
            <a:r>
              <a:rPr lang="en-US" sz="1800" dirty="0" smtClean="0">
                <a:solidFill>
                  <a:schemeClr val="tx1"/>
                </a:solidFill>
                <a:latin typeface="Calibri" pitchFamily="34" charset="0"/>
              </a:rPr>
              <a:t>fiber-fiber</a:t>
            </a:r>
            <a:r>
              <a:rPr lang="en-US" sz="1800" dirty="0" smtClean="0">
                <a:latin typeface="Calibri" pitchFamily="34" charset="0"/>
              </a:rPr>
              <a:t>)  using a wide range of available materials with different geometries and shapes, embedded within the polymer matrices in different volume fractions.</a:t>
            </a:r>
          </a:p>
          <a:p>
            <a:pPr algn="just"/>
            <a:r>
              <a:rPr lang="en-US" sz="1800" dirty="0" smtClean="0">
                <a:latin typeface="Calibri" pitchFamily="34" charset="0"/>
              </a:rPr>
              <a:t>Deployment of different manufacturing technologies enabling fully cured specimens.</a:t>
            </a:r>
          </a:p>
          <a:p>
            <a:endParaRPr lang="en-US" sz="2000" dirty="0" smtClean="0">
              <a:latin typeface="Calibri" pitchFamily="34" charset="0"/>
            </a:endParaRPr>
          </a:p>
          <a:p>
            <a:endParaRPr lang="en-US" sz="2000" dirty="0">
              <a:latin typeface="Calibri" pitchFamily="34" charset="0"/>
            </a:endParaRPr>
          </a:p>
        </p:txBody>
      </p:sp>
      <p:pic>
        <p:nvPicPr>
          <p:cNvPr id="4" name="Picture 3" descr="Poze incovoiere compozite multidir_ciclu termic 002.jpg"/>
          <p:cNvPicPr/>
          <p:nvPr/>
        </p:nvPicPr>
        <p:blipFill>
          <a:blip r:embed="rId2" cstate="print"/>
          <a:srcRect/>
          <a:stretch>
            <a:fillRect/>
          </a:stretch>
        </p:blipFill>
        <p:spPr bwMode="auto">
          <a:xfrm>
            <a:off x="251520" y="2276872"/>
            <a:ext cx="2160000" cy="1800000"/>
          </a:xfrm>
          <a:prstGeom prst="rect">
            <a:avLst/>
          </a:prstGeom>
          <a:ln>
            <a:noFill/>
          </a:ln>
          <a:effectLst>
            <a:outerShdw blurRad="292100" dist="139700" dir="2700000" algn="tl" rotWithShape="0">
              <a:srgbClr val="333333">
                <a:alpha val="65000"/>
              </a:srgbClr>
            </a:outerShdw>
          </a:effectLst>
        </p:spPr>
      </p:pic>
      <p:pic>
        <p:nvPicPr>
          <p:cNvPr id="5" name="Picture 4" descr="CARBON0001.tif"/>
          <p:cNvPicPr>
            <a:picLocks noChangeAspect="1"/>
          </p:cNvPicPr>
          <p:nvPr/>
        </p:nvPicPr>
        <p:blipFill>
          <a:blip r:embed="rId3" cstate="print"/>
          <a:stretch>
            <a:fillRect/>
          </a:stretch>
        </p:blipFill>
        <p:spPr>
          <a:xfrm>
            <a:off x="251520" y="4293096"/>
            <a:ext cx="2160000" cy="19975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2 – Design of experiments</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2627784" y="2852936"/>
            <a:ext cx="6146304" cy="2880320"/>
          </a:xfrm>
        </p:spPr>
        <p:txBody>
          <a:bodyPr/>
          <a:lstStyle/>
          <a:p>
            <a:pPr algn="just"/>
            <a:r>
              <a:rPr lang="en-US" sz="1800" dirty="0" smtClean="0">
                <a:latin typeface="Calibri" pitchFamily="34" charset="0"/>
              </a:rPr>
              <a:t>Various specimen geometries due to experimental devices  requirements.</a:t>
            </a:r>
          </a:p>
          <a:p>
            <a:pPr algn="just"/>
            <a:r>
              <a:rPr lang="en-US" sz="1800" dirty="0" smtClean="0">
                <a:latin typeface="Calibri" pitchFamily="34" charset="0"/>
              </a:rPr>
              <a:t>Various temperature range,  different specimen layering  configuration,  loading conditions, etc.</a:t>
            </a:r>
          </a:p>
          <a:p>
            <a:pPr algn="just"/>
            <a:r>
              <a:rPr lang="en-US" sz="1800" dirty="0" smtClean="0">
                <a:latin typeface="Calibri" pitchFamily="34" charset="0"/>
              </a:rPr>
              <a:t>Distinct acquisition  and data processing  software.</a:t>
            </a:r>
          </a:p>
          <a:p>
            <a:pPr algn="just"/>
            <a:r>
              <a:rPr lang="en-US" sz="1800" dirty="0" smtClean="0">
                <a:latin typeface="Calibri" pitchFamily="34" charset="0"/>
              </a:rPr>
              <a:t>Access to several , individual locations for the experimental measurements.</a:t>
            </a:r>
            <a:endParaRPr lang="en-US" sz="1800" dirty="0" smtClean="0">
              <a:latin typeface="Calibri" pitchFamily="34" charset="0"/>
            </a:endParaRPr>
          </a:p>
          <a:p>
            <a:pPr algn="just"/>
            <a:endParaRPr lang="en-US" sz="1800" dirty="0" smtClean="0">
              <a:latin typeface="Calibri" pitchFamily="34" charset="0"/>
            </a:endParaRPr>
          </a:p>
          <a:p>
            <a:pPr algn="just"/>
            <a:endParaRPr lang="en-US" sz="1800" dirty="0" smtClean="0">
              <a:latin typeface="Calibri" pitchFamily="34" charset="0"/>
            </a:endParaRPr>
          </a:p>
          <a:p>
            <a:endParaRPr lang="en-US" sz="2000" dirty="0" smtClean="0">
              <a:latin typeface="Calibri" pitchFamily="34" charset="0"/>
            </a:endParaRPr>
          </a:p>
          <a:p>
            <a:endParaRPr lang="en-US" sz="2000" dirty="0">
              <a:latin typeface="Calibri" pitchFamily="34" charset="0"/>
            </a:endParaRPr>
          </a:p>
        </p:txBody>
      </p:sp>
      <p:pic>
        <p:nvPicPr>
          <p:cNvPr id="6" name="Picture 5" descr="grafit_Fe.jpg"/>
          <p:cNvPicPr/>
          <p:nvPr/>
        </p:nvPicPr>
        <p:blipFill>
          <a:blip r:embed="rId2" cstate="print">
            <a:grayscl/>
          </a:blip>
          <a:stretch>
            <a:fillRect/>
          </a:stretch>
        </p:blipFill>
        <p:spPr>
          <a:xfrm>
            <a:off x="251520" y="2276872"/>
            <a:ext cx="2160000" cy="1800000"/>
          </a:xfrm>
          <a:prstGeom prst="rect">
            <a:avLst/>
          </a:prstGeom>
          <a:ln>
            <a:noFill/>
          </a:ln>
          <a:effectLst>
            <a:outerShdw blurRad="292100" dist="139700" dir="2700000" algn="tl" rotWithShape="0">
              <a:srgbClr val="333333">
                <a:alpha val="65000"/>
              </a:srgbClr>
            </a:outerShdw>
          </a:effectLst>
        </p:spPr>
      </p:pic>
      <p:pic>
        <p:nvPicPr>
          <p:cNvPr id="7" name="Picture 6" descr="DSC00172.JPG"/>
          <p:cNvPicPr/>
          <p:nvPr/>
        </p:nvPicPr>
        <p:blipFill>
          <a:blip r:embed="rId3" cstate="print">
            <a:grayscl/>
          </a:blip>
          <a:stretch>
            <a:fillRect/>
          </a:stretch>
        </p:blipFill>
        <p:spPr>
          <a:xfrm>
            <a:off x="251520" y="4293096"/>
            <a:ext cx="2160000" cy="180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907704" y="1772816"/>
            <a:ext cx="6866384" cy="4176464"/>
          </a:xfrm>
        </p:spPr>
        <p:txBody>
          <a:bodyPr/>
          <a:lstStyle/>
          <a:p>
            <a:pPr algn="just"/>
            <a:r>
              <a:rPr lang="en-US" sz="1800" dirty="0" smtClean="0">
                <a:latin typeface="Calibri" pitchFamily="34" charset="0"/>
                <a:cs typeface="Arial" pitchFamily="34" charset="0"/>
              </a:rPr>
              <a:t>The micromechanical approach methodology was developed as a useful tool for predicting the material properties – mechanical, thermal or electrical – of composite materials, based on the volume/mass ratio of the phases, geometrical parameters (e.g. size, length and shape), distribution, type of phases, etc., in the form of:</a:t>
            </a:r>
          </a:p>
          <a:p>
            <a:pPr algn="ctr">
              <a:buNone/>
            </a:pPr>
            <a:r>
              <a:rPr lang="en-US" sz="1800" dirty="0" smtClean="0">
                <a:solidFill>
                  <a:schemeClr val="accent4"/>
                </a:solidFill>
                <a:latin typeface="Calibri" pitchFamily="34" charset="0"/>
                <a:cs typeface="Arial" pitchFamily="34" charset="0"/>
              </a:rPr>
              <a:t> </a:t>
            </a:r>
            <a:r>
              <a:rPr lang="en-US" sz="1800" i="1" dirty="0" smtClean="0">
                <a:solidFill>
                  <a:schemeClr val="tx1"/>
                </a:solidFill>
                <a:latin typeface="Calibri" pitchFamily="34" charset="0"/>
                <a:cs typeface="Arial" pitchFamily="34" charset="0"/>
              </a:rPr>
              <a:t>effective material property = f(structural parameter)</a:t>
            </a:r>
          </a:p>
          <a:p>
            <a:pPr algn="just">
              <a:buNone/>
            </a:pPr>
            <a:endParaRPr lang="en-US" sz="2000" dirty="0" smtClean="0">
              <a:latin typeface="Calibri" pitchFamily="34" charset="0"/>
            </a:endParaRPr>
          </a:p>
          <a:p>
            <a:pPr algn="just"/>
            <a:r>
              <a:rPr lang="en-US" sz="1800" dirty="0" smtClean="0">
                <a:latin typeface="Calibri" pitchFamily="34" charset="0"/>
              </a:rPr>
              <a:t>Course of actions:</a:t>
            </a:r>
          </a:p>
          <a:p>
            <a:pPr lvl="1" algn="just"/>
            <a:r>
              <a:rPr lang="en-US" sz="1800" dirty="0" smtClean="0">
                <a:latin typeface="Calibri" pitchFamily="34" charset="0"/>
              </a:rPr>
              <a:t>numerical predictions by the aid of a professional multi-scale modeling software platform from e-</a:t>
            </a:r>
            <a:r>
              <a:rPr lang="en-US" sz="1800" dirty="0" err="1" smtClean="0">
                <a:latin typeface="Calibri" pitchFamily="34" charset="0"/>
              </a:rPr>
              <a:t>Xstream</a:t>
            </a:r>
            <a:r>
              <a:rPr lang="en-US" sz="1800" dirty="0" smtClean="0">
                <a:latin typeface="Calibri" pitchFamily="34" charset="0"/>
              </a:rPr>
              <a:t> Engineering; </a:t>
            </a:r>
          </a:p>
          <a:p>
            <a:pPr lvl="1" algn="just"/>
            <a:r>
              <a:rPr lang="en-US" sz="1800" dirty="0" smtClean="0">
                <a:latin typeface="Calibri" pitchFamily="34" charset="0"/>
              </a:rPr>
              <a:t>numerical predictions based on theoretical models by the aid of commercially available software (e.g. Excel from Microsoft Office, PTC </a:t>
            </a:r>
            <a:r>
              <a:rPr lang="en-US" sz="1800" dirty="0" err="1" smtClean="0">
                <a:latin typeface="Calibri" pitchFamily="34" charset="0"/>
              </a:rPr>
              <a:t>Mathcad</a:t>
            </a:r>
            <a:r>
              <a:rPr lang="en-US" sz="1800" dirty="0" smtClean="0">
                <a:latin typeface="Calibri" pitchFamily="34" charset="0"/>
              </a:rPr>
              <a:t>, </a:t>
            </a:r>
            <a:r>
              <a:rPr lang="en-US" sz="1800" dirty="0" err="1" smtClean="0">
                <a:latin typeface="Calibri" pitchFamily="34" charset="0"/>
              </a:rPr>
              <a:t>Matlab</a:t>
            </a:r>
            <a:r>
              <a:rPr lang="en-US" sz="1800" dirty="0" smtClean="0">
                <a:latin typeface="Calibri" pitchFamily="34" charset="0"/>
              </a:rPr>
              <a:t>, Maple, </a:t>
            </a:r>
            <a:r>
              <a:rPr lang="en-US" sz="1800" dirty="0" err="1" smtClean="0">
                <a:latin typeface="Calibri" pitchFamily="34" charset="0"/>
              </a:rPr>
              <a:t>Mathematica</a:t>
            </a:r>
            <a:r>
              <a:rPr lang="en-US" sz="1800" dirty="0" smtClean="0">
                <a:latin typeface="Calibri" pitchFamily="34" charset="0"/>
              </a:rPr>
              <a:t>, etc.).</a:t>
            </a:r>
          </a:p>
          <a:p>
            <a:pPr lvl="1" algn="just"/>
            <a:endParaRPr lang="en-US" sz="1800" dirty="0">
              <a:latin typeface="Calibri" pitchFamily="34" charset="0"/>
            </a:endParaRPr>
          </a:p>
        </p:txBody>
      </p:sp>
      <p:pic>
        <p:nvPicPr>
          <p:cNvPr id="4" name="Picture 3" descr="hybrid_CP_GF"/>
          <p:cNvPicPr/>
          <p:nvPr/>
        </p:nvPicPr>
        <p:blipFill>
          <a:blip r:embed="rId2" cstate="print"/>
          <a:srcRect/>
          <a:stretch>
            <a:fillRect/>
          </a:stretch>
        </p:blipFill>
        <p:spPr bwMode="auto">
          <a:xfrm>
            <a:off x="323528" y="1700808"/>
            <a:ext cx="1620000" cy="16200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51520" y="3284984"/>
            <a:ext cx="1620000" cy="1620000"/>
          </a:xfrm>
          <a:prstGeom prst="rect">
            <a:avLst/>
          </a:prstGeom>
          <a:noFill/>
          <a:ln w="9525">
            <a:noFill/>
            <a:miter lim="800000"/>
            <a:headEnd/>
            <a:tailEnd/>
          </a:ln>
        </p:spPr>
      </p:pic>
      <p:pic>
        <p:nvPicPr>
          <p:cNvPr id="6" name="Picture 5" descr="hybrid_CF_GF_1"/>
          <p:cNvPicPr/>
          <p:nvPr/>
        </p:nvPicPr>
        <p:blipFill>
          <a:blip r:embed="rId4" cstate="print"/>
          <a:srcRect/>
          <a:stretch>
            <a:fillRect/>
          </a:stretch>
        </p:blipFill>
        <p:spPr bwMode="auto">
          <a:xfrm>
            <a:off x="395536" y="4941168"/>
            <a:ext cx="1620000" cy="1620000"/>
          </a:xfrm>
          <a:prstGeom prst="rect">
            <a:avLst/>
          </a:prstGeom>
          <a:noFill/>
          <a:ln w="9525">
            <a:noFill/>
            <a:miter lim="800000"/>
            <a:headEnd/>
            <a:tailEnd/>
          </a:ln>
        </p:spPr>
      </p:pic>
      <p:sp>
        <p:nvSpPr>
          <p:cNvPr id="7" name="Rectangle 6"/>
          <p:cNvSpPr/>
          <p:nvPr/>
        </p:nvSpPr>
        <p:spPr>
          <a:xfrm>
            <a:off x="0" y="6381328"/>
            <a:ext cx="3635896" cy="276999"/>
          </a:xfrm>
          <a:prstGeom prst="rect">
            <a:avLst/>
          </a:prstGeom>
        </p:spPr>
        <p:txBody>
          <a:bodyPr wrap="square">
            <a:spAutoFit/>
          </a:bodyPr>
          <a:lstStyle/>
          <a:p>
            <a:pPr algn="just"/>
            <a:r>
              <a:rPr lang="en-US" sz="1200" dirty="0" smtClean="0">
                <a:solidFill>
                  <a:schemeClr val="tx2"/>
                </a:solidFill>
                <a:latin typeface="Calibri" pitchFamily="34" charset="0"/>
              </a:rPr>
              <a:t>RVEs used in effective material properties predictions </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latin typeface="Calibri" pitchFamily="34" charset="0"/>
              </a:rPr>
              <a:t>Content</a:t>
            </a:r>
            <a:endParaRPr lang="en-US" sz="4000" dirty="0">
              <a:solidFill>
                <a:schemeClr val="tx1"/>
              </a:solidFill>
              <a:latin typeface="Calibri" pitchFamily="34" charset="0"/>
            </a:endParaRPr>
          </a:p>
        </p:txBody>
      </p:sp>
      <p:sp>
        <p:nvSpPr>
          <p:cNvPr id="3" name="Content Placeholder 2"/>
          <p:cNvSpPr>
            <a:spLocks noGrp="1"/>
          </p:cNvSpPr>
          <p:nvPr>
            <p:ph idx="1"/>
          </p:nvPr>
        </p:nvSpPr>
        <p:spPr>
          <a:xfrm>
            <a:off x="755576" y="1988840"/>
            <a:ext cx="7848872" cy="3960440"/>
          </a:xfrm>
        </p:spPr>
        <p:txBody>
          <a:bodyPr/>
          <a:lstStyle/>
          <a:p>
            <a:pPr algn="just"/>
            <a:r>
              <a:rPr lang="en-US" sz="2400" dirty="0" smtClean="0">
                <a:latin typeface="Calibri" pitchFamily="34" charset="0"/>
              </a:rPr>
              <a:t>Part I – Scientific and professional achievements</a:t>
            </a:r>
          </a:p>
          <a:p>
            <a:pPr lvl="1" algn="just"/>
            <a:r>
              <a:rPr lang="en-US" sz="2000" dirty="0" smtClean="0">
                <a:latin typeface="Calibri" pitchFamily="34" charset="0"/>
              </a:rPr>
              <a:t>Chapter 1 - ‘State-of-the-art’ related to the approached subject</a:t>
            </a:r>
          </a:p>
          <a:p>
            <a:pPr lvl="1" algn="just"/>
            <a:r>
              <a:rPr lang="en-US" sz="2000" dirty="0" smtClean="0">
                <a:latin typeface="Calibri" pitchFamily="34" charset="0"/>
              </a:rPr>
              <a:t>Chapter 2 – Design of experiments</a:t>
            </a:r>
          </a:p>
          <a:p>
            <a:pPr lvl="1" algn="just"/>
            <a:r>
              <a:rPr lang="en-US" sz="2000" dirty="0" smtClean="0">
                <a:latin typeface="Calibri" pitchFamily="34" charset="0"/>
              </a:rPr>
              <a:t>Chapter 3 – Theoretical micromechanics based approaches</a:t>
            </a:r>
          </a:p>
          <a:p>
            <a:pPr lvl="1" algn="just"/>
            <a:r>
              <a:rPr lang="en-US" sz="2000" dirty="0" smtClean="0">
                <a:latin typeface="Calibri" pitchFamily="34" charset="0"/>
              </a:rPr>
              <a:t>Chapter 4 – Effective measured properties. Results and discussion</a:t>
            </a:r>
          </a:p>
          <a:p>
            <a:pPr lvl="1" algn="just"/>
            <a:r>
              <a:rPr lang="en-US" sz="2000" dirty="0" smtClean="0">
                <a:latin typeface="Calibri" pitchFamily="34" charset="0"/>
              </a:rPr>
              <a:t>Chapter 5 – Conclusions on the original work</a:t>
            </a:r>
          </a:p>
          <a:p>
            <a:pPr algn="just"/>
            <a:r>
              <a:rPr lang="en-US" sz="2400" dirty="0" smtClean="0">
                <a:latin typeface="Calibri" pitchFamily="34" charset="0"/>
              </a:rPr>
              <a:t>Part II - The evolution and development plans of scientific and academic career</a:t>
            </a:r>
          </a:p>
          <a:p>
            <a:pPr algn="just"/>
            <a:r>
              <a:rPr lang="en-US" sz="2400" dirty="0" smtClean="0">
                <a:latin typeface="Calibri" pitchFamily="34" charset="0"/>
              </a:rPr>
              <a:t>References </a:t>
            </a:r>
            <a:endParaRPr lang="en-US" sz="24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11" name="Content Placeholder 10"/>
          <p:cNvSpPr>
            <a:spLocks noGrp="1"/>
          </p:cNvSpPr>
          <p:nvPr>
            <p:ph idx="1"/>
          </p:nvPr>
        </p:nvSpPr>
        <p:spPr/>
        <p:txBody>
          <a:bodyPr/>
          <a:lstStyle/>
          <a:p>
            <a:pPr algn="just"/>
            <a:r>
              <a:rPr lang="en-US" sz="2000" dirty="0" smtClean="0">
                <a:solidFill>
                  <a:schemeClr val="tx1"/>
                </a:solidFill>
                <a:latin typeface="Calibri" pitchFamily="34" charset="0"/>
              </a:rPr>
              <a:t>Microstructure description</a:t>
            </a:r>
          </a:p>
          <a:p>
            <a:pPr lvl="1" algn="just"/>
            <a:r>
              <a:rPr lang="en-US" sz="1800" dirty="0" smtClean="0">
                <a:latin typeface="Calibri" pitchFamily="34" charset="0"/>
              </a:rPr>
              <a:t>Matrix/inclusion void microstructures</a:t>
            </a:r>
          </a:p>
          <a:p>
            <a:pPr lvl="2" algn="just"/>
            <a:r>
              <a:rPr lang="en-US" sz="1600" dirty="0" smtClean="0">
                <a:latin typeface="Calibri" pitchFamily="34" charset="0"/>
              </a:rPr>
              <a:t>inclusion phase (behavior – deformable, incrementally rigid)</a:t>
            </a:r>
          </a:p>
          <a:p>
            <a:pPr lvl="2" algn="just"/>
            <a:r>
              <a:rPr lang="en-US" sz="1600" dirty="0" smtClean="0">
                <a:latin typeface="Calibri" pitchFamily="34" charset="0"/>
              </a:rPr>
              <a:t>void phase</a:t>
            </a:r>
          </a:p>
          <a:p>
            <a:pPr lvl="1" algn="just"/>
            <a:r>
              <a:rPr lang="en-US" sz="1800" dirty="0" smtClean="0">
                <a:latin typeface="Calibri" pitchFamily="34" charset="0"/>
              </a:rPr>
              <a:t>Phase parameters</a:t>
            </a:r>
          </a:p>
          <a:p>
            <a:pPr lvl="2" algn="just"/>
            <a:r>
              <a:rPr lang="en-US" sz="1600" dirty="0" smtClean="0">
                <a:latin typeface="Calibri" pitchFamily="34" charset="0"/>
              </a:rPr>
              <a:t>volume fraction</a:t>
            </a:r>
          </a:p>
          <a:p>
            <a:pPr lvl="2" algn="just"/>
            <a:r>
              <a:rPr lang="en-US" sz="1600" dirty="0" smtClean="0">
                <a:latin typeface="Calibri" pitchFamily="34" charset="0"/>
              </a:rPr>
              <a:t>shape </a:t>
            </a:r>
          </a:p>
          <a:p>
            <a:pPr lvl="2" algn="just"/>
            <a:r>
              <a:rPr lang="en-US" sz="1600" dirty="0" smtClean="0">
                <a:latin typeface="Calibri" pitchFamily="34" charset="0"/>
              </a:rPr>
              <a:t>orientation</a:t>
            </a:r>
          </a:p>
          <a:p>
            <a:pPr lvl="2" algn="just"/>
            <a:r>
              <a:rPr lang="en-US" sz="1600" dirty="0" smtClean="0">
                <a:latin typeface="Calibri" pitchFamily="34" charset="0"/>
              </a:rPr>
              <a:t>percolation parameters</a:t>
            </a:r>
          </a:p>
          <a:p>
            <a:pPr lvl="1" algn="just"/>
            <a:r>
              <a:rPr lang="en-US" sz="1800" dirty="0" smtClean="0">
                <a:latin typeface="Calibri" pitchFamily="34" charset="0"/>
              </a:rPr>
              <a:t>Coatings</a:t>
            </a:r>
          </a:p>
          <a:p>
            <a:pPr algn="just"/>
            <a:r>
              <a:rPr lang="en-US" sz="2000" dirty="0" smtClean="0">
                <a:latin typeface="Calibri" pitchFamily="34" charset="0"/>
              </a:rPr>
              <a:t>Sensitivity due to material’s microstructure – shape, orientation, volume fraction of the fillers.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5" name="Content Placeholder 4"/>
          <p:cNvSpPr>
            <a:spLocks noGrp="1"/>
          </p:cNvSpPr>
          <p:nvPr>
            <p:ph idx="1"/>
          </p:nvPr>
        </p:nvSpPr>
        <p:spPr/>
        <p:txBody>
          <a:bodyPr/>
          <a:lstStyle/>
          <a:p>
            <a:pPr algn="just"/>
            <a:r>
              <a:rPr lang="en-US" sz="2000" dirty="0" smtClean="0">
                <a:solidFill>
                  <a:schemeClr val="tx1"/>
                </a:solidFill>
                <a:latin typeface="Calibri" pitchFamily="34" charset="0"/>
              </a:rPr>
              <a:t>3.1 Effective elastic modulus</a:t>
            </a:r>
          </a:p>
          <a:p>
            <a:pPr algn="just"/>
            <a:r>
              <a:rPr lang="en-US" sz="1800" i="1" dirty="0" smtClean="0">
                <a:solidFill>
                  <a:schemeClr val="tx1"/>
                </a:solidFill>
                <a:latin typeface="Calibri" pitchFamily="34" charset="0"/>
              </a:rPr>
              <a:t>Rule of the hybrid mixtures</a:t>
            </a:r>
            <a:r>
              <a:rPr lang="en-US" sz="1800" dirty="0" smtClean="0">
                <a:solidFill>
                  <a:schemeClr val="tx1"/>
                </a:solidFill>
                <a:latin typeface="Calibri" pitchFamily="34" charset="0"/>
              </a:rPr>
              <a:t> (</a:t>
            </a:r>
            <a:r>
              <a:rPr lang="en-US" sz="1800" dirty="0" err="1" smtClean="0">
                <a:solidFill>
                  <a:schemeClr val="tx1"/>
                </a:solidFill>
                <a:latin typeface="Calibri" pitchFamily="34" charset="0"/>
              </a:rPr>
              <a:t>RoHM</a:t>
            </a:r>
            <a:r>
              <a:rPr lang="en-US" sz="1800" dirty="0" smtClean="0">
                <a:solidFill>
                  <a:schemeClr val="tx1"/>
                </a:solidFill>
                <a:latin typeface="Calibri" pitchFamily="34" charset="0"/>
              </a:rPr>
              <a:t>) </a:t>
            </a:r>
            <a:endParaRPr lang="en-US" sz="1800" dirty="0">
              <a:solidFill>
                <a:schemeClr val="tx1"/>
              </a:solidFill>
              <a:latin typeface="Calibri" pitchFamily="34" charset="0"/>
            </a:endParaRPr>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297" name="Object 1"/>
          <p:cNvGraphicFramePr>
            <a:graphicFrameLocks noChangeAspect="1"/>
          </p:cNvGraphicFramePr>
          <p:nvPr/>
        </p:nvGraphicFramePr>
        <p:xfrm>
          <a:off x="1907704" y="4725144"/>
          <a:ext cx="1295400" cy="330200"/>
        </p:xfrm>
        <a:graphic>
          <a:graphicData uri="http://schemas.openxmlformats.org/presentationml/2006/ole">
            <p:oleObj spid="_x0000_s55297" name="Ecuaţie" r:id="rId3" imgW="1295280" imgH="330120" progId="Equation.3">
              <p:embed/>
            </p:oleObj>
          </a:graphicData>
        </a:graphic>
      </p:graphicFrame>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299" name="Object 3"/>
          <p:cNvGraphicFramePr>
            <a:graphicFrameLocks noChangeAspect="1"/>
          </p:cNvGraphicFramePr>
          <p:nvPr/>
        </p:nvGraphicFramePr>
        <p:xfrm>
          <a:off x="3059832" y="2708920"/>
          <a:ext cx="2138363" cy="296863"/>
        </p:xfrm>
        <a:graphic>
          <a:graphicData uri="http://schemas.openxmlformats.org/presentationml/2006/ole">
            <p:oleObj spid="_x0000_s55299" name="Ecuaţie" r:id="rId4" imgW="2133360" imgH="291960" progId="Equation.3">
              <p:embed/>
            </p:oleObj>
          </a:graphicData>
        </a:graphic>
      </p:graphicFrame>
      <p:sp>
        <p:nvSpPr>
          <p:cNvPr id="553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301" name="Object 5"/>
          <p:cNvGraphicFramePr>
            <a:graphicFrameLocks noChangeAspect="1"/>
          </p:cNvGraphicFramePr>
          <p:nvPr/>
        </p:nvGraphicFramePr>
        <p:xfrm>
          <a:off x="2987824" y="3140968"/>
          <a:ext cx="1100137" cy="558800"/>
        </p:xfrm>
        <a:graphic>
          <a:graphicData uri="http://schemas.openxmlformats.org/presentationml/2006/ole">
            <p:oleObj spid="_x0000_s55301" name="Ecuaţie" r:id="rId5" imgW="1104840" imgH="558720" progId="Equation.3">
              <p:embed/>
            </p:oleObj>
          </a:graphicData>
        </a:graphic>
      </p:graphicFrame>
      <p:sp>
        <p:nvSpPr>
          <p:cNvPr id="553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303" name="Object 7"/>
          <p:cNvGraphicFramePr>
            <a:graphicFrameLocks noChangeAspect="1"/>
          </p:cNvGraphicFramePr>
          <p:nvPr/>
        </p:nvGraphicFramePr>
        <p:xfrm>
          <a:off x="4572000" y="3140968"/>
          <a:ext cx="1143000" cy="558800"/>
        </p:xfrm>
        <a:graphic>
          <a:graphicData uri="http://schemas.openxmlformats.org/presentationml/2006/ole">
            <p:oleObj spid="_x0000_s55303" name="Ecuaţie" r:id="rId6" imgW="1143000" imgH="558720" progId="Equation.3">
              <p:embed/>
            </p:oleObj>
          </a:graphicData>
        </a:graphic>
      </p:graphicFrame>
      <p:sp>
        <p:nvSpPr>
          <p:cNvPr id="553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305" name="Object 9"/>
          <p:cNvGraphicFramePr>
            <a:graphicFrameLocks noChangeAspect="1"/>
          </p:cNvGraphicFramePr>
          <p:nvPr/>
        </p:nvGraphicFramePr>
        <p:xfrm>
          <a:off x="4139952" y="3789040"/>
          <a:ext cx="2239962" cy="1338262"/>
        </p:xfrm>
        <a:graphic>
          <a:graphicData uri="http://schemas.openxmlformats.org/presentationml/2006/ole">
            <p:oleObj spid="_x0000_s55305" name="Ecuaţie" r:id="rId7" imgW="2234880" imgH="1333440" progId="Equation.3">
              <p:embed/>
            </p:oleObj>
          </a:graphicData>
        </a:graphic>
      </p:graphicFrame>
      <p:sp>
        <p:nvSpPr>
          <p:cNvPr id="553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5307" name="Object 11"/>
          <p:cNvGraphicFramePr>
            <a:graphicFrameLocks noChangeAspect="1"/>
          </p:cNvGraphicFramePr>
          <p:nvPr/>
        </p:nvGraphicFramePr>
        <p:xfrm>
          <a:off x="4139952" y="5229200"/>
          <a:ext cx="2247900" cy="1338262"/>
        </p:xfrm>
        <a:graphic>
          <a:graphicData uri="http://schemas.openxmlformats.org/presentationml/2006/ole">
            <p:oleObj spid="_x0000_s55307" name="Ecuaţie" r:id="rId8" imgW="2247840" imgH="1333440" progId="Equation.3">
              <p:embed/>
            </p:oleObj>
          </a:graphicData>
        </a:graphic>
      </p:graphicFrame>
      <p:sp>
        <p:nvSpPr>
          <p:cNvPr id="18" name="Curved Up Arrow 17"/>
          <p:cNvSpPr/>
          <p:nvPr/>
        </p:nvSpPr>
        <p:spPr bwMode="auto">
          <a:xfrm rot="20326752">
            <a:off x="3404086" y="4611761"/>
            <a:ext cx="648072" cy="432048"/>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0" name="Curved Down Arrow 19"/>
          <p:cNvSpPr/>
          <p:nvPr/>
        </p:nvSpPr>
        <p:spPr bwMode="auto">
          <a:xfrm rot="1490336">
            <a:off x="3420659" y="5461828"/>
            <a:ext cx="658880" cy="491678"/>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5" name="Content Placeholder 4"/>
          <p:cNvSpPr>
            <a:spLocks noGrp="1"/>
          </p:cNvSpPr>
          <p:nvPr>
            <p:ph idx="1"/>
          </p:nvPr>
        </p:nvSpPr>
        <p:spPr/>
        <p:txBody>
          <a:bodyPr/>
          <a:lstStyle/>
          <a:p>
            <a:pPr algn="just"/>
            <a:r>
              <a:rPr lang="en-US" sz="2000" dirty="0" smtClean="0">
                <a:solidFill>
                  <a:schemeClr val="tx1"/>
                </a:solidFill>
                <a:latin typeface="Calibri" pitchFamily="34" charset="0"/>
              </a:rPr>
              <a:t>3.2 Effective complex elastic modulus</a:t>
            </a:r>
          </a:p>
          <a:p>
            <a:pPr lvl="1" algn="just"/>
            <a:r>
              <a:rPr lang="en-US" sz="1800" dirty="0" smtClean="0">
                <a:solidFill>
                  <a:schemeClr val="tx1"/>
                </a:solidFill>
                <a:latin typeface="Calibri" pitchFamily="34" charset="0"/>
              </a:rPr>
              <a:t>Storage modulus </a:t>
            </a:r>
            <a:r>
              <a:rPr lang="en-US" sz="1800" dirty="0" smtClean="0">
                <a:latin typeface="Calibri" pitchFamily="34" charset="0"/>
              </a:rPr>
              <a:t>(E’) - closely related to the load bearing capacity of a material </a:t>
            </a:r>
          </a:p>
          <a:p>
            <a:pPr lvl="1" algn="just"/>
            <a:r>
              <a:rPr lang="en-US" sz="1800" dirty="0" smtClean="0">
                <a:solidFill>
                  <a:schemeClr val="tx1"/>
                </a:solidFill>
                <a:latin typeface="Calibri" pitchFamily="34" charset="0"/>
              </a:rPr>
              <a:t>Mechanical loss factor (tan δ) and modulus (E’’)</a:t>
            </a:r>
            <a:r>
              <a:rPr lang="en-US" sz="1800" dirty="0" smtClean="0">
                <a:latin typeface="Calibri" pitchFamily="34" charset="0"/>
              </a:rPr>
              <a:t> - related to the impact resistance of a material and provides the balance between the elastic and viscous phases in a polymeric structure. </a:t>
            </a:r>
          </a:p>
          <a:p>
            <a:pPr lvl="1" algn="just"/>
            <a:endParaRPr lang="en-US" sz="1800" dirty="0" smtClean="0">
              <a:solidFill>
                <a:schemeClr val="tx1"/>
              </a:solidFill>
              <a:latin typeface="Calibri" pitchFamily="34" charset="0"/>
            </a:endParaRPr>
          </a:p>
          <a:p>
            <a:pPr lvl="1" algn="just"/>
            <a:r>
              <a:rPr lang="en-US" sz="1800" dirty="0" err="1" smtClean="0">
                <a:solidFill>
                  <a:schemeClr val="tx1"/>
                </a:solidFill>
                <a:latin typeface="Calibri" pitchFamily="34" charset="0"/>
              </a:rPr>
              <a:t>RoM</a:t>
            </a:r>
            <a:endParaRPr lang="en-US" sz="1800" dirty="0" smtClean="0">
              <a:solidFill>
                <a:schemeClr val="tx1"/>
              </a:solidFill>
              <a:latin typeface="Calibri" pitchFamily="34" charset="0"/>
            </a:endParaRPr>
          </a:p>
          <a:p>
            <a:pPr lvl="1" algn="just"/>
            <a:endParaRPr lang="en-US" sz="1800" dirty="0" smtClean="0">
              <a:solidFill>
                <a:schemeClr val="tx1"/>
              </a:solidFill>
              <a:latin typeface="Calibri" pitchFamily="34" charset="0"/>
            </a:endParaRPr>
          </a:p>
          <a:p>
            <a:pPr lvl="1" algn="just"/>
            <a:endParaRPr lang="en-US" sz="1800" dirty="0" smtClean="0">
              <a:solidFill>
                <a:schemeClr val="tx1"/>
              </a:solidFill>
              <a:latin typeface="Calibri" pitchFamily="34" charset="0"/>
            </a:endParaRPr>
          </a:p>
          <a:p>
            <a:pPr lvl="1" algn="just"/>
            <a:r>
              <a:rPr lang="en-US" sz="1800" dirty="0" err="1" smtClean="0">
                <a:solidFill>
                  <a:schemeClr val="tx1"/>
                </a:solidFill>
                <a:latin typeface="Calibri" pitchFamily="34" charset="0"/>
              </a:rPr>
              <a:t>iRoM</a:t>
            </a:r>
            <a:endParaRPr lang="en-US" sz="1800" dirty="0" smtClean="0">
              <a:solidFill>
                <a:schemeClr val="tx1"/>
              </a:solidFill>
              <a:latin typeface="Calibri" pitchFamily="34" charset="0"/>
            </a:endParaRPr>
          </a:p>
          <a:p>
            <a:pPr algn="just"/>
            <a:endParaRPr lang="en-US" sz="2000" dirty="0">
              <a:solidFill>
                <a:schemeClr val="tx1"/>
              </a:solidFill>
              <a:latin typeface="Calibri" pitchFamily="34" charset="0"/>
            </a:endParaRPr>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5" name="Object 3"/>
          <p:cNvGraphicFramePr>
            <a:graphicFrameLocks noChangeAspect="1"/>
          </p:cNvGraphicFramePr>
          <p:nvPr/>
        </p:nvGraphicFramePr>
        <p:xfrm>
          <a:off x="3131840" y="4149080"/>
          <a:ext cx="1646238" cy="368300"/>
        </p:xfrm>
        <a:graphic>
          <a:graphicData uri="http://schemas.openxmlformats.org/presentationml/2006/ole">
            <p:oleObj spid="_x0000_s54275" name="Ecuaţie" r:id="rId3" imgW="1650960" imgH="368280" progId="Equation.3">
              <p:embed/>
            </p:oleObj>
          </a:graphicData>
        </a:graphic>
      </p:graphicFrame>
      <p:sp>
        <p:nvSpPr>
          <p:cNvPr id="542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7" name="Object 5"/>
          <p:cNvGraphicFramePr>
            <a:graphicFrameLocks noChangeAspect="1"/>
          </p:cNvGraphicFramePr>
          <p:nvPr/>
        </p:nvGraphicFramePr>
        <p:xfrm>
          <a:off x="5220072" y="4005064"/>
          <a:ext cx="3157537" cy="719138"/>
        </p:xfrm>
        <a:graphic>
          <a:graphicData uri="http://schemas.openxmlformats.org/presentationml/2006/ole">
            <p:oleObj spid="_x0000_s54277" name="Ecuaţie" r:id="rId4" imgW="3162240" imgH="723600" progId="Equation.3">
              <p:embed/>
            </p:oleObj>
          </a:graphicData>
        </a:graphic>
      </p:graphicFrame>
      <p:sp>
        <p:nvSpPr>
          <p:cNvPr id="542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9" name="Object 7"/>
          <p:cNvGraphicFramePr>
            <a:graphicFrameLocks noChangeAspect="1"/>
          </p:cNvGraphicFramePr>
          <p:nvPr/>
        </p:nvGraphicFramePr>
        <p:xfrm>
          <a:off x="3131840" y="5085184"/>
          <a:ext cx="1298575" cy="647700"/>
        </p:xfrm>
        <a:graphic>
          <a:graphicData uri="http://schemas.openxmlformats.org/presentationml/2006/ole">
            <p:oleObj spid="_x0000_s54279" name="Ecuaţie" r:id="rId5" imgW="1295280" imgH="647640" progId="Equation.3">
              <p:embed/>
            </p:oleObj>
          </a:graphicData>
        </a:graphic>
      </p:graphicFrame>
      <p:sp>
        <p:nvSpPr>
          <p:cNvPr id="542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81" name="Object 9"/>
          <p:cNvGraphicFramePr>
            <a:graphicFrameLocks noChangeAspect="1"/>
          </p:cNvGraphicFramePr>
          <p:nvPr/>
        </p:nvGraphicFramePr>
        <p:xfrm>
          <a:off x="899592" y="5949280"/>
          <a:ext cx="7991475" cy="719138"/>
        </p:xfrm>
        <a:graphic>
          <a:graphicData uri="http://schemas.openxmlformats.org/presentationml/2006/ole">
            <p:oleObj spid="_x0000_s54281" name="Ecuaţie" r:id="rId6" imgW="7988040" imgH="7236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524000" y="1905000"/>
            <a:ext cx="7010400" cy="4404320"/>
          </a:xfrm>
        </p:spPr>
        <p:txBody>
          <a:bodyPr/>
          <a:lstStyle/>
          <a:p>
            <a:pPr algn="just"/>
            <a:r>
              <a:rPr lang="en-US" sz="2000" dirty="0" smtClean="0">
                <a:solidFill>
                  <a:schemeClr val="tx1"/>
                </a:solidFill>
                <a:latin typeface="Calibri" pitchFamily="34" charset="0"/>
              </a:rPr>
              <a:t>3.3 Effective thermal </a:t>
            </a:r>
            <a:r>
              <a:rPr lang="en-US" sz="2000" dirty="0" smtClean="0">
                <a:solidFill>
                  <a:schemeClr val="tx1"/>
                </a:solidFill>
                <a:latin typeface="Calibri" pitchFamily="34" charset="0"/>
              </a:rPr>
              <a:t>expansion</a:t>
            </a:r>
            <a:endParaRPr lang="en-US" sz="2000" dirty="0" smtClean="0">
              <a:solidFill>
                <a:schemeClr val="tx1"/>
              </a:solidFill>
              <a:latin typeface="Calibri" pitchFamily="34" charset="0"/>
            </a:endParaRPr>
          </a:p>
          <a:p>
            <a:pPr algn="just"/>
            <a:r>
              <a:rPr lang="en-US" sz="1800" i="1" dirty="0" smtClean="0">
                <a:solidFill>
                  <a:schemeClr val="tx1"/>
                </a:solidFill>
                <a:latin typeface="Calibri" pitchFamily="34" charset="0"/>
              </a:rPr>
              <a:t>Hybrid particle-fiber polymer composites</a:t>
            </a:r>
          </a:p>
          <a:p>
            <a:pPr algn="just"/>
            <a:r>
              <a:rPr lang="en-US" sz="1800" dirty="0" smtClean="0">
                <a:solidFill>
                  <a:schemeClr val="tx1"/>
                </a:solidFill>
                <a:latin typeface="Calibri" pitchFamily="34" charset="0"/>
              </a:rPr>
              <a:t>Mechanics of materials &amp; Hashin-Rosen</a:t>
            </a:r>
          </a:p>
          <a:p>
            <a:pPr algn="just"/>
            <a:endParaRPr lang="en-US" sz="2000" dirty="0" smtClean="0">
              <a:latin typeface="Calibri" pitchFamily="34" charset="0"/>
            </a:endParaRPr>
          </a:p>
          <a:p>
            <a:pPr algn="just"/>
            <a:endParaRPr lang="en-US" sz="2000" dirty="0" smtClean="0">
              <a:latin typeface="Calibri" pitchFamily="34" charset="0"/>
            </a:endParaRPr>
          </a:p>
          <a:p>
            <a:pPr algn="just"/>
            <a:endParaRPr lang="en-US" sz="2000" dirty="0" smtClean="0">
              <a:latin typeface="Calibri" pitchFamily="34" charset="0"/>
            </a:endParaRPr>
          </a:p>
          <a:p>
            <a:pPr algn="just"/>
            <a:endParaRPr lang="en-US" sz="2000" dirty="0" smtClean="0">
              <a:latin typeface="Calibri" pitchFamily="34" charset="0"/>
            </a:endParaRPr>
          </a:p>
          <a:p>
            <a:pPr algn="just"/>
            <a:endParaRPr lang="en-US" sz="1800" dirty="0" smtClean="0">
              <a:latin typeface="Calibri" pitchFamily="34" charset="0"/>
            </a:endParaRPr>
          </a:p>
          <a:p>
            <a:pPr algn="just"/>
            <a:r>
              <a:rPr lang="en-US" sz="1800" dirty="0" smtClean="0">
                <a:solidFill>
                  <a:schemeClr val="tx1"/>
                </a:solidFill>
                <a:latin typeface="Calibri" pitchFamily="34" charset="0"/>
              </a:rPr>
              <a:t>Mechanics of materials &amp; Levin-Hashin-Shtrikman</a:t>
            </a:r>
          </a:p>
          <a:p>
            <a:pPr algn="just"/>
            <a:endParaRPr lang="en-US" sz="2000" dirty="0">
              <a:solidFill>
                <a:schemeClr val="tx1"/>
              </a:solidFill>
              <a:latin typeface="Calibri" pitchFamily="34" charset="0"/>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49" name="Object 1"/>
          <p:cNvGraphicFramePr>
            <a:graphicFrameLocks noChangeAspect="1"/>
          </p:cNvGraphicFramePr>
          <p:nvPr/>
        </p:nvGraphicFramePr>
        <p:xfrm>
          <a:off x="1763688" y="2996952"/>
          <a:ext cx="3725863" cy="619125"/>
        </p:xfrm>
        <a:graphic>
          <a:graphicData uri="http://schemas.openxmlformats.org/presentationml/2006/ole">
            <p:oleObj spid="_x0000_s53249" name="Ecuaţie" r:id="rId3" imgW="3720960" imgH="609480" progId="Equation.3">
              <p:embed/>
            </p:oleObj>
          </a:graphicData>
        </a:graphic>
      </p:graphicFrame>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1" name="Object 3"/>
          <p:cNvGraphicFramePr>
            <a:graphicFrameLocks noChangeAspect="1"/>
          </p:cNvGraphicFramePr>
          <p:nvPr/>
        </p:nvGraphicFramePr>
        <p:xfrm>
          <a:off x="1763688" y="3861048"/>
          <a:ext cx="2641600" cy="604838"/>
        </p:xfrm>
        <a:graphic>
          <a:graphicData uri="http://schemas.openxmlformats.org/presentationml/2006/ole">
            <p:oleObj spid="_x0000_s53251" name="Ecuaţie" r:id="rId4" imgW="2641320" imgH="609480" progId="Equation.3">
              <p:embed/>
            </p:oleObj>
          </a:graphicData>
        </a:graphic>
      </p:graphicFrame>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3" name="Object 5"/>
          <p:cNvGraphicFramePr>
            <a:graphicFrameLocks noChangeAspect="1"/>
          </p:cNvGraphicFramePr>
          <p:nvPr/>
        </p:nvGraphicFramePr>
        <p:xfrm>
          <a:off x="4644008" y="3933056"/>
          <a:ext cx="3746500" cy="415925"/>
        </p:xfrm>
        <a:graphic>
          <a:graphicData uri="http://schemas.openxmlformats.org/presentationml/2006/ole">
            <p:oleObj spid="_x0000_s53253" name="Ecuaţie" r:id="rId5" imgW="3746160" imgH="406080" progId="Equation.3">
              <p:embed/>
            </p:oleObj>
          </a:graphicData>
        </a:graphic>
      </p:graphicFrame>
      <p:sp>
        <p:nvSpPr>
          <p:cNvPr id="532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5" name="Object 7"/>
          <p:cNvGraphicFramePr>
            <a:graphicFrameLocks noChangeAspect="1"/>
          </p:cNvGraphicFramePr>
          <p:nvPr/>
        </p:nvGraphicFramePr>
        <p:xfrm>
          <a:off x="1763688" y="5229200"/>
          <a:ext cx="5140325" cy="1009650"/>
        </p:xfrm>
        <a:graphic>
          <a:graphicData uri="http://schemas.openxmlformats.org/presentationml/2006/ole">
            <p:oleObj spid="_x0000_s53255" name="Ecuaţie" r:id="rId6" imgW="5422680" imgH="1066680" progId="Equation.3">
              <p:embed/>
            </p:oleObj>
          </a:graphicData>
        </a:graphic>
      </p:graphicFrame>
      <p:sp>
        <p:nvSpPr>
          <p:cNvPr id="532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7" name="Object 9"/>
          <p:cNvGraphicFramePr>
            <a:graphicFrameLocks noChangeAspect="1"/>
          </p:cNvGraphicFramePr>
          <p:nvPr/>
        </p:nvGraphicFramePr>
        <p:xfrm>
          <a:off x="5652120" y="2924944"/>
          <a:ext cx="2870200" cy="677862"/>
        </p:xfrm>
        <a:graphic>
          <a:graphicData uri="http://schemas.openxmlformats.org/presentationml/2006/ole">
            <p:oleObj spid="_x0000_s53257" name="Ecuaţie" r:id="rId7" imgW="2869920" imgH="6858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403648" y="1628800"/>
            <a:ext cx="7010400" cy="4114800"/>
          </a:xfrm>
        </p:spPr>
        <p:txBody>
          <a:bodyPr/>
          <a:lstStyle/>
          <a:p>
            <a:pPr algn="just"/>
            <a:r>
              <a:rPr lang="en-US" sz="2000" dirty="0" smtClean="0">
                <a:solidFill>
                  <a:schemeClr val="tx1"/>
                </a:solidFill>
                <a:latin typeface="Calibri" pitchFamily="34" charset="0"/>
              </a:rPr>
              <a:t>3.3 </a:t>
            </a:r>
            <a:r>
              <a:rPr lang="en-US" sz="2000" dirty="0" smtClean="0">
                <a:solidFill>
                  <a:schemeClr val="tx1"/>
                </a:solidFill>
                <a:latin typeface="Calibri" pitchFamily="34" charset="0"/>
              </a:rPr>
              <a:t>Effective thermal conductivity</a:t>
            </a:r>
          </a:p>
          <a:p>
            <a:pPr algn="just"/>
            <a:r>
              <a:rPr lang="en-US" sz="1800" i="1" dirty="0" smtClean="0">
                <a:solidFill>
                  <a:schemeClr val="tx1"/>
                </a:solidFill>
                <a:latin typeface="Calibri" pitchFamily="34" charset="0"/>
              </a:rPr>
              <a:t>Hybrid particle-fiber polymer composites</a:t>
            </a:r>
          </a:p>
          <a:p>
            <a:pPr algn="just"/>
            <a:r>
              <a:rPr lang="en-US" sz="1800" dirty="0" smtClean="0">
                <a:solidFill>
                  <a:schemeClr val="tx1"/>
                </a:solidFill>
                <a:latin typeface="Calibri" pitchFamily="34" charset="0"/>
              </a:rPr>
              <a:t>Hashin-Shtrikman bounds </a:t>
            </a:r>
            <a:endParaRPr lang="en-US" sz="1800" dirty="0" smtClean="0">
              <a:solidFill>
                <a:schemeClr val="tx1"/>
              </a:solidFill>
              <a:latin typeface="Calibri" pitchFamily="34" charset="0"/>
            </a:endParaRPr>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41" name="Object 1"/>
          <p:cNvGraphicFramePr>
            <a:graphicFrameLocks noChangeAspect="1"/>
          </p:cNvGraphicFramePr>
          <p:nvPr/>
        </p:nvGraphicFramePr>
        <p:xfrm>
          <a:off x="2195736" y="2276872"/>
          <a:ext cx="5503862" cy="2214563"/>
        </p:xfrm>
        <a:graphic>
          <a:graphicData uri="http://schemas.openxmlformats.org/presentationml/2006/ole">
            <p:oleObj spid="_x0000_s87041" name="Ecuaţie" r:id="rId3" imgW="5499000" imgH="2209680" progId="Equation.3">
              <p:embed/>
            </p:oleObj>
          </a:graphicData>
        </a:graphic>
      </p:graphicFrame>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043" name="Object 3"/>
          <p:cNvGraphicFramePr>
            <a:graphicFrameLocks noChangeAspect="1"/>
          </p:cNvGraphicFramePr>
          <p:nvPr/>
        </p:nvGraphicFramePr>
        <p:xfrm>
          <a:off x="1691680" y="4541837"/>
          <a:ext cx="5468938" cy="2316163"/>
        </p:xfrm>
        <a:graphic>
          <a:graphicData uri="http://schemas.openxmlformats.org/presentationml/2006/ole">
            <p:oleObj spid="_x0000_s87043" name="Ecuaţie" r:id="rId4" imgW="5473440" imgH="2311200" progId="Equation.3">
              <p:embed/>
            </p:oleObj>
          </a:graphicData>
        </a:graphic>
      </p:graphicFrame>
      <p:sp>
        <p:nvSpPr>
          <p:cNvPr id="8" name="Curved Right Arrow 7"/>
          <p:cNvSpPr/>
          <p:nvPr/>
        </p:nvSpPr>
        <p:spPr bwMode="auto">
          <a:xfrm>
            <a:off x="1691680" y="2996952"/>
            <a:ext cx="504056" cy="115212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Curved Right Arrow 8"/>
          <p:cNvSpPr/>
          <p:nvPr/>
        </p:nvSpPr>
        <p:spPr bwMode="auto">
          <a:xfrm>
            <a:off x="755576" y="2924944"/>
            <a:ext cx="864096" cy="2664296"/>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524000" y="1905000"/>
            <a:ext cx="7010400" cy="4404320"/>
          </a:xfrm>
        </p:spPr>
        <p:txBody>
          <a:bodyPr/>
          <a:lstStyle/>
          <a:p>
            <a:pPr algn="just"/>
            <a:r>
              <a:rPr lang="en-US" sz="2000" dirty="0" smtClean="0">
                <a:solidFill>
                  <a:schemeClr val="tx1"/>
                </a:solidFill>
                <a:latin typeface="Calibri" pitchFamily="34" charset="0"/>
              </a:rPr>
              <a:t>3.3 Effective thermal </a:t>
            </a:r>
            <a:r>
              <a:rPr lang="en-US" sz="2000" dirty="0" smtClean="0">
                <a:solidFill>
                  <a:schemeClr val="tx1"/>
                </a:solidFill>
                <a:latin typeface="Calibri" pitchFamily="34" charset="0"/>
              </a:rPr>
              <a:t>expansion</a:t>
            </a:r>
            <a:endParaRPr lang="en-US" sz="2000" dirty="0" smtClean="0">
              <a:solidFill>
                <a:schemeClr val="tx1"/>
              </a:solidFill>
              <a:latin typeface="Calibri" pitchFamily="34" charset="0"/>
            </a:endParaRPr>
          </a:p>
          <a:p>
            <a:pPr algn="just"/>
            <a:r>
              <a:rPr lang="en-US" sz="1800" i="1" dirty="0" smtClean="0">
                <a:solidFill>
                  <a:schemeClr val="tx1"/>
                </a:solidFill>
                <a:latin typeface="Calibri" pitchFamily="34" charset="0"/>
              </a:rPr>
              <a:t>Hybrid </a:t>
            </a:r>
            <a:r>
              <a:rPr lang="en-US" sz="1800" i="1" dirty="0" smtClean="0">
                <a:solidFill>
                  <a:schemeClr val="tx1"/>
                </a:solidFill>
                <a:latin typeface="Calibri" pitchFamily="34" charset="0"/>
              </a:rPr>
              <a:t>fiber</a:t>
            </a:r>
            <a:r>
              <a:rPr lang="en-US" sz="1800" i="1" dirty="0" smtClean="0">
                <a:solidFill>
                  <a:schemeClr val="tx1"/>
                </a:solidFill>
                <a:latin typeface="Calibri" pitchFamily="34" charset="0"/>
              </a:rPr>
              <a:t>-fiber </a:t>
            </a:r>
            <a:r>
              <a:rPr lang="en-US" sz="1800" i="1" dirty="0" smtClean="0">
                <a:solidFill>
                  <a:schemeClr val="tx1"/>
                </a:solidFill>
                <a:latin typeface="Calibri" pitchFamily="34" charset="0"/>
              </a:rPr>
              <a:t>polymer </a:t>
            </a:r>
            <a:r>
              <a:rPr lang="en-US" sz="1800" i="1" dirty="0" smtClean="0">
                <a:solidFill>
                  <a:schemeClr val="tx1"/>
                </a:solidFill>
                <a:latin typeface="Calibri" pitchFamily="34" charset="0"/>
              </a:rPr>
              <a:t>composites</a:t>
            </a:r>
          </a:p>
          <a:p>
            <a:pPr algn="just"/>
            <a:r>
              <a:rPr lang="en-US" sz="1800" dirty="0" smtClean="0">
                <a:solidFill>
                  <a:schemeClr val="tx1"/>
                </a:solidFill>
                <a:latin typeface="Calibri" pitchFamily="34" charset="0"/>
              </a:rPr>
              <a:t>Longitudinal direction</a:t>
            </a:r>
          </a:p>
          <a:p>
            <a:pPr algn="just"/>
            <a:endParaRPr lang="en-US" sz="1800" dirty="0" smtClean="0">
              <a:solidFill>
                <a:schemeClr val="tx1"/>
              </a:solidFill>
              <a:latin typeface="Calibri" pitchFamily="34" charset="0"/>
            </a:endParaRPr>
          </a:p>
          <a:p>
            <a:pPr algn="just"/>
            <a:endParaRPr lang="en-US" sz="1800" dirty="0" smtClean="0">
              <a:solidFill>
                <a:schemeClr val="tx1"/>
              </a:solidFill>
              <a:latin typeface="Calibri" pitchFamily="34" charset="0"/>
            </a:endParaRPr>
          </a:p>
          <a:p>
            <a:pPr algn="just"/>
            <a:endParaRPr lang="en-US" sz="1800" dirty="0" smtClean="0">
              <a:solidFill>
                <a:schemeClr val="tx1"/>
              </a:solidFill>
              <a:latin typeface="Calibri" pitchFamily="34" charset="0"/>
            </a:endParaRPr>
          </a:p>
          <a:p>
            <a:pPr algn="just"/>
            <a:r>
              <a:rPr lang="en-US" sz="1800" dirty="0" smtClean="0">
                <a:solidFill>
                  <a:schemeClr val="tx1"/>
                </a:solidFill>
                <a:latin typeface="Calibri" pitchFamily="34" charset="0"/>
              </a:rPr>
              <a:t>Transversal direction</a:t>
            </a:r>
          </a:p>
          <a:p>
            <a:pPr algn="just"/>
            <a:r>
              <a:rPr lang="en-US" sz="1800" i="1" dirty="0" err="1" smtClean="0">
                <a:solidFill>
                  <a:schemeClr val="tx1"/>
                </a:solidFill>
                <a:latin typeface="Calibri" pitchFamily="34" charset="0"/>
              </a:rPr>
              <a:t>Shapery</a:t>
            </a:r>
            <a:r>
              <a:rPr lang="en-US" sz="1800" i="1" dirty="0" smtClean="0">
                <a:solidFill>
                  <a:schemeClr val="tx1"/>
                </a:solidFill>
                <a:latin typeface="Calibri" pitchFamily="34" charset="0"/>
              </a:rPr>
              <a:t> </a:t>
            </a:r>
          </a:p>
          <a:p>
            <a:pPr algn="just"/>
            <a:endParaRPr lang="en-US" sz="1800" i="1" dirty="0" smtClean="0">
              <a:solidFill>
                <a:schemeClr val="tx1"/>
              </a:solidFill>
              <a:latin typeface="Calibri" pitchFamily="34" charset="0"/>
            </a:endParaRPr>
          </a:p>
          <a:p>
            <a:pPr algn="just"/>
            <a:r>
              <a:rPr lang="en-US" sz="1800" i="1" dirty="0" smtClean="0">
                <a:solidFill>
                  <a:schemeClr val="tx1"/>
                </a:solidFill>
                <a:latin typeface="Calibri" pitchFamily="34" charset="0"/>
              </a:rPr>
              <a:t>Hopkins-</a:t>
            </a:r>
            <a:r>
              <a:rPr lang="en-US" sz="1800" i="1" dirty="0" err="1" smtClean="0">
                <a:solidFill>
                  <a:schemeClr val="tx1"/>
                </a:solidFill>
                <a:latin typeface="Calibri" pitchFamily="34" charset="0"/>
              </a:rPr>
              <a:t>Chamis</a:t>
            </a:r>
            <a:endParaRPr lang="en-US" sz="1800" i="1" dirty="0" smtClean="0">
              <a:solidFill>
                <a:schemeClr val="tx1"/>
              </a:solidFill>
              <a:latin typeface="Calibri" pitchFamily="34" charset="0"/>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5" name="Object 7"/>
          <p:cNvGraphicFramePr>
            <a:graphicFrameLocks noChangeAspect="1"/>
          </p:cNvGraphicFramePr>
          <p:nvPr/>
        </p:nvGraphicFramePr>
        <p:xfrm>
          <a:off x="2339752" y="2996952"/>
          <a:ext cx="2755900" cy="766762"/>
        </p:xfrm>
        <a:graphic>
          <a:graphicData uri="http://schemas.openxmlformats.org/presentationml/2006/ole">
            <p:oleObj spid="_x0000_s119815" name="Ecuaţie" r:id="rId3" imgW="2755800" imgH="761760" progId="Equation.3">
              <p:embed/>
            </p:oleObj>
          </a:graphicData>
        </a:graphic>
      </p:graphicFrame>
      <p:sp>
        <p:nvSpPr>
          <p:cNvPr id="16" name="Curved Right Arrow 15"/>
          <p:cNvSpPr/>
          <p:nvPr/>
        </p:nvSpPr>
        <p:spPr bwMode="auto">
          <a:xfrm>
            <a:off x="3059832" y="5373216"/>
            <a:ext cx="360040" cy="5760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19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7" name="Object 9"/>
          <p:cNvGraphicFramePr>
            <a:graphicFrameLocks noChangeAspect="1"/>
          </p:cNvGraphicFramePr>
          <p:nvPr/>
        </p:nvGraphicFramePr>
        <p:xfrm>
          <a:off x="2987824" y="4293096"/>
          <a:ext cx="4241800" cy="406400"/>
        </p:xfrm>
        <a:graphic>
          <a:graphicData uri="http://schemas.openxmlformats.org/presentationml/2006/ole">
            <p:oleObj spid="_x0000_s119817" name="Ecuaţie" r:id="rId4" imgW="4241520" imgH="406080" progId="Equation.3">
              <p:embed/>
            </p:oleObj>
          </a:graphicData>
        </a:graphic>
      </p:graphicFrame>
      <p:sp>
        <p:nvSpPr>
          <p:cNvPr id="119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19" name="Object 11"/>
          <p:cNvGraphicFramePr>
            <a:graphicFrameLocks noChangeAspect="1"/>
          </p:cNvGraphicFramePr>
          <p:nvPr/>
        </p:nvGraphicFramePr>
        <p:xfrm>
          <a:off x="3563888" y="4725144"/>
          <a:ext cx="4325937" cy="1485900"/>
        </p:xfrm>
        <a:graphic>
          <a:graphicData uri="http://schemas.openxmlformats.org/presentationml/2006/ole">
            <p:oleObj spid="_x0000_s119819" name="Ecuaţie" r:id="rId5" imgW="4330440" imgH="1485720" progId="Equation.3">
              <p:embed/>
            </p:oleObj>
          </a:graphicData>
        </a:graphic>
      </p:graphicFrame>
      <p:sp>
        <p:nvSpPr>
          <p:cNvPr id="21" name="Curved Right Arrow 20"/>
          <p:cNvSpPr/>
          <p:nvPr/>
        </p:nvSpPr>
        <p:spPr bwMode="auto">
          <a:xfrm>
            <a:off x="1700064" y="3221360"/>
            <a:ext cx="360040" cy="576064"/>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3 - Theoretical micromechanical based approaches</a:t>
            </a:r>
            <a:endParaRPr lang="en-US" sz="2800" dirty="0">
              <a:solidFill>
                <a:schemeClr val="tx1"/>
              </a:solidFill>
              <a:latin typeface="Calibri" pitchFamily="34" charset="0"/>
            </a:endParaRPr>
          </a:p>
        </p:txBody>
      </p:sp>
      <p:sp>
        <p:nvSpPr>
          <p:cNvPr id="5" name="Content Placeholder 4"/>
          <p:cNvSpPr>
            <a:spLocks noGrp="1"/>
          </p:cNvSpPr>
          <p:nvPr>
            <p:ph idx="1"/>
          </p:nvPr>
        </p:nvSpPr>
        <p:spPr/>
        <p:txBody>
          <a:bodyPr/>
          <a:lstStyle/>
          <a:p>
            <a:pPr algn="just"/>
            <a:r>
              <a:rPr lang="en-US" sz="2000" dirty="0" smtClean="0">
                <a:solidFill>
                  <a:schemeClr val="tx1"/>
                </a:solidFill>
                <a:latin typeface="Calibri" pitchFamily="34" charset="0"/>
              </a:rPr>
              <a:t>3.4 Effective electrical conductivity</a:t>
            </a:r>
          </a:p>
          <a:p>
            <a:pPr algn="just"/>
            <a:r>
              <a:rPr lang="en-US" sz="1800" dirty="0" smtClean="0">
                <a:solidFill>
                  <a:schemeClr val="tx1"/>
                </a:solidFill>
                <a:latin typeface="Calibri" pitchFamily="34" charset="0"/>
              </a:rPr>
              <a:t>Hashin-Shtrikman bounds</a:t>
            </a:r>
          </a:p>
          <a:p>
            <a:pPr algn="just"/>
            <a:endParaRPr lang="en-US" sz="2000" dirty="0" smtClean="0">
              <a:solidFill>
                <a:schemeClr val="tx1"/>
              </a:solidFill>
              <a:latin typeface="Calibri" pitchFamily="34" charset="0"/>
            </a:endParaRPr>
          </a:p>
          <a:p>
            <a:pPr algn="just"/>
            <a:endParaRPr lang="en-US" sz="2000" dirty="0" smtClean="0">
              <a:solidFill>
                <a:schemeClr val="tx1"/>
              </a:solidFill>
              <a:latin typeface="Calibri" pitchFamily="34" charset="0"/>
            </a:endParaRPr>
          </a:p>
          <a:p>
            <a:pPr algn="just"/>
            <a:endParaRPr lang="en-US" sz="2000" dirty="0" smtClean="0">
              <a:solidFill>
                <a:schemeClr val="tx1"/>
              </a:solidFill>
              <a:latin typeface="Calibri" pitchFamily="34" charset="0"/>
            </a:endParaRPr>
          </a:p>
          <a:p>
            <a:pPr algn="just"/>
            <a:endParaRPr lang="en-US" sz="2000" dirty="0" smtClean="0">
              <a:solidFill>
                <a:schemeClr val="tx1"/>
              </a:solidFill>
              <a:latin typeface="Calibri" pitchFamily="34" charset="0"/>
            </a:endParaRPr>
          </a:p>
          <a:p>
            <a:pPr algn="just"/>
            <a:endParaRPr lang="en-US" sz="2000" dirty="0" smtClean="0">
              <a:solidFill>
                <a:schemeClr val="tx1"/>
              </a:solidFill>
              <a:latin typeface="Calibri" pitchFamily="34" charset="0"/>
            </a:endParaRPr>
          </a:p>
          <a:p>
            <a:pPr algn="just"/>
            <a:r>
              <a:rPr lang="en-US" sz="1800" dirty="0" smtClean="0">
                <a:solidFill>
                  <a:schemeClr val="tx1"/>
                </a:solidFill>
                <a:latin typeface="Calibri" pitchFamily="34" charset="0"/>
              </a:rPr>
              <a:t>Milton</a:t>
            </a:r>
            <a:endParaRPr lang="en-US" sz="1800" dirty="0">
              <a:solidFill>
                <a:schemeClr val="tx1"/>
              </a:solidFill>
              <a:latin typeface="Calibri" pitchFamily="34" charset="0"/>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1" name="Object 1"/>
          <p:cNvGraphicFramePr>
            <a:graphicFrameLocks noChangeAspect="1"/>
          </p:cNvGraphicFramePr>
          <p:nvPr/>
        </p:nvGraphicFramePr>
        <p:xfrm>
          <a:off x="467544" y="3356992"/>
          <a:ext cx="1860550" cy="373063"/>
        </p:xfrm>
        <a:graphic>
          <a:graphicData uri="http://schemas.openxmlformats.org/presentationml/2006/ole">
            <p:oleObj spid="_x0000_s51201" name="Ecuaţie" r:id="rId3" imgW="1854000" imgH="368280" progId="Equation.3">
              <p:embed/>
            </p:oleObj>
          </a:graphicData>
        </a:graphic>
      </p:graphicFrame>
      <p:sp>
        <p:nvSpPr>
          <p:cNvPr id="512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3" name="Object 3"/>
          <p:cNvGraphicFramePr>
            <a:graphicFrameLocks noChangeAspect="1"/>
          </p:cNvGraphicFramePr>
          <p:nvPr/>
        </p:nvGraphicFramePr>
        <p:xfrm>
          <a:off x="2765425" y="2660650"/>
          <a:ext cx="5227638" cy="766763"/>
        </p:xfrm>
        <a:graphic>
          <a:graphicData uri="http://schemas.openxmlformats.org/presentationml/2006/ole">
            <p:oleObj spid="_x0000_s51203" name="Ecuaţie" r:id="rId4" imgW="5232240" imgH="761760" progId="Equation.3">
              <p:embed/>
            </p:oleObj>
          </a:graphicData>
        </a:graphic>
      </p:graphicFrame>
      <p:sp>
        <p:nvSpPr>
          <p:cNvPr id="512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5" name="Object 5"/>
          <p:cNvGraphicFramePr>
            <a:graphicFrameLocks noChangeAspect="1"/>
          </p:cNvGraphicFramePr>
          <p:nvPr/>
        </p:nvGraphicFramePr>
        <p:xfrm>
          <a:off x="2719388" y="3379788"/>
          <a:ext cx="5422900" cy="766762"/>
        </p:xfrm>
        <a:graphic>
          <a:graphicData uri="http://schemas.openxmlformats.org/presentationml/2006/ole">
            <p:oleObj spid="_x0000_s51205" name="Ecuaţie" r:id="rId5" imgW="5422680" imgH="761760" progId="Equation.3">
              <p:embed/>
            </p:oleObj>
          </a:graphicData>
        </a:graphic>
      </p:graphicFrame>
      <p:sp>
        <p:nvSpPr>
          <p:cNvPr id="512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07" name="Object 7"/>
          <p:cNvGraphicFramePr>
            <a:graphicFrameLocks noChangeAspect="1"/>
          </p:cNvGraphicFramePr>
          <p:nvPr/>
        </p:nvGraphicFramePr>
        <p:xfrm>
          <a:off x="1835696" y="4869160"/>
          <a:ext cx="6756400" cy="1608138"/>
        </p:xfrm>
        <a:graphic>
          <a:graphicData uri="http://schemas.openxmlformats.org/presentationml/2006/ole">
            <p:oleObj spid="_x0000_s51207" name="Ecuaţie" r:id="rId6" imgW="6756120" imgH="1612800" progId="Equation.3">
              <p:embed/>
            </p:oleObj>
          </a:graphicData>
        </a:graphic>
      </p:graphicFrame>
      <p:sp>
        <p:nvSpPr>
          <p:cNvPr id="13" name="Curved Up Arrow 12"/>
          <p:cNvSpPr/>
          <p:nvPr/>
        </p:nvSpPr>
        <p:spPr bwMode="auto">
          <a:xfrm rot="2659617">
            <a:off x="695433" y="4519788"/>
            <a:ext cx="648072" cy="504056"/>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p:txBody>
          <a:bodyPr/>
          <a:lstStyle/>
          <a:p>
            <a:pPr algn="just"/>
            <a:r>
              <a:rPr lang="en-US" sz="2000" dirty="0" smtClean="0">
                <a:solidFill>
                  <a:schemeClr val="tx1"/>
                </a:solidFill>
                <a:latin typeface="Calibri" pitchFamily="34" charset="0"/>
              </a:rPr>
              <a:t>4.1 Mechanical properties</a:t>
            </a:r>
          </a:p>
          <a:p>
            <a:pPr algn="just"/>
            <a:r>
              <a:rPr lang="en-US" sz="2000" i="1" dirty="0" smtClean="0">
                <a:solidFill>
                  <a:schemeClr val="tx1"/>
                </a:solidFill>
                <a:latin typeface="Calibri" pitchFamily="34" charset="0"/>
              </a:rPr>
              <a:t>Hybrid particle-fiber polymer composites</a:t>
            </a:r>
            <a:endParaRPr lang="en-US" sz="2000" i="1" dirty="0">
              <a:solidFill>
                <a:schemeClr val="tx1"/>
              </a:solidFill>
              <a:latin typeface="Calibri" pitchFamily="34" charset="0"/>
            </a:endParaRPr>
          </a:p>
        </p:txBody>
      </p:sp>
      <p:pic>
        <p:nvPicPr>
          <p:cNvPr id="4" name="Picture 3" descr="fig_5.tif"/>
          <p:cNvPicPr/>
          <p:nvPr/>
        </p:nvPicPr>
        <p:blipFill>
          <a:blip r:embed="rId2" cstate="print"/>
          <a:stretch>
            <a:fillRect/>
          </a:stretch>
        </p:blipFill>
        <p:spPr>
          <a:xfrm>
            <a:off x="1115616" y="2924944"/>
            <a:ext cx="3532649" cy="2700000"/>
          </a:xfrm>
          <a:prstGeom prst="rect">
            <a:avLst/>
          </a:prstGeom>
        </p:spPr>
      </p:pic>
      <p:sp>
        <p:nvSpPr>
          <p:cNvPr id="5" name="Rectangle 4"/>
          <p:cNvSpPr/>
          <p:nvPr/>
        </p:nvSpPr>
        <p:spPr>
          <a:xfrm>
            <a:off x="395536" y="5661248"/>
            <a:ext cx="4572000" cy="276999"/>
          </a:xfrm>
          <a:prstGeom prst="rect">
            <a:avLst/>
          </a:prstGeom>
        </p:spPr>
        <p:txBody>
          <a:bodyPr>
            <a:spAutoFit/>
          </a:bodyPr>
          <a:lstStyle/>
          <a:p>
            <a:r>
              <a:rPr lang="en-US" sz="1200" dirty="0" smtClean="0">
                <a:solidFill>
                  <a:schemeClr val="tx2"/>
                </a:solidFill>
                <a:latin typeface="Calibri" pitchFamily="34" charset="0"/>
              </a:rPr>
              <a:t>Particle-fiber hybrid composites’ Young modulus from tensile tests</a:t>
            </a:r>
            <a:endParaRPr lang="en-US" sz="1200" dirty="0">
              <a:solidFill>
                <a:schemeClr val="tx2"/>
              </a:solidFill>
              <a:latin typeface="Calibri" pitchFamily="34" charset="0"/>
            </a:endParaRPr>
          </a:p>
        </p:txBody>
      </p:sp>
      <p:pic>
        <p:nvPicPr>
          <p:cNvPr id="6" name="Picture 5" descr="fig_7.tif"/>
          <p:cNvPicPr/>
          <p:nvPr/>
        </p:nvPicPr>
        <p:blipFill>
          <a:blip r:embed="rId3" cstate="print"/>
          <a:stretch>
            <a:fillRect/>
          </a:stretch>
        </p:blipFill>
        <p:spPr>
          <a:xfrm>
            <a:off x="4860032" y="2924944"/>
            <a:ext cx="3532649" cy="2700000"/>
          </a:xfrm>
          <a:prstGeom prst="rect">
            <a:avLst/>
          </a:prstGeom>
        </p:spPr>
      </p:pic>
      <p:sp>
        <p:nvSpPr>
          <p:cNvPr id="7" name="Rectangle 6"/>
          <p:cNvSpPr/>
          <p:nvPr/>
        </p:nvSpPr>
        <p:spPr>
          <a:xfrm>
            <a:off x="4788024" y="5661248"/>
            <a:ext cx="4572000" cy="276999"/>
          </a:xfrm>
          <a:prstGeom prst="rect">
            <a:avLst/>
          </a:prstGeom>
        </p:spPr>
        <p:txBody>
          <a:bodyPr>
            <a:spAutoFit/>
          </a:bodyPr>
          <a:lstStyle/>
          <a:p>
            <a:r>
              <a:rPr lang="en-US" sz="1200" dirty="0" smtClean="0">
                <a:solidFill>
                  <a:schemeClr val="tx2"/>
                </a:solidFill>
                <a:latin typeface="Calibri" pitchFamily="34" charset="0"/>
              </a:rPr>
              <a:t>Particle-fiber hybrid composites’ Young modulus in flexure</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47664" y="1916832"/>
            <a:ext cx="7010400" cy="4114800"/>
          </a:xfrm>
        </p:spPr>
        <p:txBody>
          <a:bodyPr/>
          <a:lstStyle/>
          <a:p>
            <a:pPr algn="just"/>
            <a:r>
              <a:rPr lang="en-US" sz="2000" dirty="0" smtClean="0">
                <a:solidFill>
                  <a:schemeClr val="tx1"/>
                </a:solidFill>
                <a:latin typeface="Calibri" pitchFamily="34" charset="0"/>
              </a:rPr>
              <a:t>4.1 Mechanical properties</a:t>
            </a:r>
          </a:p>
          <a:p>
            <a:pPr algn="just"/>
            <a:r>
              <a:rPr lang="en-US" sz="2000" i="1" dirty="0" smtClean="0">
                <a:solidFill>
                  <a:schemeClr val="tx1"/>
                </a:solidFill>
                <a:latin typeface="Calibri" pitchFamily="34" charset="0"/>
              </a:rPr>
              <a:t>Hybrid particle-fiber polymer composites</a:t>
            </a:r>
            <a:endParaRPr lang="en-US" sz="2000" i="1" dirty="0">
              <a:solidFill>
                <a:schemeClr val="tx1"/>
              </a:solidFill>
              <a:latin typeface="Calibri" pitchFamily="34" charset="0"/>
            </a:endParaRPr>
          </a:p>
        </p:txBody>
      </p:sp>
      <p:pic>
        <p:nvPicPr>
          <p:cNvPr id="8" name="Picture 7" descr="fig_1b.tif"/>
          <p:cNvPicPr/>
          <p:nvPr/>
        </p:nvPicPr>
        <p:blipFill>
          <a:blip r:embed="rId2" cstate="print"/>
          <a:stretch>
            <a:fillRect/>
          </a:stretch>
        </p:blipFill>
        <p:spPr>
          <a:xfrm>
            <a:off x="827584" y="3068960"/>
            <a:ext cx="3477815" cy="2700000"/>
          </a:xfrm>
          <a:prstGeom prst="rect">
            <a:avLst/>
          </a:prstGeom>
        </p:spPr>
      </p:pic>
      <p:sp>
        <p:nvSpPr>
          <p:cNvPr id="1025" name="Rectangle 1"/>
          <p:cNvSpPr>
            <a:spLocks noChangeArrowheads="1"/>
          </p:cNvSpPr>
          <p:nvPr/>
        </p:nvSpPr>
        <p:spPr bwMode="auto">
          <a:xfrm>
            <a:off x="395536" y="5733256"/>
            <a:ext cx="4644008"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Theoretical predicted values based on the multi-step homogenization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scheme used for particle-fiber reinforced polymer composites</a:t>
            </a:r>
            <a:r>
              <a:rPr kumimoji="0" lang="en-US" sz="1200" b="0" u="none" strike="noStrike" cap="none" normalizeH="0" baseline="0" dirty="0" smtClean="0">
                <a:ln>
                  <a:noFill/>
                </a:ln>
                <a:solidFill>
                  <a:schemeClr val="tx2"/>
                </a:solidFill>
                <a:effectLst/>
                <a:latin typeface="Calibri" pitchFamily="34" charset="0"/>
                <a:cs typeface="Arial" pitchFamily="34" charset="0"/>
              </a:rPr>
              <a:t> </a:t>
            </a:r>
          </a:p>
        </p:txBody>
      </p:sp>
      <p:pic>
        <p:nvPicPr>
          <p:cNvPr id="10" name="Picture 9" descr="fig_13.tif"/>
          <p:cNvPicPr/>
          <p:nvPr/>
        </p:nvPicPr>
        <p:blipFill>
          <a:blip r:embed="rId3" cstate="print"/>
          <a:stretch>
            <a:fillRect/>
          </a:stretch>
        </p:blipFill>
        <p:spPr>
          <a:xfrm>
            <a:off x="4572000" y="3068960"/>
            <a:ext cx="3532649" cy="2700000"/>
          </a:xfrm>
          <a:prstGeom prst="rect">
            <a:avLst/>
          </a:prstGeom>
        </p:spPr>
      </p:pic>
      <p:sp>
        <p:nvSpPr>
          <p:cNvPr id="11" name="Rectangle 10"/>
          <p:cNvSpPr/>
          <p:nvPr/>
        </p:nvSpPr>
        <p:spPr>
          <a:xfrm>
            <a:off x="4932040" y="5733256"/>
            <a:ext cx="4032448" cy="461665"/>
          </a:xfrm>
          <a:prstGeom prst="rect">
            <a:avLst/>
          </a:prstGeom>
        </p:spPr>
        <p:txBody>
          <a:bodyPr wrap="square">
            <a:spAutoFit/>
          </a:bodyPr>
          <a:lstStyle/>
          <a:p>
            <a:pPr algn="just"/>
            <a:r>
              <a:rPr lang="en-US" sz="1200" dirty="0" smtClean="0">
                <a:solidFill>
                  <a:schemeClr val="tx2"/>
                </a:solidFill>
                <a:latin typeface="Calibri" pitchFamily="34" charset="0"/>
              </a:rPr>
              <a:t>Percent relative error between theoretical and experimental Young modulus from flexure tests</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47664" y="1916832"/>
            <a:ext cx="7010400" cy="4114800"/>
          </a:xfrm>
        </p:spPr>
        <p:txBody>
          <a:bodyPr/>
          <a:lstStyle/>
          <a:p>
            <a:pPr algn="just"/>
            <a:r>
              <a:rPr lang="en-US" sz="2000" dirty="0" smtClean="0">
                <a:solidFill>
                  <a:schemeClr val="tx1"/>
                </a:solidFill>
                <a:latin typeface="Calibri" pitchFamily="34" charset="0"/>
              </a:rPr>
              <a:t>4.1 Mechanical properties – environmental effects</a:t>
            </a:r>
          </a:p>
          <a:p>
            <a:pPr algn="just"/>
            <a:r>
              <a:rPr lang="en-US" sz="2000" i="1" dirty="0" smtClean="0">
                <a:solidFill>
                  <a:schemeClr val="tx1"/>
                </a:solidFill>
                <a:latin typeface="Calibri" pitchFamily="34" charset="0"/>
              </a:rPr>
              <a:t>Hybrid particle-fiber polymer composites</a:t>
            </a:r>
            <a:endParaRPr lang="en-US" sz="2000" i="1" dirty="0">
              <a:solidFill>
                <a:schemeClr val="tx1"/>
              </a:solidFill>
              <a:latin typeface="Calibri" pitchFamily="34" charset="0"/>
            </a:endParaRPr>
          </a:p>
        </p:txBody>
      </p:sp>
      <p:pic>
        <p:nvPicPr>
          <p:cNvPr id="9" name="Picture 8" descr="fig_12.tif"/>
          <p:cNvPicPr/>
          <p:nvPr/>
        </p:nvPicPr>
        <p:blipFill>
          <a:blip r:embed="rId2" cstate="print"/>
          <a:stretch>
            <a:fillRect/>
          </a:stretch>
        </p:blipFill>
        <p:spPr>
          <a:xfrm>
            <a:off x="1331640" y="2924944"/>
            <a:ext cx="3238500" cy="2476500"/>
          </a:xfrm>
          <a:prstGeom prst="rect">
            <a:avLst/>
          </a:prstGeom>
        </p:spPr>
      </p:pic>
      <p:pic>
        <p:nvPicPr>
          <p:cNvPr id="12" name="Picture 11" descr="fig_11.tif"/>
          <p:cNvPicPr/>
          <p:nvPr/>
        </p:nvPicPr>
        <p:blipFill>
          <a:blip r:embed="rId3" cstate="print"/>
          <a:stretch>
            <a:fillRect/>
          </a:stretch>
        </p:blipFill>
        <p:spPr>
          <a:xfrm>
            <a:off x="4788024" y="2852936"/>
            <a:ext cx="3238500" cy="2476500"/>
          </a:xfrm>
          <a:prstGeom prst="rect">
            <a:avLst/>
          </a:prstGeom>
        </p:spPr>
      </p:pic>
      <p:sp>
        <p:nvSpPr>
          <p:cNvPr id="36865" name="Rectangle 1"/>
          <p:cNvSpPr>
            <a:spLocks noChangeArrowheads="1"/>
          </p:cNvSpPr>
          <p:nvPr/>
        </p:nvSpPr>
        <p:spPr bwMode="auto">
          <a:xfrm>
            <a:off x="395536" y="5301208"/>
            <a:ext cx="874846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Percent difference between Young modulus in flexure: room and low temperature conditioned (left); room and temperature range (right) </a:t>
            </a:r>
            <a:endParaRPr kumimoji="0" lang="en-US" sz="1800" b="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852937"/>
            <a:ext cx="8424936" cy="792088"/>
          </a:xfrm>
        </p:spPr>
        <p:txBody>
          <a:bodyPr/>
          <a:lstStyle/>
          <a:p>
            <a:pPr algn="ctr"/>
            <a:r>
              <a:rPr lang="en-US" sz="3200" b="0" cap="none" dirty="0" smtClean="0">
                <a:solidFill>
                  <a:schemeClr val="tx1"/>
                </a:solidFill>
                <a:latin typeface="Calibri" pitchFamily="34" charset="0"/>
              </a:rPr>
              <a:t>Part I - Scientific and professional achievements</a:t>
            </a:r>
            <a:endParaRPr lang="en-US" sz="3200" b="0" cap="none" dirty="0">
              <a:solidFill>
                <a:schemeClr val="tx1"/>
              </a:solidFill>
              <a:latin typeface="Calibri" pitchFamily="34" charset="0"/>
            </a:endParaRPr>
          </a:p>
        </p:txBody>
      </p:sp>
      <p:sp>
        <p:nvSpPr>
          <p:cNvPr id="1026" name="Text Box 2"/>
          <p:cNvSpPr txBox="1">
            <a:spLocks noChangeArrowheads="1"/>
          </p:cNvSpPr>
          <p:nvPr/>
        </p:nvSpPr>
        <p:spPr bwMode="auto">
          <a:xfrm>
            <a:off x="3995936" y="4725144"/>
            <a:ext cx="4608512" cy="1485701"/>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GB" b="0" u="none" strike="noStrike" cap="none" normalizeH="0" baseline="0" dirty="0" smtClean="0">
                <a:ln>
                  <a:noFill/>
                </a:ln>
                <a:solidFill>
                  <a:schemeClr val="tx1"/>
                </a:solidFill>
                <a:effectLst/>
                <a:latin typeface="Calibri" pitchFamily="34" charset="0"/>
                <a:cs typeface="Arial" pitchFamily="34" charset="0"/>
              </a:rPr>
              <a:t>Research is to see what everybody else has seen, and to think what nobody else has thought.</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ro-RO" b="0" i="1" u="none" strike="noStrike" cap="none" normalizeH="0" baseline="0" dirty="0" smtClean="0">
                <a:ln>
                  <a:noFill/>
                </a:ln>
                <a:solidFill>
                  <a:schemeClr val="tx1"/>
                </a:solidFill>
                <a:effectLst/>
                <a:latin typeface="Calibri" pitchFamily="34" charset="0"/>
                <a:cs typeface="Arial" pitchFamily="34" charset="0"/>
              </a:rPr>
              <a:t>                                         </a:t>
            </a:r>
            <a:r>
              <a:rPr kumimoji="0" lang="ro-RO" b="0" u="none" strike="noStrike" cap="none" normalizeH="0" baseline="0" dirty="0" smtClean="0">
                <a:ln>
                  <a:noFill/>
                </a:ln>
                <a:solidFill>
                  <a:schemeClr val="tx1"/>
                </a:solidFill>
                <a:effectLst/>
                <a:latin typeface="Calibri" pitchFamily="34" charset="0"/>
                <a:cs typeface="Arial" pitchFamily="34" charset="0"/>
              </a:rPr>
              <a:t>Albert Szent - </a:t>
            </a:r>
            <a:r>
              <a:rPr kumimoji="0" lang="hu-HU" b="0" u="none" strike="noStrike" cap="none" normalizeH="0" baseline="0" dirty="0" smtClean="0">
                <a:ln>
                  <a:noFill/>
                </a:ln>
                <a:solidFill>
                  <a:schemeClr val="tx1"/>
                </a:solidFill>
                <a:effectLst/>
                <a:latin typeface="Calibri" pitchFamily="34" charset="0"/>
                <a:cs typeface="Arial" pitchFamily="34" charset="0"/>
              </a:rPr>
              <a:t>Gyorgyi</a:t>
            </a:r>
            <a:endParaRPr kumimoji="0" lang="en-US"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47664" y="1916832"/>
            <a:ext cx="7010400" cy="4114800"/>
          </a:xfrm>
        </p:spPr>
        <p:txBody>
          <a:bodyPr/>
          <a:lstStyle/>
          <a:p>
            <a:pPr algn="just"/>
            <a:r>
              <a:rPr lang="en-US" sz="2000" dirty="0" smtClean="0">
                <a:solidFill>
                  <a:schemeClr val="tx1"/>
                </a:solidFill>
                <a:latin typeface="Calibri" pitchFamily="34" charset="0"/>
              </a:rPr>
              <a:t>4.1 Mechanical properties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fiber-fiber polymer composites</a:t>
            </a:r>
            <a:endParaRPr lang="en-US" sz="2000" i="1" dirty="0">
              <a:solidFill>
                <a:schemeClr val="tx1"/>
              </a:solidFill>
              <a:latin typeface="Calibri" pitchFamily="34" charset="0"/>
            </a:endParaRPr>
          </a:p>
        </p:txBody>
      </p:sp>
      <p:pic>
        <p:nvPicPr>
          <p:cNvPr id="7" name="Picture 6" descr="fig_1.tif"/>
          <p:cNvPicPr/>
          <p:nvPr/>
        </p:nvPicPr>
        <p:blipFill>
          <a:blip r:embed="rId2" cstate="print"/>
          <a:stretch>
            <a:fillRect/>
          </a:stretch>
        </p:blipFill>
        <p:spPr>
          <a:xfrm>
            <a:off x="1187624" y="2852936"/>
            <a:ext cx="3567219" cy="2700000"/>
          </a:xfrm>
          <a:prstGeom prst="rect">
            <a:avLst/>
          </a:prstGeom>
        </p:spPr>
      </p:pic>
      <p:sp>
        <p:nvSpPr>
          <p:cNvPr id="37889" name="Rectangle 1"/>
          <p:cNvSpPr>
            <a:spLocks noChangeArrowheads="1"/>
          </p:cNvSpPr>
          <p:nvPr/>
        </p:nvSpPr>
        <p:spPr bwMode="auto">
          <a:xfrm>
            <a:off x="1403648" y="5517232"/>
            <a:ext cx="316835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Load vs. extension curves for unsymmetrical</a:t>
            </a:r>
            <a:endParaRPr kumimoji="0" lang="en-US" sz="1200" b="0" u="none" strike="noStrike" cap="none" normalizeH="0" baseline="0" dirty="0" smtClean="0">
              <a:ln>
                <a:noFill/>
              </a:ln>
              <a:solidFill>
                <a:schemeClr val="tx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hybrid and reference composites in flexure</a:t>
            </a:r>
            <a:endParaRPr kumimoji="0" lang="en-US" sz="1200" b="0" u="none" strike="noStrike" cap="none" normalizeH="0" baseline="0" dirty="0" smtClean="0">
              <a:ln>
                <a:noFill/>
              </a:ln>
              <a:solidFill>
                <a:schemeClr val="tx2"/>
              </a:solidFill>
              <a:effectLst/>
              <a:latin typeface="Calibri" pitchFamily="34" charset="0"/>
              <a:cs typeface="Arial" pitchFamily="34" charset="0"/>
            </a:endParaRPr>
          </a:p>
        </p:txBody>
      </p:sp>
      <p:pic>
        <p:nvPicPr>
          <p:cNvPr id="11" name="Picture 10" descr="fig_2.tif"/>
          <p:cNvPicPr/>
          <p:nvPr/>
        </p:nvPicPr>
        <p:blipFill>
          <a:blip r:embed="rId3" cstate="print"/>
          <a:stretch>
            <a:fillRect/>
          </a:stretch>
        </p:blipFill>
        <p:spPr>
          <a:xfrm>
            <a:off x="4788024" y="2852936"/>
            <a:ext cx="3629801" cy="2700000"/>
          </a:xfrm>
          <a:prstGeom prst="rect">
            <a:avLst/>
          </a:prstGeom>
        </p:spPr>
      </p:pic>
      <p:sp>
        <p:nvSpPr>
          <p:cNvPr id="37890" name="Rectangle 2"/>
          <p:cNvSpPr>
            <a:spLocks noChangeArrowheads="1"/>
          </p:cNvSpPr>
          <p:nvPr/>
        </p:nvSpPr>
        <p:spPr bwMode="auto">
          <a:xfrm>
            <a:off x="4932040" y="5517232"/>
            <a:ext cx="3744416"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Mean maximum bending stress values retrieved</a:t>
            </a:r>
            <a:endParaRPr kumimoji="0" lang="en-US" sz="1200" b="0" u="none" strike="noStrike" cap="none" normalizeH="0" baseline="0" dirty="0" smtClean="0">
              <a:ln>
                <a:noFill/>
              </a:ln>
              <a:solidFill>
                <a:schemeClr val="tx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for the hybrid fiber-fiber polymer composite specimens</a:t>
            </a:r>
            <a:endParaRPr kumimoji="0" lang="en-US" sz="1200" b="0" u="none" strike="noStrike" cap="none" normalizeH="0" baseline="0" dirty="0" smtClean="0">
              <a:ln>
                <a:noFill/>
              </a:ln>
              <a:solidFill>
                <a:schemeClr val="tx2"/>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47664" y="1916832"/>
            <a:ext cx="7010400" cy="4114800"/>
          </a:xfrm>
        </p:spPr>
        <p:txBody>
          <a:bodyPr/>
          <a:lstStyle/>
          <a:p>
            <a:pPr algn="just"/>
            <a:r>
              <a:rPr lang="en-US" sz="2000" dirty="0" smtClean="0">
                <a:solidFill>
                  <a:schemeClr val="tx1"/>
                </a:solidFill>
                <a:latin typeface="Calibri" pitchFamily="34" charset="0"/>
              </a:rPr>
              <a:t>4.2 Dynamic mechanical properties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8" name="Picture 7" descr="fig_1.tif"/>
          <p:cNvPicPr/>
          <p:nvPr/>
        </p:nvPicPr>
        <p:blipFill>
          <a:blip r:embed="rId2" cstate="print"/>
          <a:stretch>
            <a:fillRect/>
          </a:stretch>
        </p:blipFill>
        <p:spPr>
          <a:xfrm>
            <a:off x="1403648" y="3212976"/>
            <a:ext cx="3567219" cy="2700000"/>
          </a:xfrm>
          <a:prstGeom prst="rect">
            <a:avLst/>
          </a:prstGeom>
        </p:spPr>
      </p:pic>
      <p:sp>
        <p:nvSpPr>
          <p:cNvPr id="9" name="Rectangle 8"/>
          <p:cNvSpPr/>
          <p:nvPr/>
        </p:nvSpPr>
        <p:spPr>
          <a:xfrm>
            <a:off x="1547664" y="5877272"/>
            <a:ext cx="3240360" cy="461665"/>
          </a:xfrm>
          <a:prstGeom prst="rect">
            <a:avLst/>
          </a:prstGeom>
        </p:spPr>
        <p:txBody>
          <a:bodyPr wrap="square">
            <a:spAutoFit/>
          </a:bodyPr>
          <a:lstStyle/>
          <a:p>
            <a:pPr algn="just"/>
            <a:r>
              <a:rPr lang="en-US" sz="1200" dirty="0" smtClean="0">
                <a:solidFill>
                  <a:schemeClr val="tx2"/>
                </a:solidFill>
                <a:latin typeface="Calibri" pitchFamily="34" charset="0"/>
              </a:rPr>
              <a:t>Particle content effects on the storage modulus at different temperatures</a:t>
            </a:r>
            <a:endParaRPr lang="en-US" sz="1200" dirty="0">
              <a:solidFill>
                <a:schemeClr val="tx2"/>
              </a:solidFill>
              <a:latin typeface="Calibri" pitchFamily="34" charset="0"/>
            </a:endParaRPr>
          </a:p>
        </p:txBody>
      </p:sp>
      <p:sp>
        <p:nvSpPr>
          <p:cNvPr id="10" name="Rectangle 9"/>
          <p:cNvSpPr/>
          <p:nvPr/>
        </p:nvSpPr>
        <p:spPr>
          <a:xfrm>
            <a:off x="2267744" y="2996952"/>
            <a:ext cx="1911805" cy="338554"/>
          </a:xfrm>
          <a:prstGeom prst="rect">
            <a:avLst/>
          </a:prstGeom>
        </p:spPr>
        <p:txBody>
          <a:bodyPr wrap="none">
            <a:spAutoFit/>
          </a:bodyPr>
          <a:lstStyle/>
          <a:p>
            <a:r>
              <a:rPr lang="en-US" sz="1600" i="1" dirty="0" smtClean="0">
                <a:latin typeface="Calibri" pitchFamily="34" charset="0"/>
              </a:rPr>
              <a:t>Storage modulus</a:t>
            </a:r>
            <a:r>
              <a:rPr lang="en-US" sz="1600" dirty="0" smtClean="0">
                <a:latin typeface="Calibri" pitchFamily="34" charset="0"/>
              </a:rPr>
              <a:t> (E’)</a:t>
            </a:r>
            <a:endParaRPr lang="en-US" sz="1600" dirty="0">
              <a:latin typeface="Calibri" pitchFamily="34" charset="0"/>
            </a:endParaRPr>
          </a:p>
        </p:txBody>
      </p:sp>
      <p:pic>
        <p:nvPicPr>
          <p:cNvPr id="12" name="Picture 11" descr="fig_2.tif"/>
          <p:cNvPicPr/>
          <p:nvPr/>
        </p:nvPicPr>
        <p:blipFill>
          <a:blip r:embed="rId3" cstate="print"/>
          <a:stretch>
            <a:fillRect/>
          </a:stretch>
        </p:blipFill>
        <p:spPr>
          <a:xfrm>
            <a:off x="4932040" y="3212976"/>
            <a:ext cx="3594040" cy="2700000"/>
          </a:xfrm>
          <a:prstGeom prst="rect">
            <a:avLst/>
          </a:prstGeom>
        </p:spPr>
      </p:pic>
      <p:sp>
        <p:nvSpPr>
          <p:cNvPr id="13" name="Rectangle 12"/>
          <p:cNvSpPr/>
          <p:nvPr/>
        </p:nvSpPr>
        <p:spPr>
          <a:xfrm>
            <a:off x="5076056" y="5877272"/>
            <a:ext cx="3744416" cy="461665"/>
          </a:xfrm>
          <a:prstGeom prst="rect">
            <a:avLst/>
          </a:prstGeom>
        </p:spPr>
        <p:txBody>
          <a:bodyPr wrap="square">
            <a:spAutoFit/>
          </a:bodyPr>
          <a:lstStyle/>
          <a:p>
            <a:pPr algn="just"/>
            <a:r>
              <a:rPr lang="en-US" sz="1200" dirty="0" smtClean="0">
                <a:solidFill>
                  <a:schemeClr val="tx2"/>
                </a:solidFill>
                <a:latin typeface="Calibri" pitchFamily="34" charset="0"/>
              </a:rPr>
              <a:t>Particle content effects on the loss modulus at different temperatures</a:t>
            </a:r>
            <a:endParaRPr lang="en-US" sz="1200" dirty="0">
              <a:solidFill>
                <a:schemeClr val="tx2"/>
              </a:solidFill>
              <a:latin typeface="Calibri" pitchFamily="34" charset="0"/>
            </a:endParaRPr>
          </a:p>
        </p:txBody>
      </p:sp>
      <p:sp>
        <p:nvSpPr>
          <p:cNvPr id="14" name="Rectangle 13"/>
          <p:cNvSpPr/>
          <p:nvPr/>
        </p:nvSpPr>
        <p:spPr>
          <a:xfrm>
            <a:off x="5724128" y="2996952"/>
            <a:ext cx="1654620" cy="338554"/>
          </a:xfrm>
          <a:prstGeom prst="rect">
            <a:avLst/>
          </a:prstGeom>
        </p:spPr>
        <p:txBody>
          <a:bodyPr wrap="none">
            <a:spAutoFit/>
          </a:bodyPr>
          <a:lstStyle/>
          <a:p>
            <a:pPr algn="ctr"/>
            <a:r>
              <a:rPr lang="en-US" sz="1600" i="1" dirty="0" smtClean="0">
                <a:latin typeface="Calibri" pitchFamily="34" charset="0"/>
              </a:rPr>
              <a:t>Loss modulus</a:t>
            </a:r>
            <a:r>
              <a:rPr lang="en-US" sz="1600" dirty="0" smtClean="0">
                <a:latin typeface="Calibri" pitchFamily="34" charset="0"/>
              </a:rPr>
              <a:t> (E”)</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47664" y="1916832"/>
            <a:ext cx="7010400" cy="4114800"/>
          </a:xfrm>
        </p:spPr>
        <p:txBody>
          <a:bodyPr/>
          <a:lstStyle/>
          <a:p>
            <a:pPr algn="just"/>
            <a:r>
              <a:rPr lang="en-US" sz="2000" dirty="0" smtClean="0">
                <a:solidFill>
                  <a:schemeClr val="tx1"/>
                </a:solidFill>
                <a:latin typeface="Calibri" pitchFamily="34" charset="0"/>
              </a:rPr>
              <a:t>4.2 Dynamic mechanical properties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11" name="Picture 10" descr="fig_3.tif"/>
          <p:cNvPicPr/>
          <p:nvPr/>
        </p:nvPicPr>
        <p:blipFill>
          <a:blip r:embed="rId2" cstate="print"/>
          <a:stretch>
            <a:fillRect/>
          </a:stretch>
        </p:blipFill>
        <p:spPr>
          <a:xfrm>
            <a:off x="1331640" y="2996952"/>
            <a:ext cx="3594040" cy="2700000"/>
          </a:xfrm>
          <a:prstGeom prst="rect">
            <a:avLst/>
          </a:prstGeom>
        </p:spPr>
      </p:pic>
      <p:sp>
        <p:nvSpPr>
          <p:cNvPr id="15" name="Rectangle 14"/>
          <p:cNvSpPr/>
          <p:nvPr/>
        </p:nvSpPr>
        <p:spPr>
          <a:xfrm>
            <a:off x="1475656" y="5661248"/>
            <a:ext cx="3240360" cy="461665"/>
          </a:xfrm>
          <a:prstGeom prst="rect">
            <a:avLst/>
          </a:prstGeom>
        </p:spPr>
        <p:txBody>
          <a:bodyPr wrap="square">
            <a:spAutoFit/>
          </a:bodyPr>
          <a:lstStyle/>
          <a:p>
            <a:pPr algn="just"/>
            <a:r>
              <a:rPr lang="en-US" sz="1200" dirty="0" smtClean="0">
                <a:solidFill>
                  <a:schemeClr val="tx2"/>
                </a:solidFill>
                <a:latin typeface="Calibri" pitchFamily="34" charset="0"/>
              </a:rPr>
              <a:t>Damping factor variation with temperature in particle-fiber hybrid architectures</a:t>
            </a:r>
            <a:endParaRPr lang="en-US" sz="1200" dirty="0">
              <a:solidFill>
                <a:schemeClr val="tx2"/>
              </a:solidFill>
              <a:latin typeface="Calibri" pitchFamily="34" charset="0"/>
            </a:endParaRPr>
          </a:p>
        </p:txBody>
      </p:sp>
      <p:sp>
        <p:nvSpPr>
          <p:cNvPr id="16" name="Rectangle 15"/>
          <p:cNvSpPr/>
          <p:nvPr/>
        </p:nvSpPr>
        <p:spPr>
          <a:xfrm>
            <a:off x="1619672" y="2780928"/>
            <a:ext cx="3173176" cy="338554"/>
          </a:xfrm>
          <a:prstGeom prst="rect">
            <a:avLst/>
          </a:prstGeom>
        </p:spPr>
        <p:txBody>
          <a:bodyPr wrap="none">
            <a:spAutoFit/>
          </a:bodyPr>
          <a:lstStyle/>
          <a:p>
            <a:r>
              <a:rPr lang="en-US" sz="1600" i="1" dirty="0" smtClean="0">
                <a:latin typeface="Calibri" pitchFamily="34" charset="0"/>
              </a:rPr>
              <a:t>Damping factor/loss tangent</a:t>
            </a:r>
            <a:r>
              <a:rPr lang="en-US" sz="1600" dirty="0" smtClean="0">
                <a:latin typeface="Calibri" pitchFamily="34" charset="0"/>
              </a:rPr>
              <a:t> (tan δ)</a:t>
            </a:r>
            <a:endParaRPr lang="en-US" sz="1600" dirty="0">
              <a:latin typeface="Calibri" pitchFamily="34" charset="0"/>
            </a:endParaRPr>
          </a:p>
        </p:txBody>
      </p:sp>
      <p:pic>
        <p:nvPicPr>
          <p:cNvPr id="17" name="Picture 16" descr="fig_4.tif"/>
          <p:cNvPicPr/>
          <p:nvPr/>
        </p:nvPicPr>
        <p:blipFill>
          <a:blip r:embed="rId3" cstate="print"/>
          <a:stretch>
            <a:fillRect/>
          </a:stretch>
        </p:blipFill>
        <p:spPr>
          <a:xfrm>
            <a:off x="4716016" y="2996952"/>
            <a:ext cx="3594040" cy="2700000"/>
          </a:xfrm>
          <a:prstGeom prst="rect">
            <a:avLst/>
          </a:prstGeom>
        </p:spPr>
      </p:pic>
      <p:sp>
        <p:nvSpPr>
          <p:cNvPr id="18" name="Rectangle 17"/>
          <p:cNvSpPr/>
          <p:nvPr/>
        </p:nvSpPr>
        <p:spPr>
          <a:xfrm>
            <a:off x="4860032" y="5661248"/>
            <a:ext cx="3960440" cy="276999"/>
          </a:xfrm>
          <a:prstGeom prst="rect">
            <a:avLst/>
          </a:prstGeom>
        </p:spPr>
        <p:txBody>
          <a:bodyPr wrap="square">
            <a:spAutoFit/>
          </a:bodyPr>
          <a:lstStyle/>
          <a:p>
            <a:r>
              <a:rPr lang="en-US" sz="1200" dirty="0" smtClean="0">
                <a:solidFill>
                  <a:schemeClr val="tx2"/>
                </a:solidFill>
                <a:latin typeface="Calibri" pitchFamily="34" charset="0"/>
              </a:rPr>
              <a:t>Cole-Cole diagrams for the particle-fiber polymer composites</a:t>
            </a:r>
            <a:endParaRPr lang="en-US" sz="1200" dirty="0">
              <a:solidFill>
                <a:schemeClr val="tx2"/>
              </a:solidFill>
              <a:latin typeface="Calibri" pitchFamily="34" charset="0"/>
            </a:endParaRPr>
          </a:p>
        </p:txBody>
      </p:sp>
      <p:sp>
        <p:nvSpPr>
          <p:cNvPr id="38913" name="Rectangle 1"/>
          <p:cNvSpPr>
            <a:spLocks noChangeArrowheads="1"/>
          </p:cNvSpPr>
          <p:nvPr/>
        </p:nvSpPr>
        <p:spPr bwMode="auto">
          <a:xfrm>
            <a:off x="5364088" y="2780928"/>
            <a:ext cx="17636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Cole-Cole plots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47664" y="1916832"/>
            <a:ext cx="7010400" cy="4114800"/>
          </a:xfrm>
        </p:spPr>
        <p:txBody>
          <a:bodyPr/>
          <a:lstStyle/>
          <a:p>
            <a:pPr algn="just"/>
            <a:r>
              <a:rPr lang="en-US" sz="2000" dirty="0" smtClean="0">
                <a:solidFill>
                  <a:schemeClr val="tx1"/>
                </a:solidFill>
                <a:latin typeface="Calibri" pitchFamily="34" charset="0"/>
              </a:rPr>
              <a:t>4.2 Dynamic mechanical properties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fiber-fiber polymer composites</a:t>
            </a:r>
            <a:endParaRPr lang="en-US" sz="2000" i="1" dirty="0">
              <a:solidFill>
                <a:schemeClr val="tx1"/>
              </a:solidFill>
              <a:latin typeface="Calibri" pitchFamily="34" charset="0"/>
            </a:endParaRPr>
          </a:p>
        </p:txBody>
      </p:sp>
      <p:sp>
        <p:nvSpPr>
          <p:cNvPr id="10" name="Rectangle 9"/>
          <p:cNvSpPr/>
          <p:nvPr/>
        </p:nvSpPr>
        <p:spPr>
          <a:xfrm>
            <a:off x="1547664" y="2996952"/>
            <a:ext cx="1911805" cy="338554"/>
          </a:xfrm>
          <a:prstGeom prst="rect">
            <a:avLst/>
          </a:prstGeom>
        </p:spPr>
        <p:txBody>
          <a:bodyPr wrap="none">
            <a:spAutoFit/>
          </a:bodyPr>
          <a:lstStyle/>
          <a:p>
            <a:r>
              <a:rPr lang="en-US" sz="1600" i="1" dirty="0" smtClean="0">
                <a:latin typeface="Calibri" pitchFamily="34" charset="0"/>
              </a:rPr>
              <a:t>Storage modulus</a:t>
            </a:r>
            <a:r>
              <a:rPr lang="en-US" sz="1600" dirty="0" smtClean="0">
                <a:latin typeface="Calibri" pitchFamily="34" charset="0"/>
              </a:rPr>
              <a:t> (E’)</a:t>
            </a:r>
            <a:endParaRPr lang="en-US" sz="1600" dirty="0">
              <a:latin typeface="Calibri" pitchFamily="34" charset="0"/>
            </a:endParaRPr>
          </a:p>
        </p:txBody>
      </p:sp>
      <p:sp>
        <p:nvSpPr>
          <p:cNvPr id="14" name="Rectangle 13"/>
          <p:cNvSpPr/>
          <p:nvPr/>
        </p:nvSpPr>
        <p:spPr>
          <a:xfrm>
            <a:off x="5364088" y="2996952"/>
            <a:ext cx="1654620" cy="338554"/>
          </a:xfrm>
          <a:prstGeom prst="rect">
            <a:avLst/>
          </a:prstGeom>
        </p:spPr>
        <p:txBody>
          <a:bodyPr wrap="none">
            <a:spAutoFit/>
          </a:bodyPr>
          <a:lstStyle/>
          <a:p>
            <a:pPr algn="ctr"/>
            <a:r>
              <a:rPr lang="en-US" sz="1600" i="1" dirty="0" smtClean="0">
                <a:latin typeface="Calibri" pitchFamily="34" charset="0"/>
              </a:rPr>
              <a:t>Loss modulus</a:t>
            </a:r>
            <a:r>
              <a:rPr lang="en-US" sz="1600" dirty="0" smtClean="0">
                <a:latin typeface="Calibri" pitchFamily="34" charset="0"/>
              </a:rPr>
              <a:t> (E”)</a:t>
            </a:r>
            <a:endParaRPr lang="en-US" sz="1600" dirty="0">
              <a:latin typeface="Calibri" pitchFamily="34" charset="0"/>
            </a:endParaRPr>
          </a:p>
        </p:txBody>
      </p:sp>
      <p:pic>
        <p:nvPicPr>
          <p:cNvPr id="11" name="Picture 10" descr="fig_5.tif"/>
          <p:cNvPicPr/>
          <p:nvPr/>
        </p:nvPicPr>
        <p:blipFill>
          <a:blip r:embed="rId2" cstate="print"/>
          <a:stretch>
            <a:fillRect/>
          </a:stretch>
        </p:blipFill>
        <p:spPr>
          <a:xfrm>
            <a:off x="1043608" y="3356992"/>
            <a:ext cx="3573000" cy="2700000"/>
          </a:xfrm>
          <a:prstGeom prst="rect">
            <a:avLst/>
          </a:prstGeom>
        </p:spPr>
      </p:pic>
      <p:sp>
        <p:nvSpPr>
          <p:cNvPr id="39937" name="Rectangle 1"/>
          <p:cNvSpPr>
            <a:spLocks noChangeArrowheads="1"/>
          </p:cNvSpPr>
          <p:nvPr/>
        </p:nvSpPr>
        <p:spPr bwMode="auto">
          <a:xfrm>
            <a:off x="1259632" y="6021288"/>
            <a:ext cx="34563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Reinforcements’ volume fraction and UD fiber orientation effects on the storage modulus </a:t>
            </a:r>
            <a:endParaRPr kumimoji="0" lang="en-US" sz="1800" b="0" u="none" strike="noStrike" cap="none" normalizeH="0" baseline="0" dirty="0" smtClean="0">
              <a:ln>
                <a:noFill/>
              </a:ln>
              <a:solidFill>
                <a:schemeClr val="tx2"/>
              </a:solidFill>
              <a:effectLst/>
              <a:latin typeface="Calibri" pitchFamily="34" charset="0"/>
              <a:cs typeface="Arial" pitchFamily="34" charset="0"/>
            </a:endParaRPr>
          </a:p>
        </p:txBody>
      </p:sp>
      <p:pic>
        <p:nvPicPr>
          <p:cNvPr id="15" name="Picture 14" descr="fig_6.tif"/>
          <p:cNvPicPr/>
          <p:nvPr/>
        </p:nvPicPr>
        <p:blipFill>
          <a:blip r:embed="rId3" cstate="print"/>
          <a:stretch>
            <a:fillRect/>
          </a:stretch>
        </p:blipFill>
        <p:spPr>
          <a:xfrm>
            <a:off x="4860032" y="3356992"/>
            <a:ext cx="3549338" cy="2700000"/>
          </a:xfrm>
          <a:prstGeom prst="rect">
            <a:avLst/>
          </a:prstGeom>
        </p:spPr>
      </p:pic>
      <p:sp>
        <p:nvSpPr>
          <p:cNvPr id="39938" name="Rectangle 2"/>
          <p:cNvSpPr>
            <a:spLocks noChangeArrowheads="1"/>
          </p:cNvSpPr>
          <p:nvPr/>
        </p:nvSpPr>
        <p:spPr bwMode="auto">
          <a:xfrm>
            <a:off x="5148064" y="6019056"/>
            <a:ext cx="34563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Reinforcements’ volume fraction and UD fiber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orientation effects on the loss modulus </a:t>
            </a:r>
            <a:endParaRPr kumimoji="0" lang="en-US" sz="1800" b="0" u="none" strike="noStrike" cap="none" normalizeH="0" baseline="0" dirty="0" smtClean="0">
              <a:ln>
                <a:noFill/>
              </a:ln>
              <a:solidFill>
                <a:schemeClr val="tx2"/>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4.2 Dynamic mechanical properties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fiber-fiber polymer composites</a:t>
            </a:r>
            <a:endParaRPr lang="en-US" sz="2000" i="1" dirty="0">
              <a:solidFill>
                <a:schemeClr val="tx1"/>
              </a:solidFill>
              <a:latin typeface="Calibri" pitchFamily="34" charset="0"/>
            </a:endParaRPr>
          </a:p>
        </p:txBody>
      </p:sp>
      <p:sp>
        <p:nvSpPr>
          <p:cNvPr id="38913" name="Rectangle 1"/>
          <p:cNvSpPr>
            <a:spLocks noChangeArrowheads="1"/>
          </p:cNvSpPr>
          <p:nvPr/>
        </p:nvSpPr>
        <p:spPr bwMode="auto">
          <a:xfrm>
            <a:off x="3707904" y="2924944"/>
            <a:ext cx="17636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rgbClr val="1F497D"/>
                </a:solidFill>
                <a:effectLst/>
                <a:latin typeface="Calibri" pitchFamily="34" charset="0"/>
                <a:ea typeface="Calibri" pitchFamily="34" charset="0"/>
                <a:cs typeface="Times New Roman" pitchFamily="18" charset="0"/>
              </a:rPr>
              <a:t>Cole-Cole plots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fig_8a.tif"/>
          <p:cNvPicPr/>
          <p:nvPr/>
        </p:nvPicPr>
        <p:blipFill>
          <a:blip r:embed="rId2" cstate="print"/>
          <a:stretch>
            <a:fillRect/>
          </a:stretch>
        </p:blipFill>
        <p:spPr>
          <a:xfrm>
            <a:off x="1115616" y="3284984"/>
            <a:ext cx="3573000" cy="2700000"/>
          </a:xfrm>
          <a:prstGeom prst="rect">
            <a:avLst/>
          </a:prstGeom>
        </p:spPr>
      </p:pic>
      <p:pic>
        <p:nvPicPr>
          <p:cNvPr id="13" name="Picture 12" descr="fig_8b.tif"/>
          <p:cNvPicPr/>
          <p:nvPr/>
        </p:nvPicPr>
        <p:blipFill>
          <a:blip r:embed="rId3" cstate="print"/>
          <a:stretch>
            <a:fillRect/>
          </a:stretch>
        </p:blipFill>
        <p:spPr>
          <a:xfrm>
            <a:off x="4644008" y="3284984"/>
            <a:ext cx="3525987" cy="2700000"/>
          </a:xfrm>
          <a:prstGeom prst="rect">
            <a:avLst/>
          </a:prstGeom>
        </p:spPr>
      </p:pic>
      <p:sp>
        <p:nvSpPr>
          <p:cNvPr id="41986" name="Rectangle 2"/>
          <p:cNvSpPr>
            <a:spLocks noChangeArrowheads="1"/>
          </p:cNvSpPr>
          <p:nvPr/>
        </p:nvSpPr>
        <p:spPr bwMode="auto">
          <a:xfrm>
            <a:off x="1331640" y="6165304"/>
            <a:ext cx="3384376"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Cole-Cole diagrams in 0° oriented UD carbon fibers</a:t>
            </a:r>
            <a:endParaRPr kumimoji="0" lang="en-US" sz="1200" b="0" u="none" strike="noStrike" cap="none" normalizeH="0" baseline="0" dirty="0" smtClean="0">
              <a:ln>
                <a:noFill/>
              </a:ln>
              <a:solidFill>
                <a:schemeClr val="tx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of hybrid fiber-fiber polymer composites</a:t>
            </a:r>
            <a:endParaRPr kumimoji="0" lang="en-US" sz="1200" b="0" u="none" strike="noStrike" cap="none" normalizeH="0" baseline="0" dirty="0" smtClean="0">
              <a:ln>
                <a:noFill/>
              </a:ln>
              <a:solidFill>
                <a:schemeClr val="tx2"/>
              </a:solidFill>
              <a:effectLst/>
              <a:latin typeface="Calibri" pitchFamily="34" charset="0"/>
              <a:cs typeface="Arial" pitchFamily="34" charset="0"/>
            </a:endParaRPr>
          </a:p>
        </p:txBody>
      </p:sp>
      <p:sp>
        <p:nvSpPr>
          <p:cNvPr id="41987" name="Rectangle 3"/>
          <p:cNvSpPr>
            <a:spLocks noChangeArrowheads="1"/>
          </p:cNvSpPr>
          <p:nvPr/>
        </p:nvSpPr>
        <p:spPr bwMode="auto">
          <a:xfrm>
            <a:off x="4932040" y="6165304"/>
            <a:ext cx="341061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smtClean="0">
                <a:ln>
                  <a:noFill/>
                </a:ln>
                <a:solidFill>
                  <a:schemeClr val="tx2"/>
                </a:solidFill>
                <a:effectLst/>
                <a:latin typeface="Calibri" pitchFamily="34" charset="0"/>
                <a:ea typeface="Calibri" pitchFamily="34" charset="0"/>
                <a:cs typeface="Times New Roman" pitchFamily="18" charset="0"/>
              </a:rPr>
              <a:t>Cole-Cole diagrams in 90° oriented UD carbon fibers</a:t>
            </a:r>
            <a:endParaRPr kumimoji="0" lang="en-US" sz="1200" b="0" u="none" strike="noStrike" cap="none" normalizeH="0" baseline="0" smtClean="0">
              <a:ln>
                <a:noFill/>
              </a:ln>
              <a:solidFill>
                <a:schemeClr val="tx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u="none" strike="noStrike" cap="none" normalizeH="0" baseline="0" smtClean="0">
                <a:ln>
                  <a:noFill/>
                </a:ln>
                <a:solidFill>
                  <a:schemeClr val="tx2"/>
                </a:solidFill>
                <a:effectLst/>
                <a:latin typeface="Calibri" pitchFamily="34" charset="0"/>
                <a:ea typeface="Calibri" pitchFamily="34" charset="0"/>
                <a:cs typeface="Times New Roman" pitchFamily="18" charset="0"/>
              </a:rPr>
              <a:t>of hybrid fiber-fiber polymer composites</a:t>
            </a:r>
            <a:endParaRPr kumimoji="0" lang="en-US" sz="1200" b="0" u="none" strike="noStrike" cap="none" normalizeH="0" baseline="0" smtClean="0">
              <a:ln>
                <a:noFill/>
              </a:ln>
              <a:solidFill>
                <a:schemeClr val="tx2"/>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4.3 Thermo-physical properties – thermal expansion (CTE)</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9" name="Picture 8" descr="Fig6.emf"/>
          <p:cNvPicPr/>
          <p:nvPr/>
        </p:nvPicPr>
        <p:blipFill>
          <a:blip r:embed="rId2" cstate="print"/>
          <a:stretch>
            <a:fillRect/>
          </a:stretch>
        </p:blipFill>
        <p:spPr>
          <a:xfrm>
            <a:off x="1187624" y="2780928"/>
            <a:ext cx="3733800" cy="2695575"/>
          </a:xfrm>
          <a:prstGeom prst="rect">
            <a:avLst/>
          </a:prstGeom>
        </p:spPr>
      </p:pic>
      <p:sp>
        <p:nvSpPr>
          <p:cNvPr id="10" name="Rectangle 9"/>
          <p:cNvSpPr/>
          <p:nvPr/>
        </p:nvSpPr>
        <p:spPr>
          <a:xfrm>
            <a:off x="1259632" y="5445224"/>
            <a:ext cx="3528392" cy="461665"/>
          </a:xfrm>
          <a:prstGeom prst="rect">
            <a:avLst/>
          </a:prstGeom>
        </p:spPr>
        <p:txBody>
          <a:bodyPr wrap="square">
            <a:spAutoFit/>
          </a:bodyPr>
          <a:lstStyle/>
          <a:p>
            <a:pPr algn="just"/>
            <a:r>
              <a:rPr lang="en-US" sz="1200" dirty="0" smtClean="0">
                <a:solidFill>
                  <a:schemeClr val="tx2"/>
                </a:solidFill>
                <a:latin typeface="Calibri" pitchFamily="34" charset="0"/>
              </a:rPr>
              <a:t>Instantaneous CTE values (at 25 °C) for samples undergoing two successive scans</a:t>
            </a:r>
            <a:endParaRPr lang="en-US" sz="1200" dirty="0">
              <a:solidFill>
                <a:schemeClr val="tx2"/>
              </a:solidFill>
              <a:latin typeface="Calibri" pitchFamily="34" charset="0"/>
            </a:endParaRPr>
          </a:p>
        </p:txBody>
      </p:sp>
      <p:pic>
        <p:nvPicPr>
          <p:cNvPr id="11" name="Picture 10" descr="fig_10.tif"/>
          <p:cNvPicPr/>
          <p:nvPr/>
        </p:nvPicPr>
        <p:blipFill>
          <a:blip r:embed="rId3" cstate="print"/>
          <a:stretch>
            <a:fillRect/>
          </a:stretch>
        </p:blipFill>
        <p:spPr>
          <a:xfrm>
            <a:off x="4788024" y="2780928"/>
            <a:ext cx="3532649" cy="2700000"/>
          </a:xfrm>
          <a:prstGeom prst="rect">
            <a:avLst/>
          </a:prstGeom>
        </p:spPr>
      </p:pic>
      <p:sp>
        <p:nvSpPr>
          <p:cNvPr id="14" name="Rectangle 13"/>
          <p:cNvSpPr/>
          <p:nvPr/>
        </p:nvSpPr>
        <p:spPr>
          <a:xfrm>
            <a:off x="5148064" y="5445224"/>
            <a:ext cx="3528392" cy="461665"/>
          </a:xfrm>
          <a:prstGeom prst="rect">
            <a:avLst/>
          </a:prstGeom>
        </p:spPr>
        <p:txBody>
          <a:bodyPr wrap="square">
            <a:spAutoFit/>
          </a:bodyPr>
          <a:lstStyle/>
          <a:p>
            <a:pPr algn="just"/>
            <a:r>
              <a:rPr lang="en-US" sz="1200" dirty="0" smtClean="0">
                <a:solidFill>
                  <a:schemeClr val="tx2"/>
                </a:solidFill>
                <a:latin typeface="Calibri" pitchFamily="34" charset="0"/>
              </a:rPr>
              <a:t>Comparison on theoretical predicted vs. experimental retrieved CTE values </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4.3 Thermal expansion - hygroscopic environments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4" name="Picture 3" descr="WT_1week.tif"/>
          <p:cNvPicPr/>
          <p:nvPr/>
        </p:nvPicPr>
        <p:blipFill>
          <a:blip r:embed="rId2" cstate="print"/>
          <a:stretch>
            <a:fillRect/>
          </a:stretch>
        </p:blipFill>
        <p:spPr>
          <a:xfrm>
            <a:off x="1259632" y="2852936"/>
            <a:ext cx="3531457" cy="2700000"/>
          </a:xfrm>
          <a:prstGeom prst="rect">
            <a:avLst/>
          </a:prstGeom>
        </p:spPr>
      </p:pic>
      <p:sp>
        <p:nvSpPr>
          <p:cNvPr id="5" name="Rectangle 4"/>
          <p:cNvSpPr/>
          <p:nvPr/>
        </p:nvSpPr>
        <p:spPr>
          <a:xfrm>
            <a:off x="1043608" y="5589240"/>
            <a:ext cx="4248472" cy="276999"/>
          </a:xfrm>
          <a:prstGeom prst="rect">
            <a:avLst/>
          </a:prstGeom>
        </p:spPr>
        <p:txBody>
          <a:bodyPr wrap="square">
            <a:spAutoFit/>
          </a:bodyPr>
          <a:lstStyle/>
          <a:p>
            <a:pPr algn="just"/>
            <a:r>
              <a:rPr lang="en-GB" sz="1200" dirty="0" smtClean="0">
                <a:solidFill>
                  <a:schemeClr val="tx2"/>
                </a:solidFill>
                <a:latin typeface="Calibri" pitchFamily="34" charset="0"/>
              </a:rPr>
              <a:t>CTE temperature variations after water exposure along 1 week</a:t>
            </a:r>
            <a:endParaRPr lang="en-US" sz="1200" dirty="0">
              <a:solidFill>
                <a:schemeClr val="tx2"/>
              </a:solidFill>
              <a:latin typeface="Calibri" pitchFamily="34" charset="0"/>
            </a:endParaRPr>
          </a:p>
        </p:txBody>
      </p:sp>
      <p:pic>
        <p:nvPicPr>
          <p:cNvPr id="6" name="Picture 5" descr="WT_reference_multiple_weeks.tif"/>
          <p:cNvPicPr/>
          <p:nvPr/>
        </p:nvPicPr>
        <p:blipFill>
          <a:blip r:embed="rId3" cstate="print"/>
          <a:stretch>
            <a:fillRect/>
          </a:stretch>
        </p:blipFill>
        <p:spPr>
          <a:xfrm>
            <a:off x="4716016" y="2852936"/>
            <a:ext cx="3857483" cy="2700000"/>
          </a:xfrm>
          <a:prstGeom prst="rect">
            <a:avLst/>
          </a:prstGeom>
        </p:spPr>
      </p:pic>
      <p:sp>
        <p:nvSpPr>
          <p:cNvPr id="7" name="Rectangle 6"/>
          <p:cNvSpPr/>
          <p:nvPr/>
        </p:nvSpPr>
        <p:spPr>
          <a:xfrm>
            <a:off x="5292080" y="5589240"/>
            <a:ext cx="3528392" cy="276999"/>
          </a:xfrm>
          <a:prstGeom prst="rect">
            <a:avLst/>
          </a:prstGeom>
        </p:spPr>
        <p:txBody>
          <a:bodyPr wrap="square">
            <a:spAutoFit/>
          </a:bodyPr>
          <a:lstStyle/>
          <a:p>
            <a:pPr algn="just"/>
            <a:r>
              <a:rPr lang="en-GB" sz="1200" dirty="0" smtClean="0">
                <a:solidFill>
                  <a:schemeClr val="tx2"/>
                </a:solidFill>
                <a:latin typeface="Calibri" pitchFamily="34" charset="0"/>
              </a:rPr>
              <a:t>CTE temperature variations in reference specimens </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4.3 Thermal expansion - hygroscopic environments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8" name="Picture 7" descr="WT_12_weeks.tif"/>
          <p:cNvPicPr/>
          <p:nvPr/>
        </p:nvPicPr>
        <p:blipFill>
          <a:blip r:embed="rId2" cstate="print"/>
          <a:stretch>
            <a:fillRect/>
          </a:stretch>
        </p:blipFill>
        <p:spPr>
          <a:xfrm>
            <a:off x="1187624" y="2924944"/>
            <a:ext cx="3532649" cy="2700000"/>
          </a:xfrm>
          <a:prstGeom prst="rect">
            <a:avLst/>
          </a:prstGeom>
        </p:spPr>
      </p:pic>
      <p:sp>
        <p:nvSpPr>
          <p:cNvPr id="9" name="Rectangle 8"/>
          <p:cNvSpPr/>
          <p:nvPr/>
        </p:nvSpPr>
        <p:spPr>
          <a:xfrm>
            <a:off x="1115616" y="5589240"/>
            <a:ext cx="3528392" cy="461665"/>
          </a:xfrm>
          <a:prstGeom prst="rect">
            <a:avLst/>
          </a:prstGeom>
        </p:spPr>
        <p:txBody>
          <a:bodyPr wrap="square">
            <a:spAutoFit/>
          </a:bodyPr>
          <a:lstStyle/>
          <a:p>
            <a:pPr algn="just"/>
            <a:r>
              <a:rPr lang="en-GB" sz="1200" dirty="0" smtClean="0">
                <a:solidFill>
                  <a:schemeClr val="tx2"/>
                </a:solidFill>
                <a:latin typeface="Calibri" pitchFamily="34" charset="0"/>
              </a:rPr>
              <a:t>Thermal strain fields’ evolution within composites after 12 week of water exposure</a:t>
            </a:r>
            <a:endParaRPr lang="en-US" sz="1200" dirty="0">
              <a:solidFill>
                <a:schemeClr val="tx2"/>
              </a:solidFill>
              <a:latin typeface="Calibri" pitchFamily="34" charset="0"/>
            </a:endParaRPr>
          </a:p>
        </p:txBody>
      </p:sp>
      <p:pic>
        <p:nvPicPr>
          <p:cNvPr id="10" name="Picture 9" descr="WT_10%_weeks_all.tif"/>
          <p:cNvPicPr/>
          <p:nvPr/>
        </p:nvPicPr>
        <p:blipFill>
          <a:blip r:embed="rId3" cstate="print"/>
          <a:stretch>
            <a:fillRect/>
          </a:stretch>
        </p:blipFill>
        <p:spPr>
          <a:xfrm>
            <a:off x="4644008" y="2924944"/>
            <a:ext cx="3532649" cy="2700000"/>
          </a:xfrm>
          <a:prstGeom prst="rect">
            <a:avLst/>
          </a:prstGeom>
        </p:spPr>
      </p:pic>
      <p:sp>
        <p:nvSpPr>
          <p:cNvPr id="11" name="Rectangle 10"/>
          <p:cNvSpPr/>
          <p:nvPr/>
        </p:nvSpPr>
        <p:spPr>
          <a:xfrm>
            <a:off x="4932040" y="5589240"/>
            <a:ext cx="3456384" cy="461665"/>
          </a:xfrm>
          <a:prstGeom prst="rect">
            <a:avLst/>
          </a:prstGeom>
        </p:spPr>
        <p:txBody>
          <a:bodyPr wrap="square">
            <a:spAutoFit/>
          </a:bodyPr>
          <a:lstStyle/>
          <a:p>
            <a:pPr algn="just"/>
            <a:r>
              <a:rPr lang="en-GB" sz="1200" dirty="0" smtClean="0">
                <a:solidFill>
                  <a:schemeClr val="tx2"/>
                </a:solidFill>
                <a:latin typeface="Calibri" pitchFamily="34" charset="0"/>
              </a:rPr>
              <a:t>Thermal strain fields’ evolution within 10% Al</a:t>
            </a:r>
            <a:r>
              <a:rPr lang="en-GB" sz="1200" baseline="-25000" dirty="0" smtClean="0">
                <a:solidFill>
                  <a:schemeClr val="tx2"/>
                </a:solidFill>
                <a:latin typeface="Calibri" pitchFamily="34" charset="0"/>
              </a:rPr>
              <a:t>2</a:t>
            </a:r>
            <a:r>
              <a:rPr lang="en-GB" sz="1200" dirty="0" smtClean="0">
                <a:solidFill>
                  <a:schemeClr val="tx2"/>
                </a:solidFill>
                <a:latin typeface="Calibri" pitchFamily="34" charset="0"/>
              </a:rPr>
              <a:t>O</a:t>
            </a:r>
            <a:r>
              <a:rPr lang="en-GB" sz="1200" baseline="-25000" dirty="0" smtClean="0">
                <a:solidFill>
                  <a:schemeClr val="tx2"/>
                </a:solidFill>
                <a:latin typeface="Calibri" pitchFamily="34" charset="0"/>
              </a:rPr>
              <a:t>3</a:t>
            </a:r>
            <a:r>
              <a:rPr lang="en-GB" sz="1200" dirty="0" smtClean="0">
                <a:solidFill>
                  <a:schemeClr val="tx2"/>
                </a:solidFill>
                <a:latin typeface="Calibri" pitchFamily="34" charset="0"/>
              </a:rPr>
              <a:t> specimens under water exposure</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4.3 Thermal expansion – temperature range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8" name="Picture 7" descr="fig_25.tif"/>
          <p:cNvPicPr/>
          <p:nvPr/>
        </p:nvPicPr>
        <p:blipFill>
          <a:blip r:embed="rId2" cstate="print"/>
          <a:stretch>
            <a:fillRect/>
          </a:stretch>
        </p:blipFill>
        <p:spPr>
          <a:xfrm>
            <a:off x="1331640" y="3068960"/>
            <a:ext cx="3528078" cy="2700000"/>
          </a:xfrm>
          <a:prstGeom prst="rect">
            <a:avLst/>
          </a:prstGeom>
        </p:spPr>
      </p:pic>
      <p:sp>
        <p:nvSpPr>
          <p:cNvPr id="9" name="Rectangle 8"/>
          <p:cNvSpPr/>
          <p:nvPr/>
        </p:nvSpPr>
        <p:spPr>
          <a:xfrm>
            <a:off x="1835696" y="5877272"/>
            <a:ext cx="2952328" cy="461665"/>
          </a:xfrm>
          <a:prstGeom prst="rect">
            <a:avLst/>
          </a:prstGeom>
        </p:spPr>
        <p:txBody>
          <a:bodyPr wrap="square">
            <a:spAutoFit/>
          </a:bodyPr>
          <a:lstStyle/>
          <a:p>
            <a:pPr algn="just"/>
            <a:r>
              <a:rPr lang="en-GB" sz="1200" dirty="0" smtClean="0">
                <a:solidFill>
                  <a:schemeClr val="tx2"/>
                </a:solidFill>
                <a:latin typeface="Calibri" pitchFamily="34" charset="0"/>
              </a:rPr>
              <a:t>CTE temperature variations in samples prior subjected to temperature range</a:t>
            </a:r>
            <a:endParaRPr lang="en-US" sz="1200" dirty="0">
              <a:solidFill>
                <a:schemeClr val="tx2"/>
              </a:solidFill>
              <a:latin typeface="Calibri" pitchFamily="34" charset="0"/>
            </a:endParaRPr>
          </a:p>
        </p:txBody>
      </p:sp>
      <p:pic>
        <p:nvPicPr>
          <p:cNvPr id="10" name="Picture 9" descr="fig_26.tif"/>
          <p:cNvPicPr/>
          <p:nvPr/>
        </p:nvPicPr>
        <p:blipFill>
          <a:blip r:embed="rId3" cstate="print"/>
          <a:stretch>
            <a:fillRect/>
          </a:stretch>
        </p:blipFill>
        <p:spPr>
          <a:xfrm>
            <a:off x="4788024" y="3068960"/>
            <a:ext cx="3528078" cy="2700000"/>
          </a:xfrm>
          <a:prstGeom prst="rect">
            <a:avLst/>
          </a:prstGeom>
        </p:spPr>
      </p:pic>
      <p:sp>
        <p:nvSpPr>
          <p:cNvPr id="11" name="Rectangle 10"/>
          <p:cNvSpPr/>
          <p:nvPr/>
        </p:nvSpPr>
        <p:spPr>
          <a:xfrm>
            <a:off x="5292080" y="5877272"/>
            <a:ext cx="3384376" cy="461665"/>
          </a:xfrm>
          <a:prstGeom prst="rect">
            <a:avLst/>
          </a:prstGeom>
        </p:spPr>
        <p:txBody>
          <a:bodyPr wrap="square">
            <a:spAutoFit/>
          </a:bodyPr>
          <a:lstStyle/>
          <a:p>
            <a:pPr algn="just"/>
            <a:r>
              <a:rPr lang="en-US" sz="1200" dirty="0" smtClean="0">
                <a:solidFill>
                  <a:schemeClr val="tx2"/>
                </a:solidFill>
                <a:latin typeface="Calibri" pitchFamily="34" charset="0"/>
              </a:rPr>
              <a:t>Theoretical predicted vs. experimental retrieved CTE values for Al</a:t>
            </a:r>
            <a:r>
              <a:rPr lang="en-US" sz="1200" baseline="-25000" dirty="0" smtClean="0">
                <a:solidFill>
                  <a:schemeClr val="tx2"/>
                </a:solidFill>
                <a:latin typeface="Calibri" pitchFamily="34" charset="0"/>
              </a:rPr>
              <a:t>2</a:t>
            </a:r>
            <a:r>
              <a:rPr lang="en-US" sz="1200" dirty="0" smtClean="0">
                <a:solidFill>
                  <a:schemeClr val="tx2"/>
                </a:solidFill>
                <a:latin typeface="Calibri" pitchFamily="34" charset="0"/>
              </a:rPr>
              <a:t>O</a:t>
            </a:r>
            <a:r>
              <a:rPr lang="en-US" sz="1200" baseline="-25000" dirty="0" smtClean="0">
                <a:solidFill>
                  <a:schemeClr val="tx2"/>
                </a:solidFill>
                <a:latin typeface="Calibri" pitchFamily="34" charset="0"/>
              </a:rPr>
              <a:t>3</a:t>
            </a:r>
            <a:r>
              <a:rPr lang="en-US" sz="1200" dirty="0" smtClean="0">
                <a:solidFill>
                  <a:schemeClr val="tx2"/>
                </a:solidFill>
                <a:latin typeface="Calibri" pitchFamily="34" charset="0"/>
              </a:rPr>
              <a:t> fillers</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4.3 Thermal expansion – low temperature</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12" name="Picture 11" descr="fig_22.tif"/>
          <p:cNvPicPr/>
          <p:nvPr/>
        </p:nvPicPr>
        <p:blipFill>
          <a:blip r:embed="rId2" cstate="print"/>
          <a:stretch>
            <a:fillRect/>
          </a:stretch>
        </p:blipFill>
        <p:spPr>
          <a:xfrm>
            <a:off x="1403648" y="2924944"/>
            <a:ext cx="3528078" cy="2700000"/>
          </a:xfrm>
          <a:prstGeom prst="rect">
            <a:avLst/>
          </a:prstGeom>
        </p:spPr>
      </p:pic>
      <p:pic>
        <p:nvPicPr>
          <p:cNvPr id="13" name="Picture 12" descr="fig_23.tif"/>
          <p:cNvPicPr/>
          <p:nvPr/>
        </p:nvPicPr>
        <p:blipFill>
          <a:blip r:embed="rId3" cstate="print"/>
          <a:stretch>
            <a:fillRect/>
          </a:stretch>
        </p:blipFill>
        <p:spPr>
          <a:xfrm>
            <a:off x="5004048" y="2924944"/>
            <a:ext cx="3528078" cy="2700000"/>
          </a:xfrm>
          <a:prstGeom prst="rect">
            <a:avLst/>
          </a:prstGeom>
        </p:spPr>
      </p:pic>
      <p:sp>
        <p:nvSpPr>
          <p:cNvPr id="14" name="Rectangle 13"/>
          <p:cNvSpPr/>
          <p:nvPr/>
        </p:nvSpPr>
        <p:spPr>
          <a:xfrm>
            <a:off x="5508104" y="5733256"/>
            <a:ext cx="3024336" cy="461665"/>
          </a:xfrm>
          <a:prstGeom prst="rect">
            <a:avLst/>
          </a:prstGeom>
        </p:spPr>
        <p:txBody>
          <a:bodyPr wrap="square">
            <a:spAutoFit/>
          </a:bodyPr>
          <a:lstStyle/>
          <a:p>
            <a:pPr algn="just"/>
            <a:r>
              <a:rPr lang="en-GB" sz="1200" dirty="0" smtClean="0">
                <a:solidFill>
                  <a:schemeClr val="tx2"/>
                </a:solidFill>
                <a:latin typeface="Calibri" pitchFamily="34" charset="0"/>
              </a:rPr>
              <a:t>Overall CTE temperature variations after low temperature exposure</a:t>
            </a:r>
            <a:endParaRPr lang="en-US" sz="1200" dirty="0">
              <a:solidFill>
                <a:schemeClr val="tx2"/>
              </a:solidFill>
              <a:latin typeface="Calibri" pitchFamily="34" charset="0"/>
            </a:endParaRPr>
          </a:p>
        </p:txBody>
      </p:sp>
      <p:sp>
        <p:nvSpPr>
          <p:cNvPr id="15" name="Rectangle 14"/>
          <p:cNvSpPr/>
          <p:nvPr/>
        </p:nvSpPr>
        <p:spPr>
          <a:xfrm>
            <a:off x="1547664" y="5733256"/>
            <a:ext cx="3456384" cy="461665"/>
          </a:xfrm>
          <a:prstGeom prst="rect">
            <a:avLst/>
          </a:prstGeom>
        </p:spPr>
        <p:txBody>
          <a:bodyPr wrap="square">
            <a:spAutoFit/>
          </a:bodyPr>
          <a:lstStyle/>
          <a:p>
            <a:pPr algn="just"/>
            <a:r>
              <a:rPr lang="en-GB" sz="1200" dirty="0" smtClean="0">
                <a:solidFill>
                  <a:schemeClr val="tx2"/>
                </a:solidFill>
                <a:latin typeface="Calibri" pitchFamily="34" charset="0"/>
              </a:rPr>
              <a:t>Thermal strain fields’ evolution within composites prior undergoing low temperature</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114800"/>
          </a:xfrm>
        </p:spPr>
        <p:txBody>
          <a:bodyPr/>
          <a:lstStyle/>
          <a:p>
            <a:r>
              <a:rPr lang="en-US" sz="2000" dirty="0" smtClean="0">
                <a:solidFill>
                  <a:schemeClr val="tx1"/>
                </a:solidFill>
                <a:latin typeface="Calibri" pitchFamily="34" charset="0"/>
              </a:rPr>
              <a:t>1.1 Designing hybrid polymer composite materials</a:t>
            </a:r>
          </a:p>
          <a:p>
            <a:r>
              <a:rPr lang="en-US" sz="1800" dirty="0" smtClean="0">
                <a:latin typeface="Calibri" pitchFamily="34" charset="0"/>
              </a:rPr>
              <a:t>What is a hybrid material? When is hybrid a material? </a:t>
            </a:r>
          </a:p>
          <a:p>
            <a:r>
              <a:rPr lang="en-US" sz="1800" dirty="0" smtClean="0">
                <a:latin typeface="Calibri" pitchFamily="34" charset="0"/>
              </a:rPr>
              <a:t>How does it behave while subjected to a certain loading condition?</a:t>
            </a:r>
          </a:p>
          <a:p>
            <a:r>
              <a:rPr lang="en-US" sz="1800" dirty="0" smtClean="0">
                <a:latin typeface="Calibri" pitchFamily="34" charset="0"/>
              </a:rPr>
              <a:t>Scenarios used: “the best of both”, “the rule of mixtures”, “the weaker link dominates” and “the least of both”.</a:t>
            </a:r>
          </a:p>
          <a:p>
            <a:endParaRPr lang="en-US" sz="1800" dirty="0" smtClean="0">
              <a:latin typeface="Calibri" pitchFamily="34" charset="0"/>
            </a:endParaRPr>
          </a:p>
          <a:p>
            <a:pPr algn="just"/>
            <a:r>
              <a:rPr lang="en-US" sz="1800" dirty="0" smtClean="0">
                <a:latin typeface="Calibri" pitchFamily="34" charset="0"/>
              </a:rPr>
              <a:t>There are 3 types of hybridization architectures regarded as </a:t>
            </a:r>
            <a:r>
              <a:rPr lang="en-US" sz="1800" i="1" dirty="0" smtClean="0">
                <a:solidFill>
                  <a:schemeClr val="tx1"/>
                </a:solidFill>
                <a:latin typeface="Calibri" pitchFamily="34" charset="0"/>
              </a:rPr>
              <a:t>interlayer</a:t>
            </a:r>
            <a:r>
              <a:rPr lang="en-US" sz="1800" dirty="0" smtClean="0">
                <a:latin typeface="Calibri" pitchFamily="34" charset="0"/>
              </a:rPr>
              <a:t>, </a:t>
            </a:r>
            <a:r>
              <a:rPr lang="en-US" sz="1800" i="1" dirty="0" err="1" smtClean="0">
                <a:solidFill>
                  <a:schemeClr val="tx1"/>
                </a:solidFill>
                <a:latin typeface="Calibri" pitchFamily="34" charset="0"/>
              </a:rPr>
              <a:t>intralayer</a:t>
            </a:r>
            <a:r>
              <a:rPr lang="en-US" sz="1800" dirty="0" smtClean="0">
                <a:latin typeface="Calibri" pitchFamily="34" charset="0"/>
              </a:rPr>
              <a:t> and </a:t>
            </a:r>
            <a:r>
              <a:rPr lang="en-US" sz="1800" i="1" dirty="0" err="1" smtClean="0">
                <a:solidFill>
                  <a:schemeClr val="tx1"/>
                </a:solidFill>
                <a:latin typeface="Calibri" pitchFamily="34" charset="0"/>
              </a:rPr>
              <a:t>intrayarn</a:t>
            </a:r>
            <a:r>
              <a:rPr lang="en-US" sz="1800" dirty="0" smtClean="0">
                <a:latin typeface="Calibri" pitchFamily="34" charset="0"/>
              </a:rPr>
              <a:t>. The interlayer hybridization implies reinforcement mixing on the layer level while the </a:t>
            </a:r>
            <a:r>
              <a:rPr lang="en-US" sz="1800" dirty="0" err="1" smtClean="0">
                <a:latin typeface="Calibri" pitchFamily="34" charset="0"/>
              </a:rPr>
              <a:t>intralayer</a:t>
            </a:r>
            <a:r>
              <a:rPr lang="en-US" sz="1800" dirty="0" smtClean="0">
                <a:latin typeface="Calibri" pitchFamily="34" charset="0"/>
              </a:rPr>
              <a:t> configurations within each layer.  </a:t>
            </a:r>
          </a:p>
          <a:p>
            <a:pPr algn="just"/>
            <a:r>
              <a:rPr lang="en-US" sz="1800" dirty="0" smtClean="0">
                <a:latin typeface="Calibri" pitchFamily="34" charset="0"/>
              </a:rPr>
              <a:t>Industry demands focuses on fast architecture optimization in terms of cost minimization, high performance and lightweight condition.</a:t>
            </a:r>
          </a:p>
          <a:p>
            <a:pPr algn="just"/>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03648" y="1916832"/>
            <a:ext cx="7010400" cy="4114800"/>
          </a:xfrm>
        </p:spPr>
        <p:txBody>
          <a:bodyPr/>
          <a:lstStyle/>
          <a:p>
            <a:pPr algn="just"/>
            <a:r>
              <a:rPr lang="en-US" sz="2000" dirty="0" smtClean="0">
                <a:solidFill>
                  <a:schemeClr val="tx1"/>
                </a:solidFill>
                <a:latin typeface="Calibri" pitchFamily="34" charset="0"/>
              </a:rPr>
              <a:t>Thermal conductivity</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particle-fiber polymer composites</a:t>
            </a:r>
            <a:endParaRPr lang="en-US" sz="2000" i="1" dirty="0">
              <a:solidFill>
                <a:schemeClr val="tx1"/>
              </a:solidFill>
              <a:latin typeface="Calibri" pitchFamily="34" charset="0"/>
            </a:endParaRPr>
          </a:p>
        </p:txBody>
      </p:sp>
      <p:pic>
        <p:nvPicPr>
          <p:cNvPr id="8" name="Picture 7" descr="fig_11.tif"/>
          <p:cNvPicPr/>
          <p:nvPr/>
        </p:nvPicPr>
        <p:blipFill>
          <a:blip r:embed="rId2" cstate="print"/>
          <a:stretch>
            <a:fillRect/>
          </a:stretch>
        </p:blipFill>
        <p:spPr>
          <a:xfrm>
            <a:off x="971600" y="2996952"/>
            <a:ext cx="3857483" cy="2700000"/>
          </a:xfrm>
          <a:prstGeom prst="rect">
            <a:avLst/>
          </a:prstGeom>
        </p:spPr>
      </p:pic>
      <p:sp>
        <p:nvSpPr>
          <p:cNvPr id="43009" name="Rectangle 1"/>
          <p:cNvSpPr>
            <a:spLocks noChangeArrowheads="1"/>
          </p:cNvSpPr>
          <p:nvPr/>
        </p:nvSpPr>
        <p:spPr bwMode="auto">
          <a:xfrm>
            <a:off x="1547664" y="5733256"/>
            <a:ext cx="33123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Effective thermal conductivities – experimental vs. theoretical predicted</a:t>
            </a:r>
            <a:endParaRPr kumimoji="0" lang="en-US" sz="1800" b="0" u="none" strike="noStrike" cap="none" normalizeH="0" baseline="0" dirty="0" smtClean="0">
              <a:ln>
                <a:noFill/>
              </a:ln>
              <a:solidFill>
                <a:schemeClr val="tx2"/>
              </a:solidFill>
              <a:effectLst/>
              <a:latin typeface="Arial" pitchFamily="34" charset="0"/>
              <a:cs typeface="Arial" pitchFamily="34" charset="0"/>
            </a:endParaRPr>
          </a:p>
        </p:txBody>
      </p:sp>
      <p:pic>
        <p:nvPicPr>
          <p:cNvPr id="10" name="Picture 9" descr="fig_13.tif"/>
          <p:cNvPicPr/>
          <p:nvPr/>
        </p:nvPicPr>
        <p:blipFill>
          <a:blip r:embed="rId3" cstate="print"/>
          <a:stretch>
            <a:fillRect/>
          </a:stretch>
        </p:blipFill>
        <p:spPr>
          <a:xfrm>
            <a:off x="4788024" y="2996952"/>
            <a:ext cx="3851321" cy="2700000"/>
          </a:xfrm>
          <a:prstGeom prst="rect">
            <a:avLst/>
          </a:prstGeom>
        </p:spPr>
      </p:pic>
      <p:sp>
        <p:nvSpPr>
          <p:cNvPr id="11" name="Rectangle 10"/>
          <p:cNvSpPr/>
          <p:nvPr/>
        </p:nvSpPr>
        <p:spPr>
          <a:xfrm>
            <a:off x="5364088" y="5733256"/>
            <a:ext cx="3168352" cy="461665"/>
          </a:xfrm>
          <a:prstGeom prst="rect">
            <a:avLst/>
          </a:prstGeom>
        </p:spPr>
        <p:txBody>
          <a:bodyPr wrap="square">
            <a:spAutoFit/>
          </a:bodyPr>
          <a:lstStyle/>
          <a:p>
            <a:pPr algn="just"/>
            <a:r>
              <a:rPr lang="en-US" sz="1200" dirty="0" smtClean="0">
                <a:solidFill>
                  <a:schemeClr val="tx2"/>
                </a:solidFill>
                <a:latin typeface="Calibri" pitchFamily="34" charset="0"/>
              </a:rPr>
              <a:t>Relative errors between the experimental and predicted thermal conductivities </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Thermo-physical properties </a:t>
            </a:r>
          </a:p>
          <a:p>
            <a:pPr algn="just"/>
            <a:r>
              <a:rPr lang="en-US" sz="2000" i="1" dirty="0" smtClean="0">
                <a:solidFill>
                  <a:schemeClr val="tx1"/>
                </a:solidFill>
                <a:latin typeface="Calibri" pitchFamily="34" charset="0"/>
              </a:rPr>
              <a:t>Hybrid</a:t>
            </a:r>
            <a:r>
              <a:rPr lang="en-US" sz="2000" dirty="0" smtClean="0"/>
              <a:t> </a:t>
            </a:r>
            <a:r>
              <a:rPr lang="en-US" sz="2000" i="1" dirty="0" smtClean="0">
                <a:solidFill>
                  <a:schemeClr val="tx1"/>
                </a:solidFill>
                <a:latin typeface="Calibri" pitchFamily="34" charset="0"/>
              </a:rPr>
              <a:t>fiber-fiber polymer composites</a:t>
            </a:r>
            <a:endParaRPr lang="en-US" sz="2000" i="1" dirty="0">
              <a:solidFill>
                <a:schemeClr val="tx1"/>
              </a:solidFill>
              <a:latin typeface="Calibri" pitchFamily="34" charset="0"/>
            </a:endParaRPr>
          </a:p>
        </p:txBody>
      </p:sp>
      <p:pic>
        <p:nvPicPr>
          <p:cNvPr id="4" name="Picture 3" descr="fig_18.tif"/>
          <p:cNvPicPr/>
          <p:nvPr/>
        </p:nvPicPr>
        <p:blipFill>
          <a:blip r:embed="rId2" cstate="print"/>
          <a:stretch>
            <a:fillRect/>
          </a:stretch>
        </p:blipFill>
        <p:spPr>
          <a:xfrm>
            <a:off x="1043608" y="2780928"/>
            <a:ext cx="3531488" cy="2700000"/>
          </a:xfrm>
          <a:prstGeom prst="rect">
            <a:avLst/>
          </a:prstGeom>
        </p:spPr>
      </p:pic>
      <p:sp>
        <p:nvSpPr>
          <p:cNvPr id="5" name="Rectangle 4"/>
          <p:cNvSpPr/>
          <p:nvPr/>
        </p:nvSpPr>
        <p:spPr>
          <a:xfrm>
            <a:off x="1043608" y="5517232"/>
            <a:ext cx="4104456" cy="276999"/>
          </a:xfrm>
          <a:prstGeom prst="rect">
            <a:avLst/>
          </a:prstGeom>
        </p:spPr>
        <p:txBody>
          <a:bodyPr wrap="square">
            <a:spAutoFit/>
          </a:bodyPr>
          <a:lstStyle/>
          <a:p>
            <a:r>
              <a:rPr lang="en-GB" sz="1200" i="1" dirty="0" smtClean="0">
                <a:solidFill>
                  <a:schemeClr val="tx2"/>
                </a:solidFill>
                <a:latin typeface="Calibri" pitchFamily="34" charset="0"/>
              </a:rPr>
              <a:t>Thermal strain fields’ evolution within the composite specimens</a:t>
            </a:r>
            <a:endParaRPr lang="en-US" sz="1200" dirty="0">
              <a:solidFill>
                <a:schemeClr val="tx2"/>
              </a:solidFill>
              <a:latin typeface="Calibri" pitchFamily="34" charset="0"/>
            </a:endParaRPr>
          </a:p>
        </p:txBody>
      </p:sp>
      <p:pic>
        <p:nvPicPr>
          <p:cNvPr id="6" name="Picture 5" descr="fig_20.tif"/>
          <p:cNvPicPr/>
          <p:nvPr/>
        </p:nvPicPr>
        <p:blipFill>
          <a:blip r:embed="rId3" cstate="print"/>
          <a:stretch>
            <a:fillRect/>
          </a:stretch>
        </p:blipFill>
        <p:spPr>
          <a:xfrm>
            <a:off x="4860032" y="2780928"/>
            <a:ext cx="3528078" cy="2700000"/>
          </a:xfrm>
          <a:prstGeom prst="rect">
            <a:avLst/>
          </a:prstGeom>
        </p:spPr>
      </p:pic>
      <p:sp>
        <p:nvSpPr>
          <p:cNvPr id="7" name="Rectangle 6"/>
          <p:cNvSpPr/>
          <p:nvPr/>
        </p:nvSpPr>
        <p:spPr>
          <a:xfrm>
            <a:off x="5076056" y="5517232"/>
            <a:ext cx="4067944" cy="276999"/>
          </a:xfrm>
          <a:prstGeom prst="rect">
            <a:avLst/>
          </a:prstGeom>
        </p:spPr>
        <p:txBody>
          <a:bodyPr wrap="square">
            <a:spAutoFit/>
          </a:bodyPr>
          <a:lstStyle/>
          <a:p>
            <a:pPr algn="just"/>
            <a:r>
              <a:rPr lang="en-US" sz="1200" i="1" dirty="0" smtClean="0">
                <a:solidFill>
                  <a:schemeClr val="tx2"/>
                </a:solidFill>
                <a:latin typeface="Calibri" pitchFamily="34" charset="0"/>
              </a:rPr>
              <a:t>Effective CTE mean values from successive thermal cycles</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Thermo-physical properties </a:t>
            </a:r>
          </a:p>
          <a:p>
            <a:pPr algn="just"/>
            <a:r>
              <a:rPr lang="en-US" sz="2000" i="1" dirty="0" smtClean="0">
                <a:solidFill>
                  <a:schemeClr val="tx1"/>
                </a:solidFill>
                <a:latin typeface="Calibri" pitchFamily="34" charset="0"/>
              </a:rPr>
              <a:t>Hybrid </a:t>
            </a:r>
            <a:r>
              <a:rPr lang="en-US" sz="2000" i="1" dirty="0" smtClean="0">
                <a:solidFill>
                  <a:schemeClr val="tx1"/>
                </a:solidFill>
                <a:latin typeface="Calibri" pitchFamily="34" charset="0"/>
              </a:rPr>
              <a:t>particle-particle </a:t>
            </a:r>
            <a:r>
              <a:rPr lang="en-US" sz="2000" i="1" dirty="0" smtClean="0">
                <a:solidFill>
                  <a:schemeClr val="tx1"/>
                </a:solidFill>
                <a:latin typeface="Calibri" pitchFamily="34" charset="0"/>
              </a:rPr>
              <a:t>polymer composites</a:t>
            </a:r>
            <a:endParaRPr lang="en-US" sz="2000" i="1" dirty="0">
              <a:solidFill>
                <a:schemeClr val="tx1"/>
              </a:solidFill>
              <a:latin typeface="Calibri" pitchFamily="34" charset="0"/>
            </a:endParaRPr>
          </a:p>
        </p:txBody>
      </p:sp>
      <p:pic>
        <p:nvPicPr>
          <p:cNvPr id="8" name="Picture 7" descr="fig_15.tif"/>
          <p:cNvPicPr/>
          <p:nvPr/>
        </p:nvPicPr>
        <p:blipFill>
          <a:blip r:embed="rId2" cstate="print"/>
          <a:stretch>
            <a:fillRect/>
          </a:stretch>
        </p:blipFill>
        <p:spPr>
          <a:xfrm>
            <a:off x="827584" y="2852936"/>
            <a:ext cx="3528078" cy="2700000"/>
          </a:xfrm>
          <a:prstGeom prst="rect">
            <a:avLst/>
          </a:prstGeom>
        </p:spPr>
      </p:pic>
      <p:sp>
        <p:nvSpPr>
          <p:cNvPr id="9" name="Rectangle 8"/>
          <p:cNvSpPr/>
          <p:nvPr/>
        </p:nvSpPr>
        <p:spPr>
          <a:xfrm>
            <a:off x="395536" y="5589240"/>
            <a:ext cx="4680520" cy="276999"/>
          </a:xfrm>
          <a:prstGeom prst="rect">
            <a:avLst/>
          </a:prstGeom>
        </p:spPr>
        <p:txBody>
          <a:bodyPr wrap="square">
            <a:spAutoFit/>
          </a:bodyPr>
          <a:lstStyle/>
          <a:p>
            <a:r>
              <a:rPr lang="en-US" sz="1200" i="1" dirty="0" smtClean="0">
                <a:solidFill>
                  <a:schemeClr val="tx2"/>
                </a:solidFill>
                <a:latin typeface="Calibri" pitchFamily="34" charset="0"/>
              </a:rPr>
              <a:t>Thermal strain fields developed within hybrid composites during heating</a:t>
            </a:r>
            <a:r>
              <a:rPr lang="en-US" sz="1200" dirty="0" smtClean="0">
                <a:solidFill>
                  <a:schemeClr val="tx2"/>
                </a:solidFill>
                <a:latin typeface="Calibri" pitchFamily="34" charset="0"/>
              </a:rPr>
              <a:t> </a:t>
            </a:r>
            <a:endParaRPr lang="en-US" sz="1200" dirty="0">
              <a:solidFill>
                <a:schemeClr val="tx2"/>
              </a:solidFill>
              <a:latin typeface="Calibri" pitchFamily="34" charset="0"/>
            </a:endParaRPr>
          </a:p>
        </p:txBody>
      </p:sp>
      <p:pic>
        <p:nvPicPr>
          <p:cNvPr id="10" name="Picture 9" descr="fig_17.tif"/>
          <p:cNvPicPr/>
          <p:nvPr/>
        </p:nvPicPr>
        <p:blipFill>
          <a:blip r:embed="rId3" cstate="print"/>
          <a:stretch>
            <a:fillRect/>
          </a:stretch>
        </p:blipFill>
        <p:spPr>
          <a:xfrm>
            <a:off x="4788024" y="2852936"/>
            <a:ext cx="3528078" cy="2700000"/>
          </a:xfrm>
          <a:prstGeom prst="rect">
            <a:avLst/>
          </a:prstGeom>
        </p:spPr>
      </p:pic>
      <p:sp>
        <p:nvSpPr>
          <p:cNvPr id="11" name="Rectangle 10"/>
          <p:cNvSpPr/>
          <p:nvPr/>
        </p:nvSpPr>
        <p:spPr>
          <a:xfrm>
            <a:off x="5039544" y="5589240"/>
            <a:ext cx="4104456" cy="276999"/>
          </a:xfrm>
          <a:prstGeom prst="rect">
            <a:avLst/>
          </a:prstGeom>
        </p:spPr>
        <p:txBody>
          <a:bodyPr wrap="square">
            <a:spAutoFit/>
          </a:bodyPr>
          <a:lstStyle/>
          <a:p>
            <a:r>
              <a:rPr lang="en-US" sz="1200" i="1" dirty="0" smtClean="0">
                <a:solidFill>
                  <a:schemeClr val="tx2"/>
                </a:solidFill>
                <a:latin typeface="Calibri" pitchFamily="34" charset="0"/>
              </a:rPr>
              <a:t>CTE mean experimental values vs. micromechanical predicted</a:t>
            </a:r>
            <a:endParaRPr lang="en-US" sz="1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Electrical properties</a:t>
            </a:r>
          </a:p>
          <a:p>
            <a:pPr algn="just"/>
            <a:r>
              <a:rPr lang="en-US" sz="2000" i="1" dirty="0" smtClean="0">
                <a:solidFill>
                  <a:schemeClr val="tx1"/>
                </a:solidFill>
                <a:latin typeface="Calibri" pitchFamily="34" charset="0"/>
              </a:rPr>
              <a:t>Hybrid particle-particle polymer composites </a:t>
            </a:r>
            <a:r>
              <a:rPr lang="en-US" sz="2000" i="1" dirty="0" smtClean="0">
                <a:solidFill>
                  <a:schemeClr val="tx1"/>
                </a:solidFill>
                <a:latin typeface="Calibri" pitchFamily="34" charset="0"/>
              </a:rPr>
              <a:t> </a:t>
            </a:r>
            <a:endParaRPr lang="en-US" sz="2000" i="1" dirty="0" smtClean="0">
              <a:solidFill>
                <a:schemeClr val="tx1"/>
              </a:solidFill>
              <a:latin typeface="Calibri" pitchFamily="34" charset="0"/>
            </a:endParaRPr>
          </a:p>
        </p:txBody>
      </p:sp>
      <p:pic>
        <p:nvPicPr>
          <p:cNvPr id="4" name="Picture 3" descr="fig_1.tif"/>
          <p:cNvPicPr/>
          <p:nvPr/>
        </p:nvPicPr>
        <p:blipFill>
          <a:blip r:embed="rId2" cstate="print"/>
          <a:stretch>
            <a:fillRect/>
          </a:stretch>
        </p:blipFill>
        <p:spPr>
          <a:xfrm>
            <a:off x="683568" y="2780928"/>
            <a:ext cx="3531488" cy="2700000"/>
          </a:xfrm>
          <a:prstGeom prst="rect">
            <a:avLst/>
          </a:prstGeom>
        </p:spPr>
      </p:pic>
      <p:sp>
        <p:nvSpPr>
          <p:cNvPr id="5" name="Rectangle 4"/>
          <p:cNvSpPr/>
          <p:nvPr/>
        </p:nvSpPr>
        <p:spPr>
          <a:xfrm>
            <a:off x="899592" y="5517232"/>
            <a:ext cx="3096344" cy="461665"/>
          </a:xfrm>
          <a:prstGeom prst="rect">
            <a:avLst/>
          </a:prstGeom>
        </p:spPr>
        <p:txBody>
          <a:bodyPr wrap="square">
            <a:spAutoFit/>
          </a:bodyPr>
          <a:lstStyle/>
          <a:p>
            <a:r>
              <a:rPr lang="en-US" sz="1200" i="1" dirty="0" smtClean="0">
                <a:solidFill>
                  <a:schemeClr val="tx2"/>
                </a:solidFill>
                <a:latin typeface="Calibri" pitchFamily="34" charset="0"/>
              </a:rPr>
              <a:t>R(I) variation with applied current intensity for multi-phase composite specimens</a:t>
            </a:r>
            <a:endParaRPr lang="en-US" sz="1200" dirty="0">
              <a:solidFill>
                <a:schemeClr val="tx2"/>
              </a:solidFill>
              <a:latin typeface="Calibri" pitchFamily="34" charset="0"/>
            </a:endParaRPr>
          </a:p>
        </p:txBody>
      </p:sp>
      <p:pic>
        <p:nvPicPr>
          <p:cNvPr id="6" name="Picture 5" descr="fig_3.tif"/>
          <p:cNvPicPr/>
          <p:nvPr/>
        </p:nvPicPr>
        <p:blipFill>
          <a:blip r:embed="rId3" cstate="print"/>
          <a:stretch>
            <a:fillRect/>
          </a:stretch>
        </p:blipFill>
        <p:spPr>
          <a:xfrm>
            <a:off x="4427984" y="2852936"/>
            <a:ext cx="3532649" cy="2700000"/>
          </a:xfrm>
          <a:prstGeom prst="rect">
            <a:avLst/>
          </a:prstGeom>
        </p:spPr>
      </p:pic>
      <p:sp>
        <p:nvSpPr>
          <p:cNvPr id="88065" name="Rectangle 1"/>
          <p:cNvSpPr>
            <a:spLocks noChangeArrowheads="1"/>
          </p:cNvSpPr>
          <p:nvPr/>
        </p:nvSpPr>
        <p:spPr bwMode="auto">
          <a:xfrm>
            <a:off x="4283968" y="5517232"/>
            <a:ext cx="43204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Comparative theoretical-experimental data on effective</a:t>
            </a:r>
            <a:endParaRPr kumimoji="0" lang="en-US" sz="1200" b="0" i="0" u="none" strike="noStrike" cap="none" normalizeH="0" baseline="0" dirty="0" smtClean="0">
              <a:ln>
                <a:noFill/>
              </a:ln>
              <a:solidFill>
                <a:schemeClr val="tx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electrical conductivity for different relative content of iron particles</a:t>
            </a:r>
            <a:endParaRPr kumimoji="0" lang="en-US" sz="1200" b="0" i="0" u="none" strike="noStrike" cap="none" normalizeH="0" baseline="0" dirty="0" smtClean="0">
              <a:ln>
                <a:noFill/>
              </a:ln>
              <a:solidFill>
                <a:schemeClr val="tx2"/>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4 - Effective measured properties. Results and discussion</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475656" y="1916832"/>
            <a:ext cx="7010400" cy="4114800"/>
          </a:xfrm>
        </p:spPr>
        <p:txBody>
          <a:bodyPr/>
          <a:lstStyle/>
          <a:p>
            <a:pPr algn="just"/>
            <a:r>
              <a:rPr lang="en-US" sz="2000" dirty="0" smtClean="0">
                <a:solidFill>
                  <a:schemeClr val="tx1"/>
                </a:solidFill>
                <a:latin typeface="Calibri" pitchFamily="34" charset="0"/>
              </a:rPr>
              <a:t>Electrical properties</a:t>
            </a:r>
          </a:p>
          <a:p>
            <a:pPr algn="just"/>
            <a:r>
              <a:rPr lang="en-US" sz="2000" i="1" dirty="0" smtClean="0">
                <a:solidFill>
                  <a:schemeClr val="tx1"/>
                </a:solidFill>
                <a:latin typeface="Calibri" pitchFamily="34" charset="0"/>
              </a:rPr>
              <a:t>Hybrid particle-particle polymer composites </a:t>
            </a:r>
            <a:r>
              <a:rPr lang="en-US" sz="2000" i="1" dirty="0" smtClean="0">
                <a:solidFill>
                  <a:schemeClr val="tx1"/>
                </a:solidFill>
                <a:latin typeface="Calibri" pitchFamily="34" charset="0"/>
              </a:rPr>
              <a:t> </a:t>
            </a:r>
            <a:endParaRPr lang="en-US" sz="2000" i="1" dirty="0" smtClean="0">
              <a:solidFill>
                <a:schemeClr val="tx1"/>
              </a:solidFill>
              <a:latin typeface="Calibri" pitchFamily="34" charset="0"/>
            </a:endParaRPr>
          </a:p>
        </p:txBody>
      </p:sp>
      <p:pic>
        <p:nvPicPr>
          <p:cNvPr id="8" name="Picture 7" descr="fig_4.tif"/>
          <p:cNvPicPr/>
          <p:nvPr/>
        </p:nvPicPr>
        <p:blipFill>
          <a:blip r:embed="rId2" cstate="print"/>
          <a:stretch>
            <a:fillRect/>
          </a:stretch>
        </p:blipFill>
        <p:spPr>
          <a:xfrm>
            <a:off x="1115616" y="2852936"/>
            <a:ext cx="3532649" cy="2700000"/>
          </a:xfrm>
          <a:prstGeom prst="rect">
            <a:avLst/>
          </a:prstGeom>
        </p:spPr>
      </p:pic>
      <p:sp>
        <p:nvSpPr>
          <p:cNvPr id="117761" name="Rectangle 1"/>
          <p:cNvSpPr>
            <a:spLocks noChangeArrowheads="1"/>
          </p:cNvSpPr>
          <p:nvPr/>
        </p:nvSpPr>
        <p:spPr bwMode="auto">
          <a:xfrm>
            <a:off x="539552" y="5445224"/>
            <a:ext cx="40324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Absolute values of relative percent error from experimental and predicted values on effective electrical conductivities of hybrid composites</a:t>
            </a:r>
            <a:endParaRPr kumimoji="0" lang="en-US" sz="1800" b="0" i="0" u="none" strike="noStrike" cap="none" normalizeH="0" baseline="0" dirty="0" smtClean="0">
              <a:ln>
                <a:noFill/>
              </a:ln>
              <a:solidFill>
                <a:schemeClr val="tx2"/>
              </a:solidFill>
              <a:effectLst/>
              <a:latin typeface="Arial" pitchFamily="34" charset="0"/>
              <a:cs typeface="Arial" pitchFamily="34" charset="0"/>
            </a:endParaRPr>
          </a:p>
        </p:txBody>
      </p:sp>
      <p:pic>
        <p:nvPicPr>
          <p:cNvPr id="10" name="Picture 9" descr="fig_5.tif"/>
          <p:cNvPicPr/>
          <p:nvPr/>
        </p:nvPicPr>
        <p:blipFill>
          <a:blip r:embed="rId3" cstate="print"/>
          <a:stretch>
            <a:fillRect/>
          </a:stretch>
        </p:blipFill>
        <p:spPr>
          <a:xfrm>
            <a:off x="4860032" y="2780928"/>
            <a:ext cx="3532649" cy="2700000"/>
          </a:xfrm>
          <a:prstGeom prst="rect">
            <a:avLst/>
          </a:prstGeom>
        </p:spPr>
      </p:pic>
      <p:sp>
        <p:nvSpPr>
          <p:cNvPr id="117762" name="Rectangle 2"/>
          <p:cNvSpPr>
            <a:spLocks noChangeArrowheads="1"/>
          </p:cNvSpPr>
          <p:nvPr/>
        </p:nvSpPr>
        <p:spPr bwMode="auto">
          <a:xfrm>
            <a:off x="4860032" y="5445224"/>
            <a:ext cx="449999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Effective electrical conductivity function of relative iron particle</a:t>
            </a:r>
            <a:endParaRPr kumimoji="0" lang="en-US" sz="1200" b="0" i="0" u="none" strike="noStrike" cap="none" normalizeH="0" baseline="0" dirty="0" smtClean="0">
              <a:ln>
                <a:noFill/>
              </a:ln>
              <a:solidFill>
                <a:schemeClr val="tx2"/>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content in hybrid iron-graphite reinforced </a:t>
            </a:r>
            <a:r>
              <a:rPr kumimoji="0" lang="en-US" sz="1200" b="0" i="1" u="none" strike="noStrike" cap="none" normalizeH="0" baseline="0" dirty="0" err="1" smtClean="0">
                <a:ln>
                  <a:noFill/>
                </a:ln>
                <a:solidFill>
                  <a:schemeClr val="tx2"/>
                </a:solidFill>
                <a:effectLst/>
                <a:latin typeface="Calibri" pitchFamily="34" charset="0"/>
                <a:ea typeface="Calibri" pitchFamily="34" charset="0"/>
                <a:cs typeface="Times New Roman" pitchFamily="18" charset="0"/>
              </a:rPr>
              <a:t>PVAc</a:t>
            </a:r>
            <a:r>
              <a:rPr kumimoji="0" lang="en-US" sz="1200" b="0" i="1"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based composites</a:t>
            </a:r>
            <a:endParaRPr kumimoji="0" lang="en-US" sz="1200" b="0" i="0" u="none" strike="noStrike" cap="none" normalizeH="0" baseline="0" dirty="0" smtClean="0">
              <a:ln>
                <a:noFill/>
              </a:ln>
              <a:solidFill>
                <a:schemeClr val="tx2"/>
              </a:solidFill>
              <a:effectLst/>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5 – Conclusions on the original work</a:t>
            </a:r>
            <a:endParaRPr lang="en-US" sz="2800" dirty="0">
              <a:solidFill>
                <a:schemeClr val="tx1"/>
              </a:solidFill>
              <a:latin typeface="Calibri" pitchFamily="34" charset="0"/>
            </a:endParaRPr>
          </a:p>
        </p:txBody>
      </p:sp>
      <p:sp>
        <p:nvSpPr>
          <p:cNvPr id="3" name="Content Placeholder 2"/>
          <p:cNvSpPr>
            <a:spLocks noGrp="1"/>
          </p:cNvSpPr>
          <p:nvPr>
            <p:ph idx="1"/>
          </p:nvPr>
        </p:nvSpPr>
        <p:spPr/>
        <p:txBody>
          <a:bodyPr/>
          <a:lstStyle/>
          <a:p>
            <a:pPr algn="just"/>
            <a:r>
              <a:rPr lang="en-US" sz="2000" i="1" dirty="0" smtClean="0">
                <a:solidFill>
                  <a:schemeClr val="tx1"/>
                </a:solidFill>
                <a:latin typeface="Calibri" pitchFamily="34" charset="0"/>
              </a:rPr>
              <a:t>Mechanical properties of hybrid polymer composites</a:t>
            </a:r>
            <a:endParaRPr lang="en-US" sz="2000" dirty="0" smtClean="0">
              <a:solidFill>
                <a:schemeClr val="tx1"/>
              </a:solidFill>
              <a:latin typeface="Calibri" pitchFamily="34" charset="0"/>
            </a:endParaRPr>
          </a:p>
          <a:p>
            <a:pPr lvl="0" algn="just"/>
            <a:r>
              <a:rPr lang="en-US" sz="1800" dirty="0" smtClean="0">
                <a:latin typeface="Calibri" pitchFamily="34" charset="0"/>
              </a:rPr>
              <a:t>Elastic properties of hybrid polymer combinations are highly influenced both by the volume fraction of particle reinforcements and material type (i.e. ceramic, metallic) in addition to their geometry, shape and distribution. </a:t>
            </a:r>
          </a:p>
          <a:p>
            <a:pPr algn="just"/>
            <a:r>
              <a:rPr lang="en-GB" sz="1800" dirty="0" smtClean="0">
                <a:latin typeface="Calibri" pitchFamily="34" charset="0"/>
              </a:rPr>
              <a:t>The effective mechanical properties of these hybrid composites are being also influenced by the capacity of stress transferring between the fibre-matrix interfaces and fibres’ different breakage mechanisms. </a:t>
            </a:r>
            <a:endParaRPr lang="en-US" sz="1800" dirty="0" smtClean="0">
              <a:latin typeface="Calibri" pitchFamily="34" charset="0"/>
            </a:endParaRPr>
          </a:p>
          <a:p>
            <a:pPr algn="just"/>
            <a:r>
              <a:rPr lang="en-US" sz="1800" dirty="0" smtClean="0">
                <a:latin typeface="Calibri" pitchFamily="34" charset="0"/>
              </a:rPr>
              <a:t>Environmentally hybrid polymer composite conditioning (e.g. low temperatures, temperature range, water immersion, etc.) further impacts the experimentally retrieved elastic property in some extends, thus revealing information on materials’ sustainability. </a:t>
            </a:r>
          </a:p>
          <a:p>
            <a:pPr lvl="0" algn="just"/>
            <a:endParaRPr lang="en-US" sz="18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5 – Conclusions on the original work</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24000" y="1905000"/>
            <a:ext cx="7010400" cy="4692352"/>
          </a:xfrm>
        </p:spPr>
        <p:txBody>
          <a:bodyPr/>
          <a:lstStyle/>
          <a:p>
            <a:pPr algn="just"/>
            <a:r>
              <a:rPr lang="en-US" sz="2000" i="1" dirty="0" smtClean="0">
                <a:solidFill>
                  <a:schemeClr val="tx1"/>
                </a:solidFill>
                <a:latin typeface="Calibri" pitchFamily="34" charset="0"/>
              </a:rPr>
              <a:t>Dynamic mechanical properties of hybrid polymer composites</a:t>
            </a:r>
          </a:p>
          <a:p>
            <a:pPr algn="just"/>
            <a:r>
              <a:rPr lang="en-US" sz="1800" dirty="0" smtClean="0">
                <a:latin typeface="Calibri" pitchFamily="34" charset="0"/>
              </a:rPr>
              <a:t>In all cases the storage and loss modulus revealed the same tendencies, namely a decrease as the temperature increases, which is associated with the softening of the polymer matrices at higher temperatures</a:t>
            </a:r>
            <a:r>
              <a:rPr lang="en-US" sz="1800" dirty="0" smtClean="0">
                <a:latin typeface="Calibri" pitchFamily="34" charset="0"/>
              </a:rPr>
              <a:t>. </a:t>
            </a:r>
          </a:p>
          <a:p>
            <a:pPr algn="just"/>
            <a:r>
              <a:rPr lang="en-US" sz="1800" dirty="0" smtClean="0">
                <a:latin typeface="Calibri" pitchFamily="34" charset="0"/>
              </a:rPr>
              <a:t>Damping factors reveal a negative shift around glass transition temperature value as the volume fraction of phases increase, revealing thus an increase in the mobility of polymer molecules on the particle/fiber/matrix interfaces.</a:t>
            </a:r>
          </a:p>
          <a:p>
            <a:pPr lvl="0" algn="just"/>
            <a:r>
              <a:rPr lang="en-US" sz="1800" dirty="0" smtClean="0">
                <a:latin typeface="Calibri" pitchFamily="34" charset="0"/>
              </a:rPr>
              <a:t>Micromechanical predictions made using </a:t>
            </a:r>
            <a:r>
              <a:rPr lang="en-US" sz="1800" i="1" dirty="0" smtClean="0">
                <a:solidFill>
                  <a:schemeClr val="tx1"/>
                </a:solidFill>
                <a:latin typeface="Calibri" pitchFamily="34" charset="0"/>
              </a:rPr>
              <a:t>linear rules of hybrid mixture</a:t>
            </a:r>
            <a:r>
              <a:rPr lang="en-US" sz="1800" dirty="0" smtClean="0">
                <a:solidFill>
                  <a:schemeClr val="tx1"/>
                </a:solidFill>
                <a:latin typeface="Calibri" pitchFamily="34" charset="0"/>
              </a:rPr>
              <a:t> </a:t>
            </a:r>
            <a:r>
              <a:rPr lang="en-US" sz="1800" dirty="0" smtClean="0">
                <a:latin typeface="Calibri" pitchFamily="34" charset="0"/>
              </a:rPr>
              <a:t>(</a:t>
            </a:r>
            <a:r>
              <a:rPr lang="en-US" sz="1800" dirty="0" err="1" smtClean="0">
                <a:latin typeface="Calibri" pitchFamily="34" charset="0"/>
              </a:rPr>
              <a:t>RoHM</a:t>
            </a:r>
            <a:r>
              <a:rPr lang="en-US" sz="1800" dirty="0" smtClean="0">
                <a:latin typeface="Calibri" pitchFamily="34" charset="0"/>
              </a:rPr>
              <a:t>) and </a:t>
            </a:r>
            <a:r>
              <a:rPr lang="en-US" sz="1800" i="1" dirty="0" smtClean="0">
                <a:solidFill>
                  <a:schemeClr val="tx1"/>
                </a:solidFill>
                <a:latin typeface="Calibri" pitchFamily="34" charset="0"/>
              </a:rPr>
              <a:t>inverse rules of hybrid mixture</a:t>
            </a:r>
            <a:r>
              <a:rPr lang="en-US" sz="1800" dirty="0" smtClean="0">
                <a:solidFill>
                  <a:schemeClr val="tx1"/>
                </a:solidFill>
                <a:latin typeface="Calibri" pitchFamily="34" charset="0"/>
              </a:rPr>
              <a:t> </a:t>
            </a:r>
            <a:r>
              <a:rPr lang="en-US" sz="1800" dirty="0" smtClean="0">
                <a:latin typeface="Calibri" pitchFamily="34" charset="0"/>
              </a:rPr>
              <a:t>(</a:t>
            </a:r>
            <a:r>
              <a:rPr lang="en-US" sz="1800" dirty="0" err="1" smtClean="0">
                <a:latin typeface="Calibri" pitchFamily="34" charset="0"/>
              </a:rPr>
              <a:t>iRoHM</a:t>
            </a:r>
            <a:r>
              <a:rPr lang="en-US" sz="1800" dirty="0" smtClean="0">
                <a:latin typeface="Calibri" pitchFamily="34" charset="0"/>
              </a:rPr>
              <a:t>) </a:t>
            </a:r>
            <a:r>
              <a:rPr lang="en-US" sz="1800" dirty="0" smtClean="0">
                <a:latin typeface="Calibri" pitchFamily="34" charset="0"/>
              </a:rPr>
              <a:t>reveal </a:t>
            </a:r>
            <a:r>
              <a:rPr lang="en-US" sz="1800" dirty="0" smtClean="0">
                <a:latin typeface="Calibri" pitchFamily="34" charset="0"/>
              </a:rPr>
              <a:t>positive hybrid </a:t>
            </a:r>
            <a:r>
              <a:rPr lang="en-US" sz="1800" dirty="0" smtClean="0">
                <a:latin typeface="Calibri" pitchFamily="34" charset="0"/>
              </a:rPr>
              <a:t>effects.</a:t>
            </a:r>
          </a:p>
          <a:p>
            <a:pPr algn="just"/>
            <a:r>
              <a:rPr lang="en-US" sz="1800" dirty="0" smtClean="0">
                <a:solidFill>
                  <a:schemeClr val="tx1"/>
                </a:solidFill>
                <a:latin typeface="Calibri" pitchFamily="34" charset="0"/>
              </a:rPr>
              <a:t>Cole-Cole diagrams </a:t>
            </a:r>
            <a:r>
              <a:rPr lang="en-US" sz="1800" dirty="0" smtClean="0">
                <a:latin typeface="Calibri" pitchFamily="34" charset="0"/>
              </a:rPr>
              <a:t>reveal </a:t>
            </a:r>
            <a:r>
              <a:rPr lang="en-US" sz="1800" dirty="0" smtClean="0">
                <a:latin typeface="Calibri" pitchFamily="34" charset="0"/>
              </a:rPr>
              <a:t>the heterogeneity of the hybrid polymer composites as well as the relatively good reinforcements/matrix interface. </a:t>
            </a:r>
          </a:p>
          <a:p>
            <a:pPr lvl="0" algn="just"/>
            <a:endParaRPr lang="en-US" sz="1800" dirty="0" smtClean="0">
              <a:latin typeface="Calibri" pitchFamily="34" charset="0"/>
            </a:endParaRPr>
          </a:p>
          <a:p>
            <a:pPr lvl="0" algn="just"/>
            <a:endParaRPr lang="en-US" sz="1800" dirty="0" smtClean="0">
              <a:latin typeface="Calibri" pitchFamily="34" charset="0"/>
            </a:endParaRPr>
          </a:p>
          <a:p>
            <a:pPr lvl="0" algn="just"/>
            <a:endParaRPr lang="en-US" sz="1800" dirty="0" smtClean="0">
              <a:latin typeface="Calibri" pitchFamily="34" charset="0"/>
            </a:endParaRPr>
          </a:p>
          <a:p>
            <a:pPr lvl="0" algn="just"/>
            <a:endParaRPr lang="en-US" sz="1800" dirty="0" smtClean="0">
              <a:latin typeface="Calibri" pitchFamily="34" charset="0"/>
            </a:endParaRPr>
          </a:p>
          <a:p>
            <a:pPr algn="just"/>
            <a:endParaRPr lang="en-US" sz="2000" dirty="0" smtClean="0">
              <a:solidFill>
                <a:schemeClr val="tx1"/>
              </a:solidFill>
              <a:latin typeface="Calibri" pitchFamily="34" charset="0"/>
            </a:endParaRPr>
          </a:p>
          <a:p>
            <a:pPr lvl="0" algn="just"/>
            <a:endParaRPr lang="en-US" sz="18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5 – Conclusions on the original work</a:t>
            </a:r>
            <a:endParaRPr lang="en-US" sz="2800" dirty="0">
              <a:solidFill>
                <a:schemeClr val="tx1"/>
              </a:solidFill>
              <a:latin typeface="Calibri" pitchFamily="34" charset="0"/>
            </a:endParaRPr>
          </a:p>
        </p:txBody>
      </p:sp>
      <p:sp>
        <p:nvSpPr>
          <p:cNvPr id="3" name="Content Placeholder 2"/>
          <p:cNvSpPr>
            <a:spLocks noGrp="1"/>
          </p:cNvSpPr>
          <p:nvPr>
            <p:ph idx="1"/>
          </p:nvPr>
        </p:nvSpPr>
        <p:spPr/>
        <p:txBody>
          <a:bodyPr/>
          <a:lstStyle/>
          <a:p>
            <a:r>
              <a:rPr lang="en-US" sz="2000" i="1" dirty="0" smtClean="0">
                <a:solidFill>
                  <a:schemeClr val="tx1"/>
                </a:solidFill>
                <a:latin typeface="Calibri" pitchFamily="34" charset="0"/>
              </a:rPr>
              <a:t>Thermo-physical changes of hybrid polymer </a:t>
            </a:r>
            <a:r>
              <a:rPr lang="en-US" sz="2000" i="1" dirty="0" smtClean="0">
                <a:solidFill>
                  <a:schemeClr val="tx1"/>
                </a:solidFill>
                <a:latin typeface="Calibri" pitchFamily="34" charset="0"/>
              </a:rPr>
              <a:t>composites</a:t>
            </a:r>
          </a:p>
          <a:p>
            <a:pPr lvl="0" algn="just"/>
            <a:r>
              <a:rPr lang="en-US" sz="1800" dirty="0" smtClean="0">
                <a:latin typeface="Calibri" pitchFamily="34" charset="0"/>
              </a:rPr>
              <a:t>Both </a:t>
            </a:r>
            <a:r>
              <a:rPr lang="en-US" sz="1800" dirty="0" smtClean="0">
                <a:latin typeface="Calibri" pitchFamily="34" charset="0"/>
              </a:rPr>
              <a:t>thermal strain fields and instantaneous CTE are experiencing differences as temperature increases due to both constitutive concentration and orientation.  </a:t>
            </a:r>
            <a:endParaRPr lang="en-US" sz="1800" dirty="0" smtClean="0">
              <a:latin typeface="Calibri" pitchFamily="34" charset="0"/>
            </a:endParaRPr>
          </a:p>
          <a:p>
            <a:pPr lvl="0" algn="just"/>
            <a:r>
              <a:rPr lang="en-US" sz="1800" dirty="0" smtClean="0">
                <a:latin typeface="Calibri" pitchFamily="34" charset="0"/>
              </a:rPr>
              <a:t>Instantaneous CTE curves enable supplementary property retrieval, namely glass transition temperature on the curve peak. This parameter is particular important while testing a novel polymer matrix and a tailored hybrid composite architecture</a:t>
            </a:r>
            <a:r>
              <a:rPr lang="en-US" sz="1800" dirty="0" smtClean="0">
                <a:latin typeface="Calibri" pitchFamily="34" charset="0"/>
              </a:rPr>
              <a:t>.</a:t>
            </a:r>
          </a:p>
          <a:p>
            <a:pPr algn="just"/>
            <a:r>
              <a:rPr lang="en-US" sz="1800" dirty="0" smtClean="0">
                <a:latin typeface="Calibri" pitchFamily="34" charset="0"/>
              </a:rPr>
              <a:t>Theoretical predicted vs. experimentally retrieved CTE values shown small discrepancies if the double inclusion method was accounted comparatively with the well-known </a:t>
            </a:r>
            <a:r>
              <a:rPr lang="en-US" sz="1800" i="1" dirty="0" smtClean="0">
                <a:solidFill>
                  <a:schemeClr val="tx1"/>
                </a:solidFill>
                <a:latin typeface="Calibri" pitchFamily="34" charset="0"/>
              </a:rPr>
              <a:t>Mori-Tanaka</a:t>
            </a:r>
            <a:r>
              <a:rPr lang="en-US" sz="1800" dirty="0" smtClean="0">
                <a:latin typeface="Calibri" pitchFamily="34" charset="0"/>
              </a:rPr>
              <a:t> model.</a:t>
            </a:r>
          </a:p>
          <a:p>
            <a:pPr lvl="0" algn="just"/>
            <a:endParaRPr lang="en-US" sz="2000" dirty="0" smtClean="0">
              <a:latin typeface="Calibri" pitchFamily="34" charset="0"/>
            </a:endParaRPr>
          </a:p>
          <a:p>
            <a:endParaRPr lang="en-US" sz="2000" dirty="0" smtClean="0">
              <a:solidFill>
                <a:schemeClr val="tx1"/>
              </a:solidFill>
              <a:latin typeface="Calibri" pitchFamily="34" charset="0"/>
            </a:endParaRPr>
          </a:p>
          <a:p>
            <a:pPr algn="just"/>
            <a:endParaRPr lang="en-US" sz="2000" dirty="0" smtClean="0">
              <a:solidFill>
                <a:schemeClr val="tx1"/>
              </a:solidFill>
              <a:latin typeface="Calibri" pitchFamily="34" charset="0"/>
            </a:endParaRPr>
          </a:p>
          <a:p>
            <a:pPr lvl="0" algn="just"/>
            <a:endParaRPr lang="en-US" sz="18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Chapter 5 – Conclusions on the original work</a:t>
            </a:r>
            <a:endParaRPr lang="en-US" sz="2800" dirty="0">
              <a:solidFill>
                <a:schemeClr val="tx1"/>
              </a:solidFill>
              <a:latin typeface="Calibri" pitchFamily="34" charset="0"/>
            </a:endParaRPr>
          </a:p>
        </p:txBody>
      </p:sp>
      <p:sp>
        <p:nvSpPr>
          <p:cNvPr id="3" name="Content Placeholder 2"/>
          <p:cNvSpPr>
            <a:spLocks noGrp="1"/>
          </p:cNvSpPr>
          <p:nvPr>
            <p:ph idx="1"/>
          </p:nvPr>
        </p:nvSpPr>
        <p:spPr/>
        <p:txBody>
          <a:bodyPr/>
          <a:lstStyle/>
          <a:p>
            <a:r>
              <a:rPr lang="en-US" sz="2000" i="1" dirty="0" smtClean="0">
                <a:solidFill>
                  <a:schemeClr val="tx1"/>
                </a:solidFill>
                <a:latin typeface="Calibri" pitchFamily="34" charset="0"/>
              </a:rPr>
              <a:t>Electrical properties of hybrid polymer </a:t>
            </a:r>
            <a:r>
              <a:rPr lang="en-US" sz="2000" i="1" dirty="0" smtClean="0">
                <a:solidFill>
                  <a:schemeClr val="tx1"/>
                </a:solidFill>
                <a:latin typeface="Calibri" pitchFamily="34" charset="0"/>
              </a:rPr>
              <a:t>composites</a:t>
            </a:r>
          </a:p>
          <a:p>
            <a:pPr algn="just"/>
            <a:r>
              <a:rPr lang="en-US" sz="1800" dirty="0" smtClean="0">
                <a:latin typeface="Calibri" pitchFamily="34" charset="0"/>
              </a:rPr>
              <a:t>The electrical </a:t>
            </a:r>
            <a:r>
              <a:rPr lang="en-US" sz="1800" dirty="0" smtClean="0">
                <a:latin typeface="Calibri" pitchFamily="34" charset="0"/>
              </a:rPr>
              <a:t>conductivity of herein tailored hybrid polymer combinations’ ranks within semiconductor range (i.e. 10</a:t>
            </a:r>
            <a:r>
              <a:rPr lang="en-US" sz="1800" baseline="30000" dirty="0" smtClean="0">
                <a:latin typeface="Calibri" pitchFamily="34" charset="0"/>
              </a:rPr>
              <a:t>-2</a:t>
            </a:r>
            <a:r>
              <a:rPr lang="en-US" sz="1800" dirty="0" smtClean="0">
                <a:latin typeface="Calibri" pitchFamily="34" charset="0"/>
              </a:rPr>
              <a:t> to 10</a:t>
            </a:r>
            <a:r>
              <a:rPr lang="en-US" sz="1800" baseline="30000" dirty="0" smtClean="0">
                <a:latin typeface="Calibri" pitchFamily="34" charset="0"/>
              </a:rPr>
              <a:t>2</a:t>
            </a:r>
            <a:r>
              <a:rPr lang="en-US" sz="1800" dirty="0" smtClean="0">
                <a:latin typeface="Calibri" pitchFamily="34" charset="0"/>
              </a:rPr>
              <a:t> </a:t>
            </a:r>
            <a:r>
              <a:rPr lang="en-US" sz="1800" dirty="0" err="1" smtClean="0">
                <a:latin typeface="Calibri" pitchFamily="34" charset="0"/>
              </a:rPr>
              <a:t>Ω·m</a:t>
            </a:r>
            <a:r>
              <a:rPr lang="en-US" sz="1800" dirty="0" smtClean="0">
                <a:latin typeface="Calibri" pitchFamily="34" charset="0"/>
              </a:rPr>
              <a:t>) and increases with the increase of current density</a:t>
            </a:r>
            <a:r>
              <a:rPr lang="en-US" sz="1800" dirty="0" smtClean="0">
                <a:latin typeface="Calibri" pitchFamily="34" charset="0"/>
              </a:rPr>
              <a:t>.</a:t>
            </a:r>
          </a:p>
          <a:p>
            <a:pPr algn="just"/>
            <a:r>
              <a:rPr lang="en-US" sz="1800" dirty="0" smtClean="0">
                <a:latin typeface="Calibri" pitchFamily="34" charset="0"/>
              </a:rPr>
              <a:t>The effective </a:t>
            </a:r>
            <a:r>
              <a:rPr lang="en-US" sz="1800" dirty="0" smtClean="0">
                <a:latin typeface="Calibri" pitchFamily="34" charset="0"/>
              </a:rPr>
              <a:t>electrical resistivity </a:t>
            </a:r>
            <a:r>
              <a:rPr lang="en-US" sz="1800" dirty="0" smtClean="0">
                <a:latin typeface="Calibri" pitchFamily="34" charset="0"/>
              </a:rPr>
              <a:t>experiences </a:t>
            </a:r>
            <a:r>
              <a:rPr lang="en-US" sz="1800" dirty="0" smtClean="0">
                <a:latin typeface="Calibri" pitchFamily="34" charset="0"/>
              </a:rPr>
              <a:t>an abrupt decrease with the increase on the metallic particle volume fraction and increase of the current density </a:t>
            </a:r>
            <a:r>
              <a:rPr lang="en-US" sz="1800" dirty="0" smtClean="0">
                <a:latin typeface="Calibri" pitchFamily="34" charset="0"/>
              </a:rPr>
              <a:t>applied.</a:t>
            </a:r>
          </a:p>
          <a:p>
            <a:pPr lvl="0" algn="just"/>
            <a:r>
              <a:rPr lang="en-US" sz="1800" dirty="0" smtClean="0">
                <a:latin typeface="Calibri" pitchFamily="34" charset="0"/>
              </a:rPr>
              <a:t>Differences between the experimentally retrieved and predicted values of effective electrical conductivities (e.g. </a:t>
            </a:r>
            <a:r>
              <a:rPr lang="en-US" sz="1800" i="1" dirty="0" smtClean="0">
                <a:solidFill>
                  <a:schemeClr val="tx1"/>
                </a:solidFill>
                <a:latin typeface="Calibri" pitchFamily="34" charset="0"/>
              </a:rPr>
              <a:t>Milton</a:t>
            </a:r>
            <a:r>
              <a:rPr lang="en-US" sz="1800" dirty="0" smtClean="0">
                <a:latin typeface="Calibri" pitchFamily="34" charset="0"/>
              </a:rPr>
              <a:t> and </a:t>
            </a:r>
            <a:r>
              <a:rPr lang="en-US" sz="1800" i="1" dirty="0" smtClean="0">
                <a:solidFill>
                  <a:schemeClr val="tx1"/>
                </a:solidFill>
                <a:latin typeface="Calibri" pitchFamily="34" charset="0"/>
              </a:rPr>
              <a:t>Hashin-Shtrikman</a:t>
            </a:r>
            <a:r>
              <a:rPr lang="en-US" sz="1800" i="1" dirty="0" smtClean="0">
                <a:latin typeface="Calibri" pitchFamily="34" charset="0"/>
              </a:rPr>
              <a:t> </a:t>
            </a:r>
            <a:r>
              <a:rPr lang="en-US" sz="1800" dirty="0" smtClean="0">
                <a:latin typeface="Calibri" pitchFamily="34" charset="0"/>
              </a:rPr>
              <a:t>bounds) should be sought to relay on the reinforcements’ distribution and agglomeration within the hybrid composite structure that highly contributed to particle-particle interfaces enabling the conductive paths.  </a:t>
            </a:r>
          </a:p>
          <a:p>
            <a:pPr algn="just"/>
            <a:endParaRPr lang="en-US" sz="1800" dirty="0" smtClean="0">
              <a:solidFill>
                <a:schemeClr val="tx1"/>
              </a:solidFill>
              <a:latin typeface="Calibri" pitchFamily="34" charset="0"/>
            </a:endParaRPr>
          </a:p>
          <a:p>
            <a:pPr algn="just"/>
            <a:endParaRPr lang="en-US" sz="2000" dirty="0" smtClean="0">
              <a:solidFill>
                <a:schemeClr val="tx1"/>
              </a:solidFill>
              <a:latin typeface="Calibri" pitchFamily="34" charset="0"/>
            </a:endParaRPr>
          </a:p>
          <a:p>
            <a:pPr lvl="0" algn="just"/>
            <a:endParaRPr lang="en-US" sz="18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852936"/>
            <a:ext cx="8424936" cy="1152127"/>
          </a:xfrm>
        </p:spPr>
        <p:txBody>
          <a:bodyPr/>
          <a:lstStyle/>
          <a:p>
            <a:pPr algn="ctr"/>
            <a:r>
              <a:rPr lang="en-US" sz="3200" b="0" cap="none" dirty="0" smtClean="0">
                <a:solidFill>
                  <a:schemeClr val="tx1"/>
                </a:solidFill>
                <a:latin typeface="Calibri" pitchFamily="34" charset="0"/>
              </a:rPr>
              <a:t>Part II - The evolution and development plans </a:t>
            </a:r>
            <a:br>
              <a:rPr lang="en-US" sz="3200" b="0" cap="none" dirty="0" smtClean="0">
                <a:solidFill>
                  <a:schemeClr val="tx1"/>
                </a:solidFill>
                <a:latin typeface="Calibri" pitchFamily="34" charset="0"/>
              </a:rPr>
            </a:br>
            <a:r>
              <a:rPr lang="en-US" sz="3200" b="0" cap="none" dirty="0" smtClean="0">
                <a:solidFill>
                  <a:schemeClr val="tx1"/>
                </a:solidFill>
                <a:latin typeface="Calibri" pitchFamily="34" charset="0"/>
              </a:rPr>
              <a:t>of scientific and academic career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260304"/>
          </a:xfrm>
        </p:spPr>
        <p:txBody>
          <a:bodyPr/>
          <a:lstStyle/>
          <a:p>
            <a:r>
              <a:rPr lang="en-US" sz="2000" dirty="0" smtClean="0">
                <a:solidFill>
                  <a:schemeClr val="tx1"/>
                </a:solidFill>
                <a:latin typeface="Calibri" pitchFamily="34" charset="0"/>
              </a:rPr>
              <a:t>1.1 Designing hybrid polymer composite materials</a:t>
            </a:r>
          </a:p>
          <a:p>
            <a:pPr algn="just"/>
            <a:r>
              <a:rPr lang="en-US" sz="1800" dirty="0" smtClean="0">
                <a:latin typeface="Calibri" pitchFamily="34" charset="0"/>
              </a:rPr>
              <a:t>One of the first review on hybrid composites was written by </a:t>
            </a:r>
            <a:r>
              <a:rPr lang="en-US" sz="1800" dirty="0" err="1" smtClean="0">
                <a:latin typeface="Calibri" pitchFamily="34" charset="0"/>
              </a:rPr>
              <a:t>Kretsis</a:t>
            </a:r>
            <a:r>
              <a:rPr lang="en-US" sz="1800" dirty="0" smtClean="0">
                <a:latin typeface="Calibri" pitchFamily="34" charset="0"/>
              </a:rPr>
              <a:t> in </a:t>
            </a:r>
            <a:r>
              <a:rPr lang="en-US" sz="1800" dirty="0" smtClean="0">
                <a:latin typeface="Calibri" pitchFamily="34" charset="0"/>
              </a:rPr>
              <a:t>1987. </a:t>
            </a:r>
            <a:r>
              <a:rPr lang="en-US" sz="1800" dirty="0" smtClean="0">
                <a:latin typeface="Calibri" pitchFamily="34" charset="0"/>
              </a:rPr>
              <a:t>Since then, a wide range of materials was found to challenge the </a:t>
            </a:r>
            <a:r>
              <a:rPr lang="en-US" sz="1800" dirty="0" smtClean="0">
                <a:latin typeface="Calibri" pitchFamily="34" charset="0"/>
              </a:rPr>
              <a:t>benchmarks.</a:t>
            </a:r>
          </a:p>
          <a:p>
            <a:pPr algn="just"/>
            <a:r>
              <a:rPr lang="en-US" sz="1800" dirty="0" smtClean="0">
                <a:latin typeface="Calibri" pitchFamily="34" charset="0"/>
              </a:rPr>
              <a:t>One of the fundamental parameters in the hybrid polymer based composites design is the </a:t>
            </a:r>
            <a:r>
              <a:rPr lang="en-US" sz="1800" i="1" dirty="0" smtClean="0">
                <a:solidFill>
                  <a:schemeClr val="tx1"/>
                </a:solidFill>
                <a:latin typeface="Calibri" pitchFamily="34" charset="0"/>
              </a:rPr>
              <a:t>hybrid ratio</a:t>
            </a:r>
            <a:r>
              <a:rPr lang="en-US" sz="1800" dirty="0" smtClean="0">
                <a:solidFill>
                  <a:schemeClr val="tx1"/>
                </a:solidFill>
                <a:latin typeface="Calibri" pitchFamily="34" charset="0"/>
              </a:rPr>
              <a:t> </a:t>
            </a:r>
            <a:r>
              <a:rPr lang="en-US" sz="1800" dirty="0" smtClean="0">
                <a:latin typeface="Calibri" pitchFamily="34" charset="0"/>
              </a:rPr>
              <a:t>that is acknowledged to have a direct influence on the overall performance of structure. </a:t>
            </a:r>
            <a:endParaRPr lang="en-US" sz="1800" dirty="0" smtClean="0">
              <a:latin typeface="Calibri" pitchFamily="34" charset="0"/>
            </a:endParaRPr>
          </a:p>
          <a:p>
            <a:pPr algn="just"/>
            <a:r>
              <a:rPr lang="en-US" sz="1800" dirty="0" smtClean="0">
                <a:latin typeface="Calibri" pitchFamily="34" charset="0"/>
              </a:rPr>
              <a:t>This </a:t>
            </a:r>
            <a:r>
              <a:rPr lang="en-US" sz="1800" dirty="0" smtClean="0">
                <a:latin typeface="Calibri" pitchFamily="34" charset="0"/>
              </a:rPr>
              <a:t>is intimately connected to the </a:t>
            </a:r>
            <a:r>
              <a:rPr lang="en-US" sz="1800" i="1" dirty="0" smtClean="0">
                <a:solidFill>
                  <a:schemeClr val="tx1"/>
                </a:solidFill>
                <a:latin typeface="Calibri" pitchFamily="34" charset="0"/>
              </a:rPr>
              <a:t>hybrid effect</a:t>
            </a:r>
            <a:r>
              <a:rPr lang="en-US" sz="1800" dirty="0" smtClean="0">
                <a:solidFill>
                  <a:schemeClr val="tx1"/>
                </a:solidFill>
                <a:latin typeface="Calibri" pitchFamily="34" charset="0"/>
              </a:rPr>
              <a:t> </a:t>
            </a:r>
            <a:r>
              <a:rPr lang="en-US" sz="1800" dirty="0" smtClean="0">
                <a:latin typeface="Calibri" pitchFamily="34" charset="0"/>
              </a:rPr>
              <a:t>that is generally assessed while approaching such materials’ architectures. </a:t>
            </a:r>
            <a:endParaRPr lang="en-US" sz="1800" dirty="0" smtClean="0">
              <a:latin typeface="Calibri" pitchFamily="34" charset="0"/>
            </a:endParaRPr>
          </a:p>
          <a:p>
            <a:pPr algn="just"/>
            <a:r>
              <a:rPr lang="en-US" sz="1800" dirty="0" smtClean="0">
                <a:latin typeface="Calibri" pitchFamily="34" charset="0"/>
              </a:rPr>
              <a:t>The </a:t>
            </a:r>
            <a:r>
              <a:rPr lang="en-US" sz="1800" dirty="0" smtClean="0">
                <a:latin typeface="Calibri" pitchFamily="34" charset="0"/>
              </a:rPr>
              <a:t>most comprehensive and employed definition of the hybrid effect was given by </a:t>
            </a:r>
            <a:r>
              <a:rPr lang="en-US" sz="1800" dirty="0" err="1" smtClean="0">
                <a:latin typeface="Calibri" pitchFamily="34" charset="0"/>
              </a:rPr>
              <a:t>Marom</a:t>
            </a:r>
            <a:r>
              <a:rPr lang="en-US" sz="1800" dirty="0" smtClean="0">
                <a:latin typeface="Calibri" pitchFamily="34" charset="0"/>
              </a:rPr>
              <a:t> et al. in </a:t>
            </a:r>
            <a:r>
              <a:rPr lang="en-US" sz="1800" dirty="0" smtClean="0">
                <a:latin typeface="Calibri" pitchFamily="34" charset="0"/>
              </a:rPr>
              <a:t>1978. Deviation </a:t>
            </a:r>
            <a:r>
              <a:rPr lang="en-US" sz="1800" dirty="0" smtClean="0">
                <a:latin typeface="Calibri" pitchFamily="34" charset="0"/>
              </a:rPr>
              <a:t>from linear rule of mixtures (</a:t>
            </a:r>
            <a:r>
              <a:rPr lang="en-US" sz="1800" dirty="0" err="1" smtClean="0">
                <a:latin typeface="Calibri" pitchFamily="34" charset="0"/>
              </a:rPr>
              <a:t>RoM</a:t>
            </a:r>
            <a:r>
              <a:rPr lang="en-US" sz="1800" dirty="0" smtClean="0">
                <a:latin typeface="Calibri" pitchFamily="34" charset="0"/>
              </a:rPr>
              <a:t>) can be modified to be used to predict a large spectrum of mechanical </a:t>
            </a:r>
            <a:r>
              <a:rPr lang="en-US" sz="1800" dirty="0" smtClean="0">
                <a:latin typeface="Calibri" pitchFamily="34" charset="0"/>
              </a:rPr>
              <a:t>properties. </a:t>
            </a:r>
            <a:r>
              <a:rPr lang="en-US" sz="1800" dirty="0" smtClean="0">
                <a:latin typeface="Calibri" pitchFamily="34" charset="0"/>
              </a:rPr>
              <a:t>The </a:t>
            </a:r>
            <a:r>
              <a:rPr lang="en-US" sz="1800" dirty="0" smtClean="0">
                <a:latin typeface="Calibri" pitchFamily="34" charset="0"/>
              </a:rPr>
              <a:t>rule </a:t>
            </a:r>
            <a:r>
              <a:rPr lang="en-US" sz="1800" dirty="0" smtClean="0">
                <a:latin typeface="Calibri" pitchFamily="34" charset="0"/>
              </a:rPr>
              <a:t>is known in literature as the </a:t>
            </a:r>
            <a:r>
              <a:rPr lang="en-US" sz="1800" i="1" dirty="0" smtClean="0">
                <a:solidFill>
                  <a:schemeClr val="tx1"/>
                </a:solidFill>
                <a:latin typeface="Calibri" pitchFamily="34" charset="0"/>
              </a:rPr>
              <a:t>linear rule of hybrid mixtures</a:t>
            </a:r>
            <a:r>
              <a:rPr lang="en-US" sz="1800" dirty="0" smtClean="0">
                <a:latin typeface="Calibri" pitchFamily="34" charset="0"/>
              </a:rPr>
              <a:t> (</a:t>
            </a:r>
            <a:r>
              <a:rPr lang="en-US" sz="1800" dirty="0" err="1" smtClean="0">
                <a:latin typeface="Calibri" pitchFamily="34" charset="0"/>
              </a:rPr>
              <a:t>RoHM</a:t>
            </a:r>
            <a:r>
              <a:rPr lang="en-US" sz="1800" dirty="0" smtClean="0">
                <a:latin typeface="Calibri" pitchFamily="34" charset="0"/>
              </a:rPr>
              <a:t>).</a:t>
            </a:r>
            <a:endParaRPr lang="en-US" sz="1800" dirty="0" smtClean="0">
              <a:latin typeface="Calibri" pitchFamily="34" charset="0"/>
            </a:endParaRPr>
          </a:p>
          <a:p>
            <a:pPr algn="just"/>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Directions of scientific research</a:t>
            </a:r>
            <a:endParaRPr lang="en-US" sz="2800" dirty="0">
              <a:solidFill>
                <a:schemeClr val="tx1"/>
              </a:solidFill>
              <a:latin typeface="Calibri" pitchFamily="34" charset="0"/>
            </a:endParaRPr>
          </a:p>
        </p:txBody>
      </p:sp>
      <p:sp>
        <p:nvSpPr>
          <p:cNvPr id="5" name="Content Placeholder 4"/>
          <p:cNvSpPr>
            <a:spLocks noGrp="1"/>
          </p:cNvSpPr>
          <p:nvPr>
            <p:ph idx="1"/>
          </p:nvPr>
        </p:nvSpPr>
        <p:spPr/>
        <p:txBody>
          <a:bodyPr/>
          <a:lstStyle/>
          <a:p>
            <a:pPr algn="just"/>
            <a:r>
              <a:rPr lang="en-GB" sz="1800" dirty="0" smtClean="0">
                <a:latin typeface="Calibri" pitchFamily="34" charset="0"/>
              </a:rPr>
              <a:t>To foster novel hybrid woven out of solely synthetic/natural fibres or combinations of their (e.g. inter, intra- or comingled) and/or either natural or synthetic resin types followed by emerging tailored architectures to address the performance criteria and optimization designs settings. </a:t>
            </a:r>
          </a:p>
          <a:p>
            <a:pPr algn="just"/>
            <a:r>
              <a:rPr lang="en-GB" sz="1800" dirty="0" smtClean="0">
                <a:latin typeface="Calibri" pitchFamily="34" charset="0"/>
              </a:rPr>
              <a:t>To surmount shortages of skills and fill-in gap with missing information on the: fibre/matrix materials' compatibility, reinforcement structure and chemical composition or manufacturing techniques by extensive experimental research.</a:t>
            </a:r>
          </a:p>
          <a:p>
            <a:pPr algn="just"/>
            <a:r>
              <a:rPr lang="en-GB" sz="1800" dirty="0" smtClean="0">
                <a:latin typeface="Calibri" pitchFamily="34" charset="0"/>
              </a:rPr>
              <a:t>To address issues related to life cycle analysis (LCA), life cycle costing (LCC) and social life cycle assessment (SLCA) of polymer based composites, generally and hybrids, particularly.</a:t>
            </a:r>
            <a:endParaRPr lang="en-US" sz="1800" dirty="0" smtClean="0">
              <a:latin typeface="Calibri" pitchFamily="34" charset="0"/>
            </a:endParaRP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Evolution and development plans of professional career</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24000" y="1905000"/>
            <a:ext cx="7010400" cy="4764360"/>
          </a:xfrm>
        </p:spPr>
        <p:txBody>
          <a:bodyPr/>
          <a:lstStyle/>
          <a:p>
            <a:pPr algn="just"/>
            <a:r>
              <a:rPr lang="en-US" sz="2000" dirty="0" smtClean="0">
                <a:solidFill>
                  <a:schemeClr val="tx1"/>
                </a:solidFill>
                <a:latin typeface="Calibri" pitchFamily="34" charset="0"/>
              </a:rPr>
              <a:t>Teaching activity</a:t>
            </a:r>
            <a:r>
              <a:rPr lang="en-US" sz="2000" dirty="0" smtClean="0">
                <a:latin typeface="Calibri" pitchFamily="34" charset="0"/>
              </a:rPr>
              <a:t> </a:t>
            </a:r>
          </a:p>
          <a:p>
            <a:pPr algn="just"/>
            <a:r>
              <a:rPr lang="en-US" sz="2000" dirty="0" smtClean="0">
                <a:latin typeface="Calibri" pitchFamily="34" charset="0"/>
              </a:rPr>
              <a:t>Long term experience with university teaching since 1992.</a:t>
            </a:r>
          </a:p>
          <a:p>
            <a:pPr algn="just"/>
            <a:r>
              <a:rPr lang="en-US" sz="2000" dirty="0" smtClean="0">
                <a:latin typeface="Calibri" pitchFamily="34" charset="0"/>
              </a:rPr>
              <a:t>Subjected to changes and continuous improvements since is running into a feed-back type loop.</a:t>
            </a:r>
          </a:p>
          <a:p>
            <a:pPr algn="just"/>
            <a:r>
              <a:rPr lang="en-US" sz="2000" dirty="0" smtClean="0">
                <a:latin typeface="Calibri" pitchFamily="34" charset="0"/>
              </a:rPr>
              <a:t>Continuous learning both as provider and beneficiary (e.g. post-graduate courses)</a:t>
            </a:r>
          </a:p>
          <a:p>
            <a:pPr lvl="1" algn="just"/>
            <a:r>
              <a:rPr lang="en-GB" sz="1200" i="1" dirty="0" smtClean="0">
                <a:latin typeface="Calibri" pitchFamily="34" charset="0"/>
              </a:rPr>
              <a:t>Impact dynamics and testing methods</a:t>
            </a:r>
            <a:r>
              <a:rPr lang="en-GB" sz="1200" dirty="0" smtClean="0">
                <a:latin typeface="Calibri" pitchFamily="34" charset="0"/>
              </a:rPr>
              <a:t> and </a:t>
            </a:r>
            <a:r>
              <a:rPr lang="en-GB" sz="1200" i="1" dirty="0" smtClean="0">
                <a:latin typeface="Calibri" pitchFamily="34" charset="0"/>
              </a:rPr>
              <a:t>multiscale modelling of the mechanical behaviour and fatigue damage of engineering materials</a:t>
            </a:r>
            <a:r>
              <a:rPr lang="en-GB" sz="1200" dirty="0" smtClean="0">
                <a:latin typeface="Calibri" pitchFamily="34" charset="0"/>
              </a:rPr>
              <a:t>, University of Hertfordshire, UK, 3</a:t>
            </a:r>
            <a:r>
              <a:rPr lang="en-GB" sz="1200" baseline="30000" dirty="0" smtClean="0">
                <a:latin typeface="Calibri" pitchFamily="34" charset="0"/>
              </a:rPr>
              <a:t>rd</a:t>
            </a:r>
            <a:r>
              <a:rPr lang="en-GB" sz="1200" dirty="0" smtClean="0">
                <a:latin typeface="Calibri" pitchFamily="34" charset="0"/>
              </a:rPr>
              <a:t> – 8</a:t>
            </a:r>
            <a:r>
              <a:rPr lang="en-GB" sz="1200" baseline="30000" dirty="0" smtClean="0">
                <a:latin typeface="Calibri" pitchFamily="34" charset="0"/>
              </a:rPr>
              <a:t>th</a:t>
            </a:r>
            <a:r>
              <a:rPr lang="en-GB" sz="1200" dirty="0" smtClean="0">
                <a:latin typeface="Calibri" pitchFamily="34" charset="0"/>
              </a:rPr>
              <a:t> July 2008 </a:t>
            </a:r>
            <a:endParaRPr lang="en-US" sz="1200" dirty="0" smtClean="0">
              <a:latin typeface="Calibri" pitchFamily="34" charset="0"/>
            </a:endParaRPr>
          </a:p>
          <a:p>
            <a:pPr lvl="1" algn="just"/>
            <a:r>
              <a:rPr lang="en-GB" sz="1200" i="1" dirty="0" smtClean="0">
                <a:latin typeface="Calibri" pitchFamily="34" charset="0"/>
              </a:rPr>
              <a:t>Computational and experimental mechanics of advanced materials</a:t>
            </a:r>
            <a:r>
              <a:rPr lang="en-GB" sz="1200" dirty="0" smtClean="0">
                <a:latin typeface="Calibri" pitchFamily="34" charset="0"/>
              </a:rPr>
              <a:t>, International Centre for Mechanical Sciences, Udine, Italy, 8</a:t>
            </a:r>
            <a:r>
              <a:rPr lang="en-GB" sz="1200" baseline="30000" dirty="0" smtClean="0">
                <a:latin typeface="Calibri" pitchFamily="34" charset="0"/>
              </a:rPr>
              <a:t>th</a:t>
            </a:r>
            <a:r>
              <a:rPr lang="en-GB" sz="1200" dirty="0" smtClean="0">
                <a:latin typeface="Calibri" pitchFamily="34" charset="0"/>
              </a:rPr>
              <a:t> – 12</a:t>
            </a:r>
            <a:r>
              <a:rPr lang="en-GB" sz="1200" baseline="30000" dirty="0" smtClean="0">
                <a:latin typeface="Calibri" pitchFamily="34" charset="0"/>
              </a:rPr>
              <a:t>th</a:t>
            </a:r>
            <a:r>
              <a:rPr lang="en-GB" sz="1200" dirty="0" smtClean="0">
                <a:latin typeface="Calibri" pitchFamily="34" charset="0"/>
              </a:rPr>
              <a:t> Sept. 2008 </a:t>
            </a:r>
            <a:endParaRPr lang="en-US" sz="1200" dirty="0" smtClean="0">
              <a:latin typeface="Calibri" pitchFamily="34" charset="0"/>
            </a:endParaRPr>
          </a:p>
          <a:p>
            <a:pPr lvl="1" algn="just"/>
            <a:r>
              <a:rPr lang="en-GB" sz="1200" i="1" dirty="0" smtClean="0">
                <a:latin typeface="Calibri" pitchFamily="34" charset="0"/>
              </a:rPr>
              <a:t>Optical methods in experimental solid mechanics</a:t>
            </a:r>
            <a:r>
              <a:rPr lang="en-GB" sz="1200" dirty="0" smtClean="0">
                <a:latin typeface="Calibri" pitchFamily="34" charset="0"/>
              </a:rPr>
              <a:t>, </a:t>
            </a:r>
            <a:r>
              <a:rPr lang="en-GB" sz="1200" dirty="0" err="1" smtClean="0">
                <a:latin typeface="Calibri" pitchFamily="34" charset="0"/>
              </a:rPr>
              <a:t>Transilvania</a:t>
            </a:r>
            <a:r>
              <a:rPr lang="en-GB" sz="1200" dirty="0" smtClean="0">
                <a:latin typeface="Calibri" pitchFamily="34" charset="0"/>
              </a:rPr>
              <a:t> University of Brasov, Romania in collaboration with University of Poitier, France, 15</a:t>
            </a:r>
            <a:r>
              <a:rPr lang="en-GB" sz="1200" baseline="30000" dirty="0" smtClean="0">
                <a:latin typeface="Calibri" pitchFamily="34" charset="0"/>
              </a:rPr>
              <a:t>th</a:t>
            </a:r>
            <a:r>
              <a:rPr lang="en-GB" sz="1200" dirty="0" smtClean="0">
                <a:latin typeface="Calibri" pitchFamily="34" charset="0"/>
              </a:rPr>
              <a:t> – 17</a:t>
            </a:r>
            <a:r>
              <a:rPr lang="en-GB" sz="1200" baseline="30000" dirty="0" smtClean="0">
                <a:latin typeface="Calibri" pitchFamily="34" charset="0"/>
              </a:rPr>
              <a:t>th</a:t>
            </a:r>
            <a:r>
              <a:rPr lang="en-GB" sz="1200" dirty="0" smtClean="0">
                <a:latin typeface="Calibri" pitchFamily="34" charset="0"/>
              </a:rPr>
              <a:t> Nov. 2004 </a:t>
            </a:r>
            <a:endParaRPr lang="en-US" sz="1200" dirty="0" smtClean="0">
              <a:latin typeface="Calibri" pitchFamily="34" charset="0"/>
            </a:endParaRPr>
          </a:p>
          <a:p>
            <a:pPr algn="just"/>
            <a:r>
              <a:rPr lang="en-US" sz="2000" dirty="0" smtClean="0">
                <a:latin typeface="Calibri" pitchFamily="34" charset="0"/>
              </a:rPr>
              <a:t>Evaluation and self-assessment of the current activities are continuously monitored, both externally and internally, by expert bodies and academia beneficiaries.</a:t>
            </a:r>
          </a:p>
          <a:p>
            <a:pPr algn="just"/>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Evolution and development plans of professional career</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524000" y="1905000"/>
            <a:ext cx="7010400" cy="4764360"/>
          </a:xfrm>
        </p:spPr>
        <p:txBody>
          <a:bodyPr/>
          <a:lstStyle/>
          <a:p>
            <a:pPr algn="just"/>
            <a:r>
              <a:rPr lang="en-US" sz="2000" dirty="0" smtClean="0">
                <a:solidFill>
                  <a:schemeClr val="tx1"/>
                </a:solidFill>
                <a:latin typeface="Calibri" pitchFamily="34" charset="0"/>
              </a:rPr>
              <a:t>Teaching activity</a:t>
            </a:r>
            <a:r>
              <a:rPr lang="en-US" sz="2000" dirty="0" smtClean="0">
                <a:latin typeface="Calibri" pitchFamily="34" charset="0"/>
              </a:rPr>
              <a:t> </a:t>
            </a:r>
          </a:p>
          <a:p>
            <a:pPr algn="just"/>
            <a:r>
              <a:rPr lang="en-US" sz="2000" dirty="0" smtClean="0">
                <a:latin typeface="Calibri" pitchFamily="34" charset="0"/>
              </a:rPr>
              <a:t>European dimension</a:t>
            </a:r>
          </a:p>
          <a:p>
            <a:pPr lvl="1" algn="just"/>
            <a:r>
              <a:rPr lang="en-US" sz="1800" dirty="0" smtClean="0">
                <a:latin typeface="Calibri" pitchFamily="34" charset="0"/>
              </a:rPr>
              <a:t>lecture with M.Sc. specialization in Computer-Aided Design and Manufacturing University of Valencia, 17-25 April 2012 </a:t>
            </a:r>
          </a:p>
          <a:p>
            <a:pPr lvl="1" algn="just"/>
            <a:r>
              <a:rPr lang="en-US" sz="1800" i="1" dirty="0" smtClean="0">
                <a:solidFill>
                  <a:schemeClr val="tx1"/>
                </a:solidFill>
                <a:latin typeface="Calibri" pitchFamily="34" charset="0"/>
              </a:rPr>
              <a:t>Challenging the classical path: new approaches in polymer based composites modeling and simulation</a:t>
            </a:r>
          </a:p>
          <a:p>
            <a:pPr lvl="1" algn="just"/>
            <a:r>
              <a:rPr lang="en-GB" sz="1800" dirty="0" smtClean="0">
                <a:latin typeface="Calibri" pitchFamily="34" charset="0"/>
              </a:rPr>
              <a:t>PYCO </a:t>
            </a:r>
            <a:r>
              <a:rPr lang="en-GB" sz="1800" dirty="0" err="1" smtClean="0">
                <a:latin typeface="Calibri" pitchFamily="34" charset="0"/>
              </a:rPr>
              <a:t>Fraunhofer</a:t>
            </a:r>
            <a:r>
              <a:rPr lang="en-GB" sz="1800" dirty="0" smtClean="0">
                <a:latin typeface="Calibri" pitchFamily="34" charset="0"/>
              </a:rPr>
              <a:t> Research Institution for Polymeric Materials and Composites and Brandenburg Technical University at Cottbus, 30 Sept. 2013</a:t>
            </a:r>
          </a:p>
          <a:p>
            <a:pPr lvl="1" algn="just"/>
            <a:r>
              <a:rPr lang="en-GB" sz="1800" i="1" dirty="0" smtClean="0">
                <a:solidFill>
                  <a:schemeClr val="tx1"/>
                </a:solidFill>
                <a:latin typeface="Calibri" pitchFamily="34" charset="0"/>
              </a:rPr>
              <a:t>Polymer reinforced composites: an engineering perspective</a:t>
            </a:r>
            <a:endParaRPr lang="en-US" sz="1800" dirty="0" smtClean="0">
              <a:solidFill>
                <a:schemeClr val="tx1"/>
              </a:solidFill>
              <a:latin typeface="Calibri" pitchFamily="34" charset="0"/>
            </a:endParaRPr>
          </a:p>
          <a:p>
            <a:pPr lvl="1" algn="just"/>
            <a:endParaRPr lang="en-US" sz="1800" i="1" dirty="0" smtClean="0">
              <a:latin typeface="Calibri" pitchFamily="34" charset="0"/>
            </a:endParaRPr>
          </a:p>
          <a:p>
            <a:pPr lvl="1" algn="just"/>
            <a:r>
              <a:rPr lang="en-US" sz="1800" dirty="0" smtClean="0">
                <a:latin typeface="Calibri" pitchFamily="34" charset="0"/>
              </a:rPr>
              <a:t>Erasmus +  faculty coordinator (since February 2014)</a:t>
            </a:r>
          </a:p>
          <a:p>
            <a:pPr algn="just"/>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Evolution and development plans of professional career</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115616" y="1905000"/>
            <a:ext cx="7418784" cy="4114800"/>
          </a:xfrm>
        </p:spPr>
        <p:txBody>
          <a:bodyPr/>
          <a:lstStyle/>
          <a:p>
            <a:pPr algn="just"/>
            <a:r>
              <a:rPr lang="en-US" sz="2000" dirty="0" smtClean="0">
                <a:solidFill>
                  <a:schemeClr val="tx1"/>
                </a:solidFill>
                <a:latin typeface="Calibri" pitchFamily="34" charset="0"/>
              </a:rPr>
              <a:t>Research activity</a:t>
            </a:r>
          </a:p>
          <a:p>
            <a:pPr algn="just"/>
            <a:r>
              <a:rPr lang="en-US" sz="2000" dirty="0" smtClean="0">
                <a:latin typeface="Calibri" pitchFamily="34" charset="0"/>
              </a:rPr>
              <a:t>Publishing activity:</a:t>
            </a:r>
          </a:p>
          <a:p>
            <a:pPr lvl="1" algn="just"/>
            <a:r>
              <a:rPr lang="en-GB" sz="1800" dirty="0" smtClean="0">
                <a:latin typeface="Calibri" pitchFamily="34" charset="0"/>
              </a:rPr>
              <a:t>Author and co-author of more than 130 scientific articles (15 articles in ISI journals, 25 articles in ISI proceedings, 75 in proceedings of international conferences world-wide) </a:t>
            </a:r>
            <a:endParaRPr lang="en-US" sz="1800" dirty="0" smtClean="0">
              <a:latin typeface="Calibri" pitchFamily="34" charset="0"/>
            </a:endParaRPr>
          </a:p>
          <a:p>
            <a:pPr lvl="1" algn="just"/>
            <a:r>
              <a:rPr lang="en-GB" sz="1800" dirty="0" smtClean="0">
                <a:latin typeface="Calibri" pitchFamily="34" charset="0"/>
              </a:rPr>
              <a:t>Author and co-author of 12 books (5 – unique author, 4 – first author)</a:t>
            </a:r>
            <a:endParaRPr lang="en-US" sz="1800" dirty="0" smtClean="0">
              <a:latin typeface="Calibri" pitchFamily="34" charset="0"/>
            </a:endParaRPr>
          </a:p>
          <a:p>
            <a:pPr lvl="1" algn="just"/>
            <a:r>
              <a:rPr lang="en-GB" sz="1800" dirty="0" smtClean="0">
                <a:latin typeface="Calibri" pitchFamily="34" charset="0"/>
              </a:rPr>
              <a:t>Author and co-author of 2 patens</a:t>
            </a:r>
            <a:endParaRPr lang="en-US" sz="1800" dirty="0" smtClean="0">
              <a:latin typeface="Calibri" pitchFamily="34" charset="0"/>
            </a:endParaRPr>
          </a:p>
          <a:p>
            <a:pPr lvl="2" algn="just"/>
            <a:r>
              <a:rPr lang="en-GB" sz="1600" i="1" dirty="0" smtClean="0">
                <a:solidFill>
                  <a:schemeClr val="tx1"/>
                </a:solidFill>
                <a:latin typeface="Calibri" pitchFamily="34" charset="0"/>
              </a:rPr>
              <a:t>Pressure-force transducer embedded in concrete pillars (registered proposal)</a:t>
            </a:r>
            <a:endParaRPr lang="en-US" sz="1600" dirty="0" smtClean="0">
              <a:solidFill>
                <a:schemeClr val="tx1"/>
              </a:solidFill>
              <a:latin typeface="Calibri" pitchFamily="34" charset="0"/>
            </a:endParaRPr>
          </a:p>
          <a:p>
            <a:pPr lvl="2" algn="just"/>
            <a:r>
              <a:rPr lang="en-GB" sz="1600" i="1" dirty="0" smtClean="0">
                <a:solidFill>
                  <a:schemeClr val="tx1"/>
                </a:solidFill>
                <a:latin typeface="Calibri" pitchFamily="34" charset="0"/>
              </a:rPr>
              <a:t>Adjusting resistor made of a </a:t>
            </a:r>
            <a:r>
              <a:rPr lang="en-GB" sz="1600" i="1" dirty="0" err="1" smtClean="0">
                <a:solidFill>
                  <a:schemeClr val="tx1"/>
                </a:solidFill>
                <a:latin typeface="Calibri" pitchFamily="34" charset="0"/>
              </a:rPr>
              <a:t>piezo</a:t>
            </a:r>
            <a:r>
              <a:rPr lang="en-GB" sz="1600" i="1" dirty="0" smtClean="0">
                <a:solidFill>
                  <a:schemeClr val="tx1"/>
                </a:solidFill>
                <a:latin typeface="Calibri" pitchFamily="34" charset="0"/>
              </a:rPr>
              <a:t>-resistive based effect composite material (</a:t>
            </a:r>
            <a:r>
              <a:rPr lang="en-US" sz="1600" dirty="0" smtClean="0">
                <a:solidFill>
                  <a:schemeClr val="tx1"/>
                </a:solidFill>
                <a:latin typeface="Calibri" pitchFamily="34" charset="0"/>
              </a:rPr>
              <a:t>RO 123411/</a:t>
            </a:r>
            <a:r>
              <a:rPr lang="en-GB" sz="1600" dirty="0" smtClean="0">
                <a:solidFill>
                  <a:schemeClr val="tx1"/>
                </a:solidFill>
                <a:latin typeface="Calibri" pitchFamily="34" charset="0"/>
              </a:rPr>
              <a:t>2012</a:t>
            </a:r>
            <a:r>
              <a:rPr lang="en-GB" sz="1600" i="1" dirty="0" smtClean="0">
                <a:solidFill>
                  <a:schemeClr val="tx1"/>
                </a:solidFill>
                <a:latin typeface="Calibri" pitchFamily="34" charset="0"/>
              </a:rPr>
              <a:t>)</a:t>
            </a:r>
            <a:endParaRPr lang="en-US" sz="1600" dirty="0" smtClean="0">
              <a:solidFill>
                <a:schemeClr val="tx1"/>
              </a:solidFill>
              <a:latin typeface="Calibri" pitchFamily="34" charset="0"/>
            </a:endParaRPr>
          </a:p>
          <a:p>
            <a:pPr lvl="1" algn="just"/>
            <a:r>
              <a:rPr lang="en-US" sz="1800" dirty="0" smtClean="0">
                <a:latin typeface="Calibri" pitchFamily="34" charset="0"/>
              </a:rPr>
              <a:t>team member in 3 projects (after 2000) </a:t>
            </a:r>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Evolution and development plans of professional career</a:t>
            </a:r>
            <a:endParaRPr lang="en-US" sz="2800" dirty="0">
              <a:solidFill>
                <a:schemeClr val="tx1"/>
              </a:solidFill>
              <a:latin typeface="Calibri" pitchFamily="34" charset="0"/>
            </a:endParaRPr>
          </a:p>
        </p:txBody>
      </p:sp>
      <p:sp>
        <p:nvSpPr>
          <p:cNvPr id="3" name="Content Placeholder 2"/>
          <p:cNvSpPr>
            <a:spLocks noGrp="1"/>
          </p:cNvSpPr>
          <p:nvPr>
            <p:ph idx="1"/>
          </p:nvPr>
        </p:nvSpPr>
        <p:spPr>
          <a:xfrm>
            <a:off x="1115616" y="1905000"/>
            <a:ext cx="7418784" cy="4692352"/>
          </a:xfrm>
        </p:spPr>
        <p:txBody>
          <a:bodyPr/>
          <a:lstStyle/>
          <a:p>
            <a:pPr algn="just"/>
            <a:r>
              <a:rPr lang="en-US" sz="2000" dirty="0" smtClean="0">
                <a:solidFill>
                  <a:schemeClr val="tx1"/>
                </a:solidFill>
                <a:latin typeface="Calibri" pitchFamily="34" charset="0"/>
              </a:rPr>
              <a:t>Research activity</a:t>
            </a:r>
          </a:p>
          <a:p>
            <a:pPr lvl="1" algn="just"/>
            <a:r>
              <a:rPr lang="en-US" sz="1800" dirty="0" smtClean="0">
                <a:latin typeface="Calibri" pitchFamily="34" charset="0"/>
              </a:rPr>
              <a:t>Presentations delivered with </a:t>
            </a:r>
            <a:r>
              <a:rPr lang="en-US" sz="1800" dirty="0" smtClean="0">
                <a:solidFill>
                  <a:schemeClr val="tx1"/>
                </a:solidFill>
                <a:latin typeface="Calibri" pitchFamily="34" charset="0"/>
              </a:rPr>
              <a:t>Romanian Academy</a:t>
            </a:r>
            <a:r>
              <a:rPr lang="en-US" sz="1800" dirty="0" smtClean="0">
                <a:latin typeface="Calibri" pitchFamily="34" charset="0"/>
              </a:rPr>
              <a:t>, </a:t>
            </a:r>
            <a:r>
              <a:rPr lang="en-GB" sz="1800" dirty="0" smtClean="0">
                <a:latin typeface="Calibri" pitchFamily="34" charset="0"/>
              </a:rPr>
              <a:t>Thermal Analysis and </a:t>
            </a:r>
            <a:r>
              <a:rPr lang="en-GB" sz="1800" dirty="0" err="1" smtClean="0">
                <a:latin typeface="Calibri" pitchFamily="34" charset="0"/>
              </a:rPr>
              <a:t>Calorimetry</a:t>
            </a:r>
            <a:r>
              <a:rPr lang="en-GB" sz="1800" dirty="0" smtClean="0">
                <a:latin typeface="Calibri" pitchFamily="34" charset="0"/>
              </a:rPr>
              <a:t> commission</a:t>
            </a:r>
          </a:p>
          <a:p>
            <a:pPr lvl="1" algn="just"/>
            <a:r>
              <a:rPr lang="en-US" sz="1800" dirty="0" smtClean="0">
                <a:solidFill>
                  <a:schemeClr val="tx1"/>
                </a:solidFill>
                <a:latin typeface="Calibri" pitchFamily="34" charset="0"/>
              </a:rPr>
              <a:t>PhD external evaluator</a:t>
            </a:r>
            <a:endParaRPr lang="en-US" sz="1800" dirty="0" smtClean="0">
              <a:latin typeface="Calibri" pitchFamily="34" charset="0"/>
            </a:endParaRPr>
          </a:p>
          <a:p>
            <a:pPr lvl="2" algn="just"/>
            <a:r>
              <a:rPr lang="en-GB" sz="1200" dirty="0" smtClean="0">
                <a:latin typeface="Calibri" pitchFamily="34" charset="0"/>
              </a:rPr>
              <a:t>March 2011, Polytechnic University of Valencia, Thesis title – </a:t>
            </a:r>
            <a:r>
              <a:rPr lang="en-GB" sz="1200" i="1" dirty="0" smtClean="0">
                <a:latin typeface="Calibri" pitchFamily="34" charset="0"/>
              </a:rPr>
              <a:t>Using natural based plasticizers to obtain flexible PVC low environmental impact,</a:t>
            </a:r>
            <a:r>
              <a:rPr lang="en-GB" sz="1200" dirty="0" smtClean="0">
                <a:latin typeface="Calibri" pitchFamily="34" charset="0"/>
              </a:rPr>
              <a:t> Author: </a:t>
            </a:r>
            <a:r>
              <a:rPr lang="en-GB" sz="1200" dirty="0" err="1" smtClean="0">
                <a:latin typeface="Calibri" pitchFamily="34" charset="0"/>
              </a:rPr>
              <a:t>Octavio</a:t>
            </a:r>
            <a:r>
              <a:rPr lang="en-GB" sz="1200" dirty="0" smtClean="0">
                <a:latin typeface="Calibri" pitchFamily="34" charset="0"/>
              </a:rPr>
              <a:t> Angel </a:t>
            </a:r>
            <a:r>
              <a:rPr lang="en-GB" sz="1200" dirty="0" err="1" smtClean="0">
                <a:latin typeface="Calibri" pitchFamily="34" charset="0"/>
              </a:rPr>
              <a:t>Fenollar</a:t>
            </a:r>
            <a:r>
              <a:rPr lang="en-GB" sz="1200" dirty="0" smtClean="0">
                <a:latin typeface="Calibri" pitchFamily="34" charset="0"/>
              </a:rPr>
              <a:t> </a:t>
            </a:r>
            <a:r>
              <a:rPr lang="en-GB" sz="1200" dirty="0" err="1" smtClean="0">
                <a:latin typeface="Calibri" pitchFamily="34" charset="0"/>
              </a:rPr>
              <a:t>Gimeno</a:t>
            </a:r>
            <a:r>
              <a:rPr lang="en-GB" sz="1200" dirty="0" smtClean="0">
                <a:latin typeface="Calibri" pitchFamily="34" charset="0"/>
              </a:rPr>
              <a:t>, PhD supervisors: Juan Lopez Martin, Rafael Antonio Balart </a:t>
            </a:r>
            <a:r>
              <a:rPr lang="en-GB" sz="1200" dirty="0" err="1" smtClean="0">
                <a:latin typeface="Calibri" pitchFamily="34" charset="0"/>
              </a:rPr>
              <a:t>Gimeno</a:t>
            </a:r>
            <a:r>
              <a:rPr lang="en-GB" sz="1200" dirty="0" smtClean="0">
                <a:latin typeface="Calibri" pitchFamily="34" charset="0"/>
              </a:rPr>
              <a:t>.</a:t>
            </a:r>
            <a:endParaRPr lang="en-US" sz="1200" dirty="0" smtClean="0">
              <a:latin typeface="Calibri" pitchFamily="34" charset="0"/>
            </a:endParaRPr>
          </a:p>
          <a:p>
            <a:pPr lvl="2" algn="just"/>
            <a:r>
              <a:rPr lang="en-GB" sz="1200" dirty="0" smtClean="0">
                <a:latin typeface="Calibri" pitchFamily="34" charset="0"/>
              </a:rPr>
              <a:t>March 2012, Polytechnic University of Valencia, Thesis title – </a:t>
            </a:r>
            <a:r>
              <a:rPr lang="en-GB" sz="1200" i="1" dirty="0" smtClean="0">
                <a:latin typeface="Calibri" pitchFamily="34" charset="0"/>
              </a:rPr>
              <a:t>Structural optimization of topological defined morphological structures using genetic algorithms</a:t>
            </a:r>
            <a:r>
              <a:rPr lang="en-GB" sz="1200" dirty="0" smtClean="0">
                <a:latin typeface="Calibri" pitchFamily="34" charset="0"/>
              </a:rPr>
              <a:t>, Author:  Samuel </a:t>
            </a:r>
            <a:r>
              <a:rPr lang="en-GB" sz="1200" dirty="0" err="1" smtClean="0">
                <a:latin typeface="Calibri" pitchFamily="34" charset="0"/>
              </a:rPr>
              <a:t>Sánchez</a:t>
            </a:r>
            <a:r>
              <a:rPr lang="en-GB" sz="1200" dirty="0" smtClean="0">
                <a:latin typeface="Calibri" pitchFamily="34" charset="0"/>
              </a:rPr>
              <a:t> Caballero, PhD supervisors: Vicente Jesus </a:t>
            </a:r>
            <a:r>
              <a:rPr lang="en-GB" sz="1200" dirty="0" err="1" smtClean="0">
                <a:latin typeface="Calibri" pitchFamily="34" charset="0"/>
              </a:rPr>
              <a:t>Seguí</a:t>
            </a:r>
            <a:r>
              <a:rPr lang="en-GB" sz="1200" dirty="0" smtClean="0">
                <a:latin typeface="Calibri" pitchFamily="34" charset="0"/>
              </a:rPr>
              <a:t> </a:t>
            </a:r>
            <a:r>
              <a:rPr lang="en-GB" sz="1200" dirty="0" err="1" smtClean="0">
                <a:latin typeface="Calibri" pitchFamily="34" charset="0"/>
              </a:rPr>
              <a:t>Llinares</a:t>
            </a:r>
            <a:r>
              <a:rPr lang="en-GB" sz="1200" dirty="0" smtClean="0">
                <a:latin typeface="Calibri" pitchFamily="34" charset="0"/>
              </a:rPr>
              <a:t>,  Jose Enrique </a:t>
            </a:r>
            <a:r>
              <a:rPr lang="en-GB" sz="1200" dirty="0" err="1" smtClean="0">
                <a:latin typeface="Calibri" pitchFamily="34" charset="0"/>
              </a:rPr>
              <a:t>Crespo</a:t>
            </a:r>
            <a:r>
              <a:rPr lang="en-GB" sz="1200" dirty="0" smtClean="0">
                <a:latin typeface="Calibri" pitchFamily="34" charset="0"/>
              </a:rPr>
              <a:t> </a:t>
            </a:r>
            <a:r>
              <a:rPr lang="en-GB" sz="1200" dirty="0" err="1" smtClean="0">
                <a:latin typeface="Calibri" pitchFamily="34" charset="0"/>
              </a:rPr>
              <a:t>Amorós</a:t>
            </a:r>
            <a:r>
              <a:rPr lang="en-GB" sz="1200" dirty="0" smtClean="0">
                <a:latin typeface="Calibri" pitchFamily="34" charset="0"/>
              </a:rPr>
              <a:t> y Miguel </a:t>
            </a:r>
            <a:r>
              <a:rPr lang="en-GB" sz="1200" dirty="0" err="1" smtClean="0">
                <a:latin typeface="Calibri" pitchFamily="34" charset="0"/>
              </a:rPr>
              <a:t>Ángel</a:t>
            </a:r>
            <a:r>
              <a:rPr lang="en-GB" sz="1200" dirty="0" smtClean="0">
                <a:latin typeface="Calibri" pitchFamily="34" charset="0"/>
              </a:rPr>
              <a:t> </a:t>
            </a:r>
            <a:r>
              <a:rPr lang="en-GB" sz="1200" dirty="0" err="1" smtClean="0">
                <a:latin typeface="Calibri" pitchFamily="34" charset="0"/>
              </a:rPr>
              <a:t>Sellés</a:t>
            </a:r>
            <a:r>
              <a:rPr lang="en-GB" sz="1200" dirty="0" smtClean="0">
                <a:latin typeface="Calibri" pitchFamily="34" charset="0"/>
              </a:rPr>
              <a:t> </a:t>
            </a:r>
            <a:r>
              <a:rPr lang="en-GB" sz="1200" dirty="0" err="1" smtClean="0">
                <a:latin typeface="Calibri" pitchFamily="34" charset="0"/>
              </a:rPr>
              <a:t>Cantó</a:t>
            </a:r>
            <a:r>
              <a:rPr lang="en-GB" sz="1200" dirty="0" smtClean="0">
                <a:latin typeface="Calibri" pitchFamily="34" charset="0"/>
              </a:rPr>
              <a:t>.</a:t>
            </a:r>
          </a:p>
          <a:p>
            <a:pPr lvl="1" algn="just"/>
            <a:r>
              <a:rPr lang="en-US" sz="1600" dirty="0" smtClean="0">
                <a:solidFill>
                  <a:schemeClr val="tx1"/>
                </a:solidFill>
                <a:latin typeface="Calibri" pitchFamily="34" charset="0"/>
              </a:rPr>
              <a:t>M</a:t>
            </a:r>
            <a:r>
              <a:rPr lang="en-GB" sz="1600" dirty="0" smtClean="0">
                <a:solidFill>
                  <a:schemeClr val="tx1"/>
                </a:solidFill>
                <a:latin typeface="Calibri" pitchFamily="34" charset="0"/>
              </a:rPr>
              <a:t>ember of Scientific Committee </a:t>
            </a:r>
          </a:p>
          <a:p>
            <a:pPr lvl="2" algn="just"/>
            <a:r>
              <a:rPr lang="en-GB" sz="1200" dirty="0" smtClean="0">
                <a:latin typeface="Calibri" pitchFamily="34" charset="0"/>
              </a:rPr>
              <a:t>CEEC TAC 3 – 3</a:t>
            </a:r>
            <a:r>
              <a:rPr lang="en-GB" sz="1200" baseline="30000" dirty="0" smtClean="0">
                <a:latin typeface="Calibri" pitchFamily="34" charset="0"/>
              </a:rPr>
              <a:t>rd</a:t>
            </a:r>
            <a:r>
              <a:rPr lang="en-GB" sz="1200" dirty="0" smtClean="0">
                <a:latin typeface="Calibri" pitchFamily="34" charset="0"/>
              </a:rPr>
              <a:t> International Conference on Thermal Analysis and </a:t>
            </a:r>
            <a:r>
              <a:rPr lang="en-GB" sz="1200" dirty="0" err="1" smtClean="0">
                <a:latin typeface="Calibri" pitchFamily="34" charset="0"/>
              </a:rPr>
              <a:t>Calorimetry</a:t>
            </a:r>
            <a:r>
              <a:rPr lang="en-GB" sz="1200" dirty="0" smtClean="0">
                <a:latin typeface="Calibri" pitchFamily="34" charset="0"/>
              </a:rPr>
              <a:t>, Ljubljana, Slovenia (2015, </a:t>
            </a:r>
            <a:r>
              <a:rPr lang="en-GB" sz="1200" dirty="0" smtClean="0">
                <a:latin typeface="Calibri" pitchFamily="34" charset="0"/>
                <a:hlinkClick r:id="rId2"/>
              </a:rPr>
              <a:t>http://www.ceec-tac.org/conf3</a:t>
            </a:r>
            <a:r>
              <a:rPr lang="en-GB" sz="1200" dirty="0" smtClean="0">
                <a:latin typeface="Calibri" pitchFamily="34" charset="0"/>
              </a:rPr>
              <a:t>)</a:t>
            </a:r>
          </a:p>
          <a:p>
            <a:pPr lvl="1" algn="just"/>
            <a:r>
              <a:rPr lang="en-GB" sz="1600" dirty="0" smtClean="0">
                <a:solidFill>
                  <a:schemeClr val="tx1"/>
                </a:solidFill>
                <a:latin typeface="Calibri" pitchFamily="34" charset="0"/>
              </a:rPr>
              <a:t>Member of Organizing Committees </a:t>
            </a:r>
          </a:p>
          <a:p>
            <a:pPr lvl="2" algn="just"/>
            <a:r>
              <a:rPr lang="en-GB" sz="1200" dirty="0" smtClean="0">
                <a:latin typeface="Calibri" pitchFamily="34" charset="0"/>
              </a:rPr>
              <a:t>COMAT 2014 – The 5</a:t>
            </a:r>
            <a:r>
              <a:rPr lang="en-GB" sz="1200" baseline="30000" dirty="0" smtClean="0">
                <a:latin typeface="Calibri" pitchFamily="34" charset="0"/>
              </a:rPr>
              <a:t>th</a:t>
            </a:r>
            <a:r>
              <a:rPr lang="en-GB" sz="1200" dirty="0" smtClean="0">
                <a:latin typeface="Calibri" pitchFamily="34" charset="0"/>
              </a:rPr>
              <a:t> International Conference on Advanced Composite Materials Engineering (</a:t>
            </a:r>
            <a:r>
              <a:rPr lang="en-GB" sz="1200" dirty="0" smtClean="0">
                <a:latin typeface="Calibri" pitchFamily="34" charset="0"/>
                <a:hlinkClick r:id="rId3"/>
              </a:rPr>
              <a:t>https://sites.google.com/site/comat2014</a:t>
            </a:r>
            <a:r>
              <a:rPr lang="en-GB" sz="1200" dirty="0" smtClean="0">
                <a:latin typeface="Calibri" pitchFamily="34" charset="0"/>
              </a:rPr>
              <a:t>)</a:t>
            </a:r>
          </a:p>
          <a:p>
            <a:pPr lvl="2" algn="just"/>
            <a:r>
              <a:rPr lang="en-GB" sz="1200" dirty="0" smtClean="0">
                <a:latin typeface="Calibri" pitchFamily="34" charset="0"/>
              </a:rPr>
              <a:t>BRAMAT 2015 – 9</a:t>
            </a:r>
            <a:r>
              <a:rPr lang="en-GB" sz="1200" baseline="30000" dirty="0" smtClean="0">
                <a:latin typeface="Calibri" pitchFamily="34" charset="0"/>
              </a:rPr>
              <a:t>th</a:t>
            </a:r>
            <a:r>
              <a:rPr lang="en-GB" sz="1200" dirty="0" smtClean="0">
                <a:latin typeface="Calibri" pitchFamily="34" charset="0"/>
              </a:rPr>
              <a:t> International Conference on Material Science and Engineering, Brasov, Romania (</a:t>
            </a:r>
            <a:r>
              <a:rPr lang="en-GB" sz="1200" dirty="0" smtClean="0">
                <a:latin typeface="Calibri" pitchFamily="34" charset="0"/>
                <a:hlinkClick r:id="rId4"/>
              </a:rPr>
              <a:t>http://www.bramat.ro</a:t>
            </a:r>
            <a:r>
              <a:rPr lang="en-GB" sz="1200" dirty="0" smtClean="0">
                <a:latin typeface="Calibri" pitchFamily="34" charset="0"/>
              </a:rPr>
              <a:t> )</a:t>
            </a:r>
          </a:p>
          <a:p>
            <a:pPr lvl="1" algn="just"/>
            <a:r>
              <a:rPr lang="en-GB" sz="1600" dirty="0" smtClean="0">
                <a:solidFill>
                  <a:schemeClr val="tx1"/>
                </a:solidFill>
                <a:latin typeface="Calibri" pitchFamily="34" charset="0"/>
              </a:rPr>
              <a:t>Chairman of section </a:t>
            </a:r>
            <a:r>
              <a:rPr lang="en-GB" sz="1600" dirty="0" smtClean="0">
                <a:latin typeface="Calibri" pitchFamily="34" charset="0"/>
              </a:rPr>
              <a:t>assigned to international conferences</a:t>
            </a:r>
            <a:endParaRPr lang="en-US" sz="1600" dirty="0" smtClean="0">
              <a:latin typeface="Calibri" pitchFamily="34" charset="0"/>
            </a:endParaRPr>
          </a:p>
          <a:p>
            <a:pPr lvl="1" algn="just"/>
            <a:endParaRPr lang="en-US" sz="1800" dirty="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Development plans for professional and academic career  </a:t>
            </a:r>
            <a:endParaRPr lang="en-US" dirty="0"/>
          </a:p>
        </p:txBody>
      </p:sp>
      <p:sp>
        <p:nvSpPr>
          <p:cNvPr id="3" name="Content Placeholder 2"/>
          <p:cNvSpPr>
            <a:spLocks noGrp="1"/>
          </p:cNvSpPr>
          <p:nvPr>
            <p:ph idx="1"/>
          </p:nvPr>
        </p:nvSpPr>
        <p:spPr>
          <a:xfrm>
            <a:off x="1524000" y="1905000"/>
            <a:ext cx="7010400" cy="4764360"/>
          </a:xfrm>
        </p:spPr>
        <p:txBody>
          <a:bodyPr/>
          <a:lstStyle/>
          <a:p>
            <a:pPr algn="just"/>
            <a:r>
              <a:rPr lang="en-US" sz="2000" dirty="0" smtClean="0">
                <a:solidFill>
                  <a:schemeClr val="tx1"/>
                </a:solidFill>
                <a:latin typeface="Calibri" pitchFamily="34" charset="0"/>
              </a:rPr>
              <a:t>Teaching related</a:t>
            </a:r>
          </a:p>
          <a:p>
            <a:pPr lvl="1" algn="just"/>
            <a:r>
              <a:rPr lang="en-US" sz="1800" dirty="0" smtClean="0">
                <a:latin typeface="Calibri" pitchFamily="34" charset="0"/>
              </a:rPr>
              <a:t>Continuously improvements of the existing curricula and lecture content.</a:t>
            </a:r>
          </a:p>
          <a:p>
            <a:pPr lvl="1" algn="just"/>
            <a:r>
              <a:rPr lang="en-US" sz="1800" dirty="0" smtClean="0">
                <a:latin typeface="Calibri" pitchFamily="34" charset="0"/>
              </a:rPr>
              <a:t>Deployment of modern teaching techniques, methods and instruments to enhanced interactivity with attendee.   </a:t>
            </a:r>
          </a:p>
          <a:p>
            <a:pPr lvl="1" algn="just"/>
            <a:r>
              <a:rPr lang="en-US" sz="1800" dirty="0" smtClean="0">
                <a:latin typeface="Calibri" pitchFamily="34" charset="0"/>
              </a:rPr>
              <a:t>Identification, selection and close monitoring of potential students to stimulate entrepreneurship thinking and behaving. </a:t>
            </a:r>
          </a:p>
          <a:p>
            <a:pPr lvl="1" algn="just"/>
            <a:r>
              <a:rPr lang="en-US" sz="1800" dirty="0" smtClean="0">
                <a:latin typeface="Calibri" pitchFamily="34" charset="0"/>
              </a:rPr>
              <a:t>Development of strategies for mitigating skill shortages by proposal of new syllabi and training courses</a:t>
            </a:r>
          </a:p>
          <a:p>
            <a:pPr lvl="1" algn="just"/>
            <a:r>
              <a:rPr lang="en-US" sz="1800" dirty="0" smtClean="0">
                <a:latin typeface="Calibri" pitchFamily="34" charset="0"/>
              </a:rPr>
              <a:t>Proposal and implementation plans for transformational courses by fast-track curricula for mixed-background engineering B.Sc. graduates.   </a:t>
            </a:r>
          </a:p>
          <a:p>
            <a:pPr lvl="1" algn="just"/>
            <a:r>
              <a:rPr lang="en-US" sz="1800" dirty="0" smtClean="0">
                <a:latin typeface="Calibri" pitchFamily="34" charset="0"/>
              </a:rPr>
              <a:t>Apply for the position of </a:t>
            </a:r>
            <a:r>
              <a:rPr lang="en-US" sz="1800" dirty="0" smtClean="0">
                <a:solidFill>
                  <a:schemeClr val="tx1"/>
                </a:solidFill>
                <a:latin typeface="Calibri" pitchFamily="34" charset="0"/>
              </a:rPr>
              <a:t>full professor</a:t>
            </a:r>
            <a:r>
              <a:rPr lang="en-US" sz="1800" dirty="0" smtClean="0">
                <a:latin typeface="Calibri" pitchFamily="34" charset="0"/>
              </a:rPr>
              <a:t>.</a:t>
            </a:r>
            <a:endParaRPr lang="en-US" sz="1800" dirty="0" smtClean="0"/>
          </a:p>
          <a:p>
            <a:pPr algn="just"/>
            <a:endParaRPr lang="en-US" sz="20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latin typeface="Calibri" pitchFamily="34" charset="0"/>
              </a:rPr>
              <a:t>Development plans for professional and academic career  </a:t>
            </a:r>
            <a:endParaRPr lang="en-US" dirty="0"/>
          </a:p>
        </p:txBody>
      </p:sp>
      <p:sp>
        <p:nvSpPr>
          <p:cNvPr id="3" name="Content Placeholder 2"/>
          <p:cNvSpPr>
            <a:spLocks noGrp="1"/>
          </p:cNvSpPr>
          <p:nvPr>
            <p:ph idx="1"/>
          </p:nvPr>
        </p:nvSpPr>
        <p:spPr>
          <a:xfrm>
            <a:off x="1187624" y="1905000"/>
            <a:ext cx="7346776" cy="4620344"/>
          </a:xfrm>
        </p:spPr>
        <p:txBody>
          <a:bodyPr/>
          <a:lstStyle/>
          <a:p>
            <a:pPr algn="just"/>
            <a:r>
              <a:rPr lang="en-US" sz="2000" dirty="0" smtClean="0">
                <a:solidFill>
                  <a:schemeClr val="tx1"/>
                </a:solidFill>
                <a:latin typeface="Calibri" pitchFamily="34" charset="0"/>
              </a:rPr>
              <a:t>Scientific research related</a:t>
            </a:r>
          </a:p>
          <a:p>
            <a:pPr lvl="1" algn="just"/>
            <a:r>
              <a:rPr lang="en-US" sz="1800" dirty="0" smtClean="0">
                <a:latin typeface="Calibri" pitchFamily="34" charset="0"/>
              </a:rPr>
              <a:t>To further promote the ongoing research activities by transferring the results into articles within indexed journals, chapters/books, national/international patents, etc.</a:t>
            </a:r>
          </a:p>
          <a:p>
            <a:pPr lvl="1" algn="just"/>
            <a:r>
              <a:rPr lang="en-US" sz="1800" dirty="0" smtClean="0">
                <a:latin typeface="Calibri" pitchFamily="34" charset="0"/>
              </a:rPr>
              <a:t>To strategically attract potential candidates toward doctoral studies.</a:t>
            </a:r>
          </a:p>
          <a:p>
            <a:pPr lvl="1" algn="just"/>
            <a:r>
              <a:rPr lang="en-US" sz="1800" dirty="0" smtClean="0">
                <a:latin typeface="Calibri" pitchFamily="34" charset="0"/>
              </a:rPr>
              <a:t>To coordinate doctoral thesis, both individually or under joint supervision, by close collaboration with colleagues from Romanian universities/research institutes or abroad.</a:t>
            </a:r>
          </a:p>
          <a:p>
            <a:pPr lvl="1" algn="just"/>
            <a:r>
              <a:rPr lang="en-US" sz="1800" dirty="0" smtClean="0">
                <a:latin typeface="Calibri" pitchFamily="34" charset="0"/>
              </a:rPr>
              <a:t>To further identify and attract public and/or private financing sources to enable research activities and related facilities.</a:t>
            </a:r>
          </a:p>
          <a:p>
            <a:pPr lvl="1" algn="just"/>
            <a:r>
              <a:rPr lang="en-US" sz="1800" dirty="0" smtClean="0">
                <a:latin typeface="Calibri" pitchFamily="34" charset="0"/>
              </a:rPr>
              <a:t>To consolidate and further develop relationships for joint research and publishing activities, to foster applications for research funds by gathering experts under a multidisciplinary partnership.</a:t>
            </a:r>
          </a:p>
          <a:p>
            <a:pPr lvl="1" algn="just"/>
            <a:r>
              <a:rPr lang="en-US" sz="1800" dirty="0" smtClean="0">
                <a:latin typeface="Calibri" pitchFamily="34" charset="0"/>
              </a:rPr>
              <a:t>To promote the scientific research outcomes by any legal means, resources and professional position.</a:t>
            </a:r>
            <a:endParaRPr lang="en-US" sz="18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sz="3200" dirty="0" smtClean="0">
                <a:solidFill>
                  <a:schemeClr val="tx1"/>
                </a:solidFill>
                <a:latin typeface="Calibri" pitchFamily="34" charset="0"/>
              </a:rPr>
              <a:t>Thank you for your attention!</a:t>
            </a:r>
            <a:endParaRPr lang="en-US" sz="32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620344"/>
          </a:xfrm>
        </p:spPr>
        <p:txBody>
          <a:bodyPr/>
          <a:lstStyle/>
          <a:p>
            <a:r>
              <a:rPr lang="en-US" sz="2000" dirty="0" smtClean="0">
                <a:solidFill>
                  <a:schemeClr val="tx1"/>
                </a:solidFill>
                <a:latin typeface="Calibri" pitchFamily="34" charset="0"/>
              </a:rPr>
              <a:t>1.1 Designing hybrid polymer composite materials</a:t>
            </a:r>
          </a:p>
          <a:p>
            <a:pPr algn="just"/>
            <a:r>
              <a:rPr lang="en-US" sz="1800" dirty="0" smtClean="0">
                <a:solidFill>
                  <a:schemeClr val="tx1"/>
                </a:solidFill>
                <a:latin typeface="Calibri" pitchFamily="34" charset="0"/>
              </a:rPr>
              <a:t>Influencing factors </a:t>
            </a:r>
            <a:r>
              <a:rPr lang="en-US" sz="1800" dirty="0" smtClean="0">
                <a:latin typeface="Calibri" pitchFamily="34" charset="0"/>
              </a:rPr>
              <a:t>to be considered while retrieving/predicting hybrid composites’ effective material properties : </a:t>
            </a:r>
          </a:p>
          <a:p>
            <a:pPr algn="just"/>
            <a:r>
              <a:rPr lang="en-US" sz="1800" dirty="0" smtClean="0">
                <a:latin typeface="Calibri" pitchFamily="34" charset="0"/>
              </a:rPr>
              <a:t>nature, distribution, amount, layering pattern and individual features of their constitutive</a:t>
            </a:r>
          </a:p>
          <a:p>
            <a:pPr algn="just"/>
            <a:r>
              <a:rPr lang="en-US" sz="1800" dirty="0" smtClean="0">
                <a:latin typeface="Calibri" pitchFamily="34" charset="0"/>
              </a:rPr>
              <a:t>reinforcement’s and matrix  materials </a:t>
            </a:r>
          </a:p>
          <a:p>
            <a:pPr algn="just"/>
            <a:r>
              <a:rPr lang="en-US" sz="1800" dirty="0" smtClean="0">
                <a:latin typeface="Calibri" pitchFamily="34" charset="0"/>
              </a:rPr>
              <a:t>fiber-matrix interface, inter-laminar strength and fracture toughness</a:t>
            </a:r>
          </a:p>
          <a:p>
            <a:pPr algn="just"/>
            <a:endParaRPr lang="en-US" sz="1800" dirty="0" smtClean="0">
              <a:latin typeface="Calibri" pitchFamily="34" charset="0"/>
            </a:endParaRPr>
          </a:p>
          <a:p>
            <a:pPr algn="just"/>
            <a:r>
              <a:rPr lang="en-US" sz="1800" dirty="0" smtClean="0">
                <a:latin typeface="Calibri" pitchFamily="34" charset="0"/>
              </a:rPr>
              <a:t>The study of hybrid composite materials is a </a:t>
            </a:r>
            <a:r>
              <a:rPr lang="en-US" sz="1800" dirty="0" smtClean="0">
                <a:solidFill>
                  <a:schemeClr val="tx1"/>
                </a:solidFill>
                <a:latin typeface="Calibri" pitchFamily="34" charset="0"/>
              </a:rPr>
              <a:t>multidisciplinary endeavor </a:t>
            </a:r>
            <a:r>
              <a:rPr lang="en-US" sz="1800" dirty="0" smtClean="0">
                <a:latin typeface="Calibri" pitchFamily="34" charset="0"/>
              </a:rPr>
              <a:t>that overlaps with various branches of material science, engineering, applied mathematics, etc. </a:t>
            </a:r>
          </a:p>
          <a:p>
            <a:pPr algn="just"/>
            <a:r>
              <a:rPr lang="en-US" sz="1800" dirty="0" smtClean="0">
                <a:latin typeface="Calibri" pitchFamily="34" charset="0"/>
              </a:rPr>
              <a:t>The ability to tailor hybrid composites with a unique spectrum of properties relies on relating the effective properties to the microstructure and correlation of experimental retrieved data with theoretical predicted values, bounded by certain processing conditions.</a:t>
            </a:r>
          </a:p>
          <a:p>
            <a:pPr algn="just"/>
            <a:endParaRPr lang="en-US" sz="1800"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114800"/>
          </a:xfrm>
        </p:spPr>
        <p:txBody>
          <a:bodyPr/>
          <a:lstStyle/>
          <a:p>
            <a:r>
              <a:rPr lang="en-US" sz="2000" dirty="0" smtClean="0">
                <a:solidFill>
                  <a:schemeClr val="tx1"/>
                </a:solidFill>
                <a:latin typeface="Calibri" pitchFamily="34" charset="0"/>
              </a:rPr>
              <a:t>1.2 Material properties of hybrid polymer composites</a:t>
            </a:r>
          </a:p>
          <a:p>
            <a:pPr algn="just"/>
            <a:r>
              <a:rPr lang="en-US" sz="1800" i="1" dirty="0" smtClean="0">
                <a:solidFill>
                  <a:schemeClr val="tx1"/>
                </a:solidFill>
                <a:latin typeface="Calibri" pitchFamily="34" charset="0"/>
              </a:rPr>
              <a:t>Representative volume element</a:t>
            </a:r>
            <a:r>
              <a:rPr lang="en-US" sz="1800" dirty="0" smtClean="0">
                <a:solidFill>
                  <a:schemeClr val="tx1"/>
                </a:solidFill>
                <a:latin typeface="Calibri" pitchFamily="34" charset="0"/>
              </a:rPr>
              <a:t> </a:t>
            </a:r>
            <a:r>
              <a:rPr lang="en-US" sz="1800" dirty="0" smtClean="0">
                <a:latin typeface="Calibri" pitchFamily="34" charset="0"/>
              </a:rPr>
              <a:t>(RVE) and </a:t>
            </a:r>
            <a:r>
              <a:rPr lang="en-US" sz="1800" i="1" dirty="0" smtClean="0">
                <a:solidFill>
                  <a:schemeClr val="tx1"/>
                </a:solidFill>
                <a:latin typeface="Calibri" pitchFamily="34" charset="0"/>
              </a:rPr>
              <a:t>repetitive unit cells</a:t>
            </a:r>
            <a:r>
              <a:rPr lang="en-US" sz="1800" dirty="0" smtClean="0">
                <a:solidFill>
                  <a:schemeClr val="tx1"/>
                </a:solidFill>
                <a:latin typeface="Calibri" pitchFamily="34" charset="0"/>
              </a:rPr>
              <a:t> </a:t>
            </a:r>
            <a:r>
              <a:rPr lang="en-US" sz="1800" dirty="0" smtClean="0">
                <a:latin typeface="Calibri" pitchFamily="34" charset="0"/>
              </a:rPr>
              <a:t>(RUCs)</a:t>
            </a:r>
          </a:p>
          <a:p>
            <a:pPr algn="just"/>
            <a:r>
              <a:rPr lang="en-US" sz="1800" dirty="0" smtClean="0">
                <a:latin typeface="Calibri" pitchFamily="34" charset="0"/>
              </a:rPr>
              <a:t>The micromechanical based approaches deployed were sought as a range of methods from </a:t>
            </a:r>
            <a:r>
              <a:rPr lang="en-US" sz="1800" i="1" dirty="0" smtClean="0">
                <a:solidFill>
                  <a:schemeClr val="tx1"/>
                </a:solidFill>
                <a:latin typeface="Calibri" pitchFamily="34" charset="0"/>
              </a:rPr>
              <a:t>fully analytical</a:t>
            </a:r>
            <a:r>
              <a:rPr lang="en-US" sz="1800" dirty="0" smtClean="0">
                <a:solidFill>
                  <a:schemeClr val="tx1"/>
                </a:solidFill>
                <a:latin typeface="Calibri" pitchFamily="34" charset="0"/>
              </a:rPr>
              <a:t> </a:t>
            </a:r>
            <a:r>
              <a:rPr lang="en-US" sz="1800" dirty="0" smtClean="0">
                <a:latin typeface="Calibri" pitchFamily="34" charset="0"/>
              </a:rPr>
              <a:t>(e.g. rule of mixture (ROM) and </a:t>
            </a:r>
            <a:r>
              <a:rPr lang="en-US" sz="1800" i="1" dirty="0" smtClean="0">
                <a:latin typeface="Calibri" pitchFamily="34" charset="0"/>
              </a:rPr>
              <a:t>Mori-Tanaka</a:t>
            </a:r>
            <a:r>
              <a:rPr lang="en-US" sz="1800" dirty="0" smtClean="0">
                <a:latin typeface="Calibri" pitchFamily="34" charset="0"/>
              </a:rPr>
              <a:t>) to </a:t>
            </a:r>
            <a:r>
              <a:rPr lang="en-US" sz="1800" i="1" dirty="0" smtClean="0">
                <a:solidFill>
                  <a:schemeClr val="tx1"/>
                </a:solidFill>
                <a:latin typeface="Calibri" pitchFamily="34" charset="0"/>
              </a:rPr>
              <a:t>fully numerical</a:t>
            </a:r>
            <a:r>
              <a:rPr lang="en-US" sz="1800" dirty="0" smtClean="0">
                <a:solidFill>
                  <a:schemeClr val="tx1"/>
                </a:solidFill>
                <a:latin typeface="Calibri" pitchFamily="34" charset="0"/>
              </a:rPr>
              <a:t> </a:t>
            </a:r>
            <a:r>
              <a:rPr lang="en-US" sz="1800" dirty="0" smtClean="0">
                <a:latin typeface="Calibri" pitchFamily="34" charset="0"/>
              </a:rPr>
              <a:t>(e.g. finite-element analysis (FEA) and molecular dynamics (MD)), or from </a:t>
            </a:r>
            <a:r>
              <a:rPr lang="en-US" sz="1800" i="1" dirty="0" smtClean="0">
                <a:solidFill>
                  <a:schemeClr val="tx1"/>
                </a:solidFill>
                <a:latin typeface="Calibri" pitchFamily="34" charset="0"/>
              </a:rPr>
              <a:t>semi-analytical</a:t>
            </a:r>
            <a:r>
              <a:rPr lang="en-US" sz="1800" dirty="0" smtClean="0">
                <a:latin typeface="Calibri" pitchFamily="34" charset="0"/>
              </a:rPr>
              <a:t> (e.g. Generalized Method of Cells (GMC)) to </a:t>
            </a:r>
            <a:r>
              <a:rPr lang="en-US" sz="1800" i="1" dirty="0" smtClean="0">
                <a:solidFill>
                  <a:schemeClr val="tx1"/>
                </a:solidFill>
                <a:latin typeface="Calibri" pitchFamily="34" charset="0"/>
              </a:rPr>
              <a:t>fully numerical</a:t>
            </a:r>
            <a:r>
              <a:rPr lang="en-US" sz="1800" dirty="0" smtClean="0">
                <a:latin typeface="Calibri" pitchFamily="34" charset="0"/>
              </a:rPr>
              <a:t>. </a:t>
            </a:r>
          </a:p>
          <a:p>
            <a:pPr algn="just"/>
            <a:r>
              <a:rPr lang="en-US" sz="1800" dirty="0" smtClean="0">
                <a:latin typeface="Calibri" pitchFamily="34" charset="0"/>
              </a:rPr>
              <a:t>The key point behind the development of all the theories presented relayed on the balance between fidelity and efficiency that was met while applied to multi-scale modeling of composite materials.</a:t>
            </a:r>
            <a:endParaRPr lang="en-US" sz="1800" dirty="0" smtClean="0">
              <a:solidFill>
                <a:schemeClr val="tx1"/>
              </a:solidFill>
              <a:latin typeface="Calibri" pitchFamily="34" charset="0"/>
            </a:endParaRPr>
          </a:p>
          <a:p>
            <a:endParaRPr lang="en-US"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114800"/>
          </a:xfrm>
        </p:spPr>
        <p:txBody>
          <a:bodyPr/>
          <a:lstStyle/>
          <a:p>
            <a:r>
              <a:rPr lang="en-US" sz="2000" dirty="0" smtClean="0">
                <a:solidFill>
                  <a:schemeClr val="tx1"/>
                </a:solidFill>
                <a:latin typeface="Calibri" pitchFamily="34" charset="0"/>
              </a:rPr>
              <a:t>1.2 Material properties of hybrid polymer composites</a:t>
            </a:r>
          </a:p>
          <a:p>
            <a:pPr algn="just"/>
            <a:r>
              <a:rPr lang="en-US" sz="1800" i="1" dirty="0" smtClean="0">
                <a:solidFill>
                  <a:schemeClr val="tx1"/>
                </a:solidFill>
                <a:latin typeface="Calibri" pitchFamily="34" charset="0"/>
              </a:rPr>
              <a:t>Mechanical properties of hybrid composites   </a:t>
            </a:r>
          </a:p>
          <a:p>
            <a:pPr algn="just"/>
            <a:r>
              <a:rPr lang="en-US" sz="1800" dirty="0" smtClean="0">
                <a:latin typeface="Calibri" pitchFamily="34" charset="0"/>
              </a:rPr>
              <a:t>R</a:t>
            </a:r>
            <a:r>
              <a:rPr lang="en-US" sz="1800" dirty="0" smtClean="0">
                <a:latin typeface="Calibri" pitchFamily="34" charset="0"/>
              </a:rPr>
              <a:t>eports </a:t>
            </a:r>
            <a:r>
              <a:rPr lang="en-US" sz="1800" dirty="0" smtClean="0">
                <a:latin typeface="Calibri" pitchFamily="34" charset="0"/>
              </a:rPr>
              <a:t>on the effects of the reinforcement clustering, individual material properties of constitutive on the overall composite behavior under mechanical </a:t>
            </a:r>
            <a:r>
              <a:rPr lang="en-US" sz="1800" dirty="0" smtClean="0">
                <a:latin typeface="Calibri" pitchFamily="34" charset="0"/>
              </a:rPr>
              <a:t>loading.</a:t>
            </a:r>
            <a:endParaRPr lang="en-US" sz="1800" dirty="0" smtClean="0">
              <a:latin typeface="Calibri" pitchFamily="34" charset="0"/>
            </a:endParaRPr>
          </a:p>
          <a:p>
            <a:pPr algn="just"/>
            <a:r>
              <a:rPr lang="en-US" sz="1800" dirty="0" smtClean="0">
                <a:latin typeface="Calibri" pitchFamily="34" charset="0"/>
              </a:rPr>
              <a:t>U</a:t>
            </a:r>
            <a:r>
              <a:rPr lang="en-US" sz="1800" dirty="0" smtClean="0">
                <a:latin typeface="Calibri" pitchFamily="34" charset="0"/>
              </a:rPr>
              <a:t>se </a:t>
            </a:r>
            <a:r>
              <a:rPr lang="en-US" sz="1800" dirty="0" smtClean="0">
                <a:latin typeface="Calibri" pitchFamily="34" charset="0"/>
              </a:rPr>
              <a:t>of various hybrids based on </a:t>
            </a:r>
            <a:r>
              <a:rPr lang="en-US" sz="1800" i="1" dirty="0" smtClean="0">
                <a:solidFill>
                  <a:schemeClr val="tx1"/>
                </a:solidFill>
                <a:latin typeface="Calibri" pitchFamily="34" charset="0"/>
              </a:rPr>
              <a:t>synthetic/synthetic </a:t>
            </a:r>
            <a:r>
              <a:rPr lang="en-US" sz="1800" dirty="0" smtClean="0">
                <a:latin typeface="Calibri" pitchFamily="34" charset="0"/>
              </a:rPr>
              <a:t>(</a:t>
            </a:r>
            <a:r>
              <a:rPr lang="en-US" sz="1800" dirty="0" err="1" smtClean="0">
                <a:latin typeface="Calibri" pitchFamily="34" charset="0"/>
              </a:rPr>
              <a:t>Manders</a:t>
            </a:r>
            <a:r>
              <a:rPr lang="en-US" sz="1800" dirty="0" smtClean="0">
                <a:latin typeface="Calibri" pitchFamily="34" charset="0"/>
              </a:rPr>
              <a:t> </a:t>
            </a:r>
            <a:r>
              <a:rPr lang="en-US" sz="1800" dirty="0" smtClean="0">
                <a:latin typeface="Calibri" pitchFamily="34" charset="0"/>
              </a:rPr>
              <a:t>and </a:t>
            </a:r>
            <a:r>
              <a:rPr lang="en-US" sz="1800" dirty="0" smtClean="0">
                <a:latin typeface="Calibri" pitchFamily="34" charset="0"/>
              </a:rPr>
              <a:t>Bader, 1981; </a:t>
            </a:r>
            <a:r>
              <a:rPr lang="en-US" sz="1800" dirty="0" err="1" smtClean="0">
                <a:latin typeface="Calibri" pitchFamily="34" charset="0"/>
              </a:rPr>
              <a:t>Valenca</a:t>
            </a:r>
            <a:r>
              <a:rPr lang="en-US" sz="1800" dirty="0" smtClean="0">
                <a:latin typeface="Calibri" pitchFamily="34" charset="0"/>
              </a:rPr>
              <a:t> et al. </a:t>
            </a:r>
            <a:r>
              <a:rPr lang="en-US" sz="1800" dirty="0" smtClean="0">
                <a:latin typeface="Calibri" pitchFamily="34" charset="0"/>
              </a:rPr>
              <a:t>2015)</a:t>
            </a:r>
            <a:r>
              <a:rPr lang="en-US" sz="1800" dirty="0" smtClean="0">
                <a:latin typeface="Calibri" pitchFamily="34" charset="0"/>
              </a:rPr>
              <a:t>, </a:t>
            </a:r>
            <a:r>
              <a:rPr lang="en-US" sz="1800" i="1" dirty="0" smtClean="0">
                <a:solidFill>
                  <a:schemeClr val="tx1"/>
                </a:solidFill>
                <a:latin typeface="Calibri" pitchFamily="34" charset="0"/>
              </a:rPr>
              <a:t>synthetic/natural </a:t>
            </a:r>
            <a:r>
              <a:rPr lang="en-US" sz="1800" dirty="0" smtClean="0">
                <a:latin typeface="Calibri" pitchFamily="34" charset="0"/>
              </a:rPr>
              <a:t>(</a:t>
            </a:r>
            <a:r>
              <a:rPr lang="en-US" sz="1800" dirty="0" err="1" smtClean="0">
                <a:latin typeface="Calibri" pitchFamily="34" charset="0"/>
              </a:rPr>
              <a:t>Priya</a:t>
            </a:r>
            <a:r>
              <a:rPr lang="en-US" sz="1800" dirty="0" smtClean="0">
                <a:latin typeface="Calibri" pitchFamily="34" charset="0"/>
              </a:rPr>
              <a:t> et al., 2006; Reis et al., 2007; Almeida et al., 2012, 2013; </a:t>
            </a:r>
            <a:r>
              <a:rPr lang="en-US" sz="1800" dirty="0" err="1" smtClean="0">
                <a:latin typeface="Calibri" pitchFamily="34" charset="0"/>
              </a:rPr>
              <a:t>Dhakal</a:t>
            </a:r>
            <a:r>
              <a:rPr lang="en-US" sz="1800" dirty="0" smtClean="0">
                <a:latin typeface="Calibri" pitchFamily="34" charset="0"/>
              </a:rPr>
              <a:t> et al., 2013; </a:t>
            </a:r>
            <a:r>
              <a:rPr lang="en-US" sz="1800" dirty="0" err="1" smtClean="0">
                <a:latin typeface="Calibri" pitchFamily="34" charset="0"/>
              </a:rPr>
              <a:t>Mansor</a:t>
            </a:r>
            <a:r>
              <a:rPr lang="en-US" sz="1800" dirty="0" smtClean="0">
                <a:latin typeface="Calibri" pitchFamily="34" charset="0"/>
              </a:rPr>
              <a:t> et al., 2013; </a:t>
            </a:r>
            <a:r>
              <a:rPr lang="en-US" sz="1800" dirty="0" err="1" smtClean="0">
                <a:latin typeface="Calibri" pitchFamily="34" charset="0"/>
              </a:rPr>
              <a:t>Romanzini</a:t>
            </a:r>
            <a:r>
              <a:rPr lang="en-US" sz="1800" dirty="0" smtClean="0">
                <a:latin typeface="Calibri" pitchFamily="34" charset="0"/>
              </a:rPr>
              <a:t> et al., </a:t>
            </a:r>
            <a:r>
              <a:rPr lang="en-US" sz="1800" dirty="0" smtClean="0">
                <a:latin typeface="Calibri" pitchFamily="34" charset="0"/>
              </a:rPr>
              <a:t>2013) </a:t>
            </a:r>
            <a:r>
              <a:rPr lang="en-US" sz="1800" dirty="0" smtClean="0">
                <a:latin typeface="Calibri" pitchFamily="34" charset="0"/>
              </a:rPr>
              <a:t>or </a:t>
            </a:r>
            <a:r>
              <a:rPr lang="en-US" sz="1800" i="1" dirty="0" smtClean="0">
                <a:solidFill>
                  <a:schemeClr val="tx1"/>
                </a:solidFill>
                <a:latin typeface="Calibri" pitchFamily="34" charset="0"/>
              </a:rPr>
              <a:t>natural/natural</a:t>
            </a:r>
            <a:r>
              <a:rPr lang="en-US" sz="1800" dirty="0" smtClean="0">
                <a:latin typeface="Calibri" pitchFamily="34" charset="0"/>
              </a:rPr>
              <a:t> </a:t>
            </a:r>
            <a:r>
              <a:rPr lang="en-US" sz="1800" dirty="0" smtClean="0">
                <a:latin typeface="Calibri" pitchFamily="34" charset="0"/>
              </a:rPr>
              <a:t>(</a:t>
            </a:r>
            <a:r>
              <a:rPr lang="en-US" sz="1800" dirty="0" err="1" smtClean="0">
                <a:latin typeface="Calibri" pitchFamily="34" charset="0"/>
              </a:rPr>
              <a:t>Boopalan</a:t>
            </a:r>
            <a:r>
              <a:rPr lang="en-US" sz="1800" dirty="0" smtClean="0">
                <a:latin typeface="Calibri" pitchFamily="34" charset="0"/>
              </a:rPr>
              <a:t> et al</a:t>
            </a:r>
            <a:r>
              <a:rPr lang="en-US" sz="1800" dirty="0" smtClean="0">
                <a:latin typeface="Calibri" pitchFamily="34" charset="0"/>
              </a:rPr>
              <a:t>., 2013</a:t>
            </a:r>
            <a:r>
              <a:rPr lang="en-US" sz="1800" dirty="0" smtClean="0">
                <a:latin typeface="Calibri" pitchFamily="34" charset="0"/>
              </a:rPr>
              <a:t>) </a:t>
            </a:r>
            <a:r>
              <a:rPr lang="en-US" sz="1800" dirty="0" smtClean="0">
                <a:latin typeface="Calibri" pitchFamily="34" charset="0"/>
              </a:rPr>
              <a:t>materials combinations.</a:t>
            </a:r>
            <a:endParaRPr lang="en-US" sz="1800" dirty="0" smtClean="0">
              <a:latin typeface="Calibri" pitchFamily="34" charset="0"/>
            </a:endParaRPr>
          </a:p>
          <a:p>
            <a:pPr algn="just"/>
            <a:r>
              <a:rPr lang="en-US" sz="1800" dirty="0" smtClean="0">
                <a:latin typeface="Calibri" pitchFamily="34" charset="0"/>
              </a:rPr>
              <a:t>Scale </a:t>
            </a:r>
            <a:r>
              <a:rPr lang="en-US" sz="1800" dirty="0" smtClean="0">
                <a:latin typeface="Calibri" pitchFamily="34" charset="0"/>
              </a:rPr>
              <a:t>transition </a:t>
            </a:r>
            <a:r>
              <a:rPr lang="en-US" sz="1800" dirty="0" smtClean="0">
                <a:latin typeface="Calibri" pitchFamily="34" charset="0"/>
              </a:rPr>
              <a:t>issues.</a:t>
            </a:r>
            <a:endParaRPr lang="en-US" sz="1800" dirty="0" smtClean="0">
              <a:latin typeface="Calibri" pitchFamily="34" charset="0"/>
            </a:endParaRPr>
          </a:p>
          <a:p>
            <a:pPr algn="just"/>
            <a:r>
              <a:rPr lang="en-US" sz="1800" i="1" dirty="0" smtClean="0">
                <a:solidFill>
                  <a:schemeClr val="tx1"/>
                </a:solidFill>
                <a:latin typeface="Calibri" pitchFamily="34" charset="0"/>
              </a:rPr>
              <a:t>E</a:t>
            </a:r>
            <a:r>
              <a:rPr lang="en-US" sz="1800" i="1" dirty="0" smtClean="0">
                <a:solidFill>
                  <a:schemeClr val="tx1"/>
                </a:solidFill>
                <a:latin typeface="Calibri" pitchFamily="34" charset="0"/>
              </a:rPr>
              <a:t>nvironmental </a:t>
            </a:r>
            <a:r>
              <a:rPr lang="en-US" sz="1800" i="1" dirty="0" smtClean="0">
                <a:solidFill>
                  <a:schemeClr val="tx1"/>
                </a:solidFill>
                <a:latin typeface="Calibri" pitchFamily="34" charset="0"/>
              </a:rPr>
              <a:t>influences </a:t>
            </a:r>
            <a:r>
              <a:rPr lang="en-US" sz="1800" dirty="0" smtClean="0">
                <a:latin typeface="Calibri" pitchFamily="34" charset="0"/>
              </a:rPr>
              <a:t>(e.g. moisture absorption) and </a:t>
            </a:r>
            <a:r>
              <a:rPr lang="en-US" sz="1800" i="1" dirty="0" smtClean="0">
                <a:latin typeface="Calibri" pitchFamily="34" charset="0"/>
              </a:rPr>
              <a:t>atmospheric</a:t>
            </a:r>
            <a:r>
              <a:rPr lang="en-US" sz="1800" dirty="0" smtClean="0">
                <a:latin typeface="Calibri" pitchFamily="34" charset="0"/>
              </a:rPr>
              <a:t>, </a:t>
            </a:r>
            <a:r>
              <a:rPr lang="en-US" sz="1800" i="1" dirty="0" smtClean="0">
                <a:latin typeface="Calibri" pitchFamily="34" charset="0"/>
              </a:rPr>
              <a:t>accelerated</a:t>
            </a:r>
            <a:r>
              <a:rPr lang="en-US" sz="1800" dirty="0" smtClean="0">
                <a:latin typeface="Calibri" pitchFamily="34" charset="0"/>
              </a:rPr>
              <a:t> or </a:t>
            </a:r>
            <a:r>
              <a:rPr lang="en-US" sz="1800" i="1" dirty="0" smtClean="0">
                <a:latin typeface="Calibri" pitchFamily="34" charset="0"/>
              </a:rPr>
              <a:t>thermal aging effects </a:t>
            </a:r>
            <a:r>
              <a:rPr lang="en-US" sz="1800" dirty="0" smtClean="0">
                <a:latin typeface="Calibri" pitchFamily="34" charset="0"/>
              </a:rPr>
              <a:t>upon the mechanical properties of hybrid composite </a:t>
            </a:r>
            <a:r>
              <a:rPr lang="en-US" sz="1800" dirty="0" smtClean="0">
                <a:latin typeface="Calibri" pitchFamily="34" charset="0"/>
              </a:rPr>
              <a:t>architectures.</a:t>
            </a:r>
            <a:endParaRPr lang="en-US" sz="1800" dirty="0" smtClean="0">
              <a:latin typeface="Calibri" pitchFamily="34" charset="0"/>
            </a:endParaRPr>
          </a:p>
          <a:p>
            <a:endParaRPr lang="en-US" sz="2000" dirty="0" smtClean="0">
              <a:solidFill>
                <a:schemeClr val="tx1"/>
              </a:solidFill>
              <a:latin typeface="Calibri" pitchFamily="34" charset="0"/>
            </a:endParaRPr>
          </a:p>
          <a:p>
            <a:endParaRPr lang="en-US" sz="24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solidFill>
                  <a:schemeClr val="tx1"/>
                </a:solidFill>
                <a:latin typeface="Calibri" pitchFamily="34" charset="0"/>
              </a:rPr>
              <a:t>Chapter 1 - ‘State-of-the-art’ related to the approached subject</a:t>
            </a:r>
            <a:endParaRPr lang="en-US" sz="2800" dirty="0">
              <a:solidFill>
                <a:schemeClr val="tx1"/>
              </a:solidFill>
              <a:latin typeface="Calibri" pitchFamily="34" charset="0"/>
            </a:endParaRPr>
          </a:p>
        </p:txBody>
      </p:sp>
      <p:sp>
        <p:nvSpPr>
          <p:cNvPr id="5" name="Content Placeholder 4"/>
          <p:cNvSpPr>
            <a:spLocks noGrp="1"/>
          </p:cNvSpPr>
          <p:nvPr>
            <p:ph idx="1"/>
          </p:nvPr>
        </p:nvSpPr>
        <p:spPr>
          <a:xfrm>
            <a:off x="1043608" y="1905000"/>
            <a:ext cx="7490792" cy="4476328"/>
          </a:xfrm>
        </p:spPr>
        <p:txBody>
          <a:bodyPr/>
          <a:lstStyle/>
          <a:p>
            <a:r>
              <a:rPr lang="en-US" sz="2000" dirty="0" smtClean="0">
                <a:solidFill>
                  <a:schemeClr val="tx1"/>
                </a:solidFill>
                <a:latin typeface="Calibri" pitchFamily="34" charset="0"/>
              </a:rPr>
              <a:t>1.2 Material properties of hybrid polymer composites</a:t>
            </a:r>
          </a:p>
          <a:p>
            <a:pPr algn="just"/>
            <a:r>
              <a:rPr lang="en-US" sz="1800" i="1" dirty="0" smtClean="0">
                <a:solidFill>
                  <a:schemeClr val="tx1"/>
                </a:solidFill>
                <a:latin typeface="Calibri" pitchFamily="34" charset="0"/>
              </a:rPr>
              <a:t>Dynamic mechanical properties of hybrid composites </a:t>
            </a:r>
            <a:endParaRPr lang="en-US" sz="1800" dirty="0" smtClean="0">
              <a:solidFill>
                <a:schemeClr val="tx1"/>
              </a:solidFill>
              <a:latin typeface="Calibri" pitchFamily="34" charset="0"/>
            </a:endParaRPr>
          </a:p>
          <a:p>
            <a:pPr algn="just"/>
            <a:r>
              <a:rPr lang="en-GB" sz="1800" dirty="0" smtClean="0">
                <a:latin typeface="Calibri" pitchFamily="34" charset="0"/>
              </a:rPr>
              <a:t>Temperature-dependent </a:t>
            </a:r>
            <a:r>
              <a:rPr lang="en-GB" sz="1800" dirty="0" smtClean="0">
                <a:latin typeface="Calibri" pitchFamily="34" charset="0"/>
              </a:rPr>
              <a:t>dynamic mechanical properties (e.g.  storage modulus, loss modulus and mechanical damping allow a closer monitoring of the level of interactions (i.e. adhesion) between the polymer matrix and the </a:t>
            </a:r>
            <a:r>
              <a:rPr lang="en-GB" sz="1800" dirty="0" smtClean="0">
                <a:latin typeface="Calibri" pitchFamily="34" charset="0"/>
              </a:rPr>
              <a:t>reinforcements.</a:t>
            </a:r>
            <a:endParaRPr lang="en-US" sz="1800" dirty="0" smtClean="0">
              <a:solidFill>
                <a:schemeClr val="tx1"/>
              </a:solidFill>
              <a:latin typeface="Calibri" pitchFamily="34" charset="0"/>
            </a:endParaRPr>
          </a:p>
          <a:p>
            <a:pPr algn="just"/>
            <a:r>
              <a:rPr lang="en-US" sz="1800" dirty="0" smtClean="0">
                <a:latin typeface="Calibri" pitchFamily="34" charset="0"/>
              </a:rPr>
              <a:t>N</a:t>
            </a:r>
            <a:r>
              <a:rPr lang="en-US" sz="1800" dirty="0" smtClean="0">
                <a:latin typeface="Calibri" pitchFamily="34" charset="0"/>
              </a:rPr>
              <a:t>umerous </a:t>
            </a:r>
            <a:r>
              <a:rPr lang="en-US" sz="1800" dirty="0" smtClean="0">
                <a:latin typeface="Calibri" pitchFamily="34" charset="0"/>
              </a:rPr>
              <a:t>reports on DMA data for synthetic/natural reinforcement </a:t>
            </a:r>
            <a:r>
              <a:rPr lang="en-US" sz="1800" dirty="0" smtClean="0">
                <a:latin typeface="Calibri" pitchFamily="34" charset="0"/>
              </a:rPr>
              <a:t>combinations.</a:t>
            </a:r>
            <a:endParaRPr lang="en-US" sz="1800" dirty="0" smtClean="0">
              <a:latin typeface="Calibri" pitchFamily="34" charset="0"/>
            </a:endParaRPr>
          </a:p>
          <a:p>
            <a:pPr algn="just"/>
            <a:r>
              <a:rPr lang="en-US" sz="1800" dirty="0" smtClean="0">
                <a:latin typeface="Calibri" pitchFamily="34" charset="0"/>
              </a:rPr>
              <a:t>E</a:t>
            </a:r>
            <a:r>
              <a:rPr lang="en-US" sz="1800" dirty="0" smtClean="0">
                <a:latin typeface="Calibri" pitchFamily="34" charset="0"/>
              </a:rPr>
              <a:t>ffectiveness </a:t>
            </a:r>
            <a:r>
              <a:rPr lang="en-US" sz="1800" dirty="0" smtClean="0">
                <a:latin typeface="Calibri" pitchFamily="34" charset="0"/>
              </a:rPr>
              <a:t>of reinforcements and adhesion factor can be traced and further used to assess the effectiveness of stress/strain between the reinforcements and matrix and their interface </a:t>
            </a:r>
            <a:r>
              <a:rPr lang="en-US" sz="1800" dirty="0" smtClean="0">
                <a:latin typeface="Calibri" pitchFamily="34" charset="0"/>
              </a:rPr>
              <a:t>bonding.</a:t>
            </a:r>
            <a:endParaRPr lang="en-US" sz="1800" dirty="0" smtClean="0">
              <a:latin typeface="Calibri" pitchFamily="34" charset="0"/>
            </a:endParaRPr>
          </a:p>
          <a:p>
            <a:pPr algn="just"/>
            <a:r>
              <a:rPr lang="en-GB" sz="1800" dirty="0" smtClean="0">
                <a:latin typeface="Calibri" pitchFamily="34" charset="0"/>
              </a:rPr>
              <a:t>T</a:t>
            </a:r>
            <a:r>
              <a:rPr lang="en-GB" sz="1800" dirty="0" smtClean="0">
                <a:latin typeface="Calibri" pitchFamily="34" charset="0"/>
              </a:rPr>
              <a:t>hermo-mechanical </a:t>
            </a:r>
            <a:r>
              <a:rPr lang="en-GB" sz="1800" dirty="0" smtClean="0">
                <a:latin typeface="Calibri" pitchFamily="34" charset="0"/>
              </a:rPr>
              <a:t>models using temperature-dependent mechanical properties of fibre reinforced polymer composites can be traced around ‘80s (see </a:t>
            </a:r>
            <a:r>
              <a:rPr lang="en-GB" sz="1800" dirty="0" err="1" smtClean="0">
                <a:latin typeface="Calibri" pitchFamily="34" charset="0"/>
              </a:rPr>
              <a:t>Mahieux</a:t>
            </a:r>
            <a:r>
              <a:rPr lang="en-GB" sz="1800" dirty="0" smtClean="0">
                <a:latin typeface="Calibri" pitchFamily="34" charset="0"/>
              </a:rPr>
              <a:t> et al., 2001, 2002</a:t>
            </a:r>
            <a:r>
              <a:rPr lang="en-GB" sz="1800" dirty="0" smtClean="0">
                <a:latin typeface="Calibri" pitchFamily="34" charset="0"/>
              </a:rPr>
              <a:t>).</a:t>
            </a:r>
            <a:endParaRPr lang="en-US" sz="18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Custom 3">
      <a:dk1>
        <a:srgbClr val="2A5656"/>
      </a:dk1>
      <a:lt1>
        <a:srgbClr val="FFFFFF"/>
      </a:lt1>
      <a:dk2>
        <a:srgbClr val="000000"/>
      </a:dk2>
      <a:lt2>
        <a:srgbClr val="0070C0"/>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ESDA2012-82149</Template>
  <TotalTime>1025</TotalTime>
  <Words>4314</Words>
  <Application>Microsoft Office PowerPoint</Application>
  <PresentationFormat>On-screen Show (4:3)</PresentationFormat>
  <Paragraphs>377</Paragraphs>
  <Slides>57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Echo</vt:lpstr>
      <vt:lpstr>Ecuaţie</vt:lpstr>
      <vt:lpstr>Microsoft Equation 3.0</vt:lpstr>
      <vt:lpstr> Tailoring the effective properties of hybrid polymer based composite materials </vt:lpstr>
      <vt:lpstr>Content</vt:lpstr>
      <vt:lpstr>Part I - Scientific and professional achievements</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1 - ‘State-of-the-art’ related to the approached subject</vt:lpstr>
      <vt:lpstr>Chapter 2 – Design of experiments</vt:lpstr>
      <vt:lpstr>Chapter 2 – Design of experiments</vt:lpstr>
      <vt:lpstr>Chapter 3 - Theoretical micromechanical based approaches</vt:lpstr>
      <vt:lpstr>Chapter 3 - Theoretical micromechanical based approaches</vt:lpstr>
      <vt:lpstr>Chapter 3 - Theoretical micromechanical based approaches</vt:lpstr>
      <vt:lpstr>Chapter 3 - Theoretical micromechanical based approaches</vt:lpstr>
      <vt:lpstr>Chapter 3 - Theoretical micromechanical based approaches</vt:lpstr>
      <vt:lpstr>Chapter 3 - Theoretical micromechanical based approaches</vt:lpstr>
      <vt:lpstr>Chapter 3 - Theoretical micromechanical based approaches</vt:lpstr>
      <vt:lpstr>Chapter 3 - Theoretical micromechanical based approaches</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4 - Effective measured properties. Results and discussion</vt:lpstr>
      <vt:lpstr>Chapter 5 – Conclusions on the original work</vt:lpstr>
      <vt:lpstr>Chapter 5 – Conclusions on the original work</vt:lpstr>
      <vt:lpstr>Chapter 5 – Conclusions on the original work</vt:lpstr>
      <vt:lpstr>Chapter 5 – Conclusions on the original work</vt:lpstr>
      <vt:lpstr>Part II - The evolution and development plans  of scientific and academic career</vt:lpstr>
      <vt:lpstr>Directions of scientific research</vt:lpstr>
      <vt:lpstr>Evolution and development plans of professional career</vt:lpstr>
      <vt:lpstr>Evolution and development plans of professional career</vt:lpstr>
      <vt:lpstr>Evolution and development plans of professional career</vt:lpstr>
      <vt:lpstr>Evolution and development plans of professional career</vt:lpstr>
      <vt:lpstr>Development plans for professional and academic career  </vt:lpstr>
      <vt:lpstr>Development plans for professional and academic career  </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Tailoring the effective properties of hybrid polymer based composite materials</dc:title>
  <dc:creator>Dana Luca Motoc</dc:creator>
  <cp:lastModifiedBy>Dana Luca Motoc</cp:lastModifiedBy>
  <cp:revision>175</cp:revision>
  <dcterms:created xsi:type="dcterms:W3CDTF">2015-09-08T08:04:57Z</dcterms:created>
  <dcterms:modified xsi:type="dcterms:W3CDTF">2015-09-17T19:18:11Z</dcterms:modified>
</cp:coreProperties>
</file>