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1"/>
  </p:sldMasterIdLst>
  <p:sldIdLst>
    <p:sldId id="256" r:id="rId2"/>
    <p:sldId id="257" r:id="rId3"/>
    <p:sldId id="258" r:id="rId4"/>
    <p:sldId id="309" r:id="rId5"/>
    <p:sldId id="259" r:id="rId6"/>
    <p:sldId id="260" r:id="rId7"/>
    <p:sldId id="262" r:id="rId8"/>
    <p:sldId id="335" r:id="rId9"/>
    <p:sldId id="263" r:id="rId10"/>
    <p:sldId id="310" r:id="rId11"/>
    <p:sldId id="311" r:id="rId12"/>
    <p:sldId id="312" r:id="rId13"/>
    <p:sldId id="313" r:id="rId14"/>
    <p:sldId id="353" r:id="rId15"/>
    <p:sldId id="314" r:id="rId16"/>
    <p:sldId id="315" r:id="rId17"/>
    <p:sldId id="316" r:id="rId18"/>
    <p:sldId id="317" r:id="rId19"/>
    <p:sldId id="318" r:id="rId20"/>
    <p:sldId id="352" r:id="rId21"/>
    <p:sldId id="319" r:id="rId22"/>
    <p:sldId id="351" r:id="rId23"/>
    <p:sldId id="321" r:id="rId24"/>
    <p:sldId id="322" r:id="rId25"/>
    <p:sldId id="354" r:id="rId26"/>
    <p:sldId id="323" r:id="rId27"/>
    <p:sldId id="324" r:id="rId28"/>
    <p:sldId id="325" r:id="rId29"/>
    <p:sldId id="265" r:id="rId30"/>
    <p:sldId id="326" r:id="rId31"/>
    <p:sldId id="355" r:id="rId32"/>
    <p:sldId id="327" r:id="rId33"/>
    <p:sldId id="328" r:id="rId34"/>
    <p:sldId id="329" r:id="rId35"/>
    <p:sldId id="330" r:id="rId36"/>
    <p:sldId id="331" r:id="rId37"/>
    <p:sldId id="332" r:id="rId38"/>
    <p:sldId id="333" r:id="rId39"/>
    <p:sldId id="336"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4A0"/>
    <a:srgbClr val="F7AE20"/>
    <a:srgbClr val="ED7324"/>
    <a:srgbClr val="DC0063"/>
    <a:srgbClr val="771D82"/>
    <a:srgbClr val="288ABA"/>
    <a:srgbClr val="131D82"/>
    <a:srgbClr val="8CBE42"/>
    <a:srgbClr val="AA0533"/>
    <a:srgbClr val="4C23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5224" autoAdjust="0"/>
  </p:normalViewPr>
  <p:slideViewPr>
    <p:cSldViewPr>
      <p:cViewPr varScale="1">
        <p:scale>
          <a:sx n="66" d="100"/>
          <a:sy n="66" d="100"/>
        </p:scale>
        <p:origin x="-1276" y="-56"/>
      </p:cViewPr>
      <p:guideLst>
        <p:guide orient="horz" pos="2160"/>
        <p:guide pos="288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15C18A2-6800-9F41-9DF4-E48486D2A34C}" type="doc">
      <dgm:prSet loTypeId="urn:microsoft.com/office/officeart/2009/3/layout/StepUpProcess" loCatId="" qsTypeId="urn:microsoft.com/office/officeart/2005/8/quickstyle/simple1" qsCatId="simple" csTypeId="urn:microsoft.com/office/officeart/2005/8/colors/accent3_2" csCatId="accent3" phldr="1"/>
      <dgm:spPr/>
      <dgm:t>
        <a:bodyPr/>
        <a:lstStyle/>
        <a:p>
          <a:endParaRPr lang="en-GB"/>
        </a:p>
      </dgm:t>
    </dgm:pt>
    <dgm:pt modelId="{86A774D1-A043-9A41-8392-27B4C8DAEAB6}">
      <dgm:prSet phldrT="[Text]"/>
      <dgm:spPr/>
      <dgm:t>
        <a:bodyPr/>
        <a:lstStyle/>
        <a:p>
          <a:r>
            <a:rPr lang="en-GB" dirty="0"/>
            <a:t>2000 – </a:t>
          </a:r>
          <a:r>
            <a:rPr lang="en-GB" b="1" dirty="0" err="1"/>
            <a:t>Diplomă</a:t>
          </a:r>
          <a:r>
            <a:rPr lang="en-GB" b="1" dirty="0"/>
            <a:t> de </a:t>
          </a:r>
          <a:r>
            <a:rPr lang="en-GB" b="1" dirty="0" err="1"/>
            <a:t>licență</a:t>
          </a:r>
          <a:r>
            <a:rPr lang="en-GB" b="1" dirty="0"/>
            <a:t>,</a:t>
          </a:r>
          <a:r>
            <a:rPr lang="en-GB" dirty="0"/>
            <a:t> </a:t>
          </a:r>
          <a:r>
            <a:rPr lang="en-GB" dirty="0" err="1"/>
            <a:t>Universitatea</a:t>
          </a:r>
          <a:r>
            <a:rPr lang="en-GB" dirty="0"/>
            <a:t> </a:t>
          </a:r>
          <a:r>
            <a:rPr lang="en-GB" dirty="0" err="1"/>
            <a:t>Babeș</a:t>
          </a:r>
          <a:r>
            <a:rPr lang="en-GB" dirty="0"/>
            <a:t> - </a:t>
          </a:r>
          <a:r>
            <a:rPr lang="en-GB" dirty="0" err="1"/>
            <a:t>Bolyai</a:t>
          </a:r>
          <a:r>
            <a:rPr lang="en-GB" dirty="0"/>
            <a:t> din Cluj </a:t>
          </a:r>
          <a:r>
            <a:rPr lang="en-GB" dirty="0" err="1"/>
            <a:t>Napoca</a:t>
          </a:r>
          <a:r>
            <a:rPr lang="en-GB" dirty="0"/>
            <a:t> </a:t>
          </a:r>
        </a:p>
      </dgm:t>
    </dgm:pt>
    <dgm:pt modelId="{0EA366D8-95EE-FD4E-A63B-82437F6596FA}" type="parTrans" cxnId="{B825B378-73E7-0146-9BC1-B9E23A7A77B1}">
      <dgm:prSet/>
      <dgm:spPr/>
      <dgm:t>
        <a:bodyPr/>
        <a:lstStyle/>
        <a:p>
          <a:endParaRPr lang="en-GB"/>
        </a:p>
      </dgm:t>
    </dgm:pt>
    <dgm:pt modelId="{E4CDBA56-BAF8-D842-86EC-4EA1BCD0DB3E}" type="sibTrans" cxnId="{B825B378-73E7-0146-9BC1-B9E23A7A77B1}">
      <dgm:prSet/>
      <dgm:spPr/>
      <dgm:t>
        <a:bodyPr/>
        <a:lstStyle/>
        <a:p>
          <a:endParaRPr lang="en-GB"/>
        </a:p>
      </dgm:t>
    </dgm:pt>
    <dgm:pt modelId="{C6D90146-B62F-7241-97A7-5A96B28D01BC}">
      <dgm:prSet phldrT="[Text]"/>
      <dgm:spPr/>
      <dgm:t>
        <a:bodyPr/>
        <a:lstStyle/>
        <a:p>
          <a:r>
            <a:rPr lang="en-GB" dirty="0"/>
            <a:t>2003 – </a:t>
          </a:r>
          <a:r>
            <a:rPr lang="en-GB" b="1" dirty="0" err="1"/>
            <a:t>Diplomă</a:t>
          </a:r>
          <a:r>
            <a:rPr lang="en-GB" b="1" dirty="0"/>
            <a:t> </a:t>
          </a:r>
          <a:r>
            <a:rPr lang="en-GB" b="1" dirty="0" err="1"/>
            <a:t>studii</a:t>
          </a:r>
          <a:r>
            <a:rPr lang="en-GB" b="1" dirty="0"/>
            <a:t> </a:t>
          </a:r>
          <a:r>
            <a:rPr lang="en-GB" b="1" dirty="0" err="1"/>
            <a:t>postuniversitare</a:t>
          </a:r>
          <a:r>
            <a:rPr lang="en-GB" b="1" dirty="0"/>
            <a:t> </a:t>
          </a:r>
          <a:r>
            <a:rPr lang="en-GB" dirty="0" err="1"/>
            <a:t>în</a:t>
          </a:r>
          <a:r>
            <a:rPr lang="en-GB" dirty="0"/>
            <a:t> </a:t>
          </a:r>
          <a:r>
            <a:rPr lang="en-GB" dirty="0" err="1"/>
            <a:t>domeniul</a:t>
          </a:r>
          <a:r>
            <a:rPr lang="en-GB" dirty="0"/>
            <a:t> Marketing, Academia de </a:t>
          </a:r>
          <a:r>
            <a:rPr lang="en-GB" dirty="0" err="1"/>
            <a:t>Studii</a:t>
          </a:r>
          <a:r>
            <a:rPr lang="en-GB" dirty="0"/>
            <a:t> </a:t>
          </a:r>
          <a:r>
            <a:rPr lang="en-GB" dirty="0" err="1"/>
            <a:t>Economice</a:t>
          </a:r>
          <a:r>
            <a:rPr lang="en-GB" dirty="0"/>
            <a:t> din </a:t>
          </a:r>
          <a:r>
            <a:rPr lang="en-GB" dirty="0" err="1"/>
            <a:t>București</a:t>
          </a:r>
          <a:endParaRPr lang="en-GB" dirty="0"/>
        </a:p>
      </dgm:t>
    </dgm:pt>
    <dgm:pt modelId="{6EC70381-F10C-7546-9DDB-A1A9F350D25B}" type="parTrans" cxnId="{E2750BDB-3C74-7F42-A90A-3DB6DD04D5DF}">
      <dgm:prSet/>
      <dgm:spPr/>
      <dgm:t>
        <a:bodyPr/>
        <a:lstStyle/>
        <a:p>
          <a:endParaRPr lang="en-GB"/>
        </a:p>
      </dgm:t>
    </dgm:pt>
    <dgm:pt modelId="{855ECA26-FA39-E341-B261-ED2CB6BC6D4F}" type="sibTrans" cxnId="{E2750BDB-3C74-7F42-A90A-3DB6DD04D5DF}">
      <dgm:prSet/>
      <dgm:spPr/>
      <dgm:t>
        <a:bodyPr/>
        <a:lstStyle/>
        <a:p>
          <a:endParaRPr lang="en-GB"/>
        </a:p>
      </dgm:t>
    </dgm:pt>
    <dgm:pt modelId="{40D4EBE4-B3C2-054F-B78D-807EA5EEA951}">
      <dgm:prSet phldrT="[Text]"/>
      <dgm:spPr/>
      <dgm:t>
        <a:bodyPr/>
        <a:lstStyle/>
        <a:p>
          <a:r>
            <a:rPr lang="en-GB" dirty="0"/>
            <a:t>2008 – </a:t>
          </a:r>
          <a:r>
            <a:rPr lang="en-GB" b="1" dirty="0" err="1"/>
            <a:t>Diplomă</a:t>
          </a:r>
          <a:r>
            <a:rPr lang="en-GB" b="1" dirty="0"/>
            <a:t> de doctor </a:t>
          </a:r>
          <a:r>
            <a:rPr lang="en-GB" dirty="0" err="1"/>
            <a:t>în</a:t>
          </a:r>
          <a:r>
            <a:rPr lang="en-GB" dirty="0"/>
            <a:t> </a:t>
          </a:r>
          <a:r>
            <a:rPr lang="en-GB" dirty="0" err="1"/>
            <a:t>domeniul</a:t>
          </a:r>
          <a:r>
            <a:rPr lang="en-GB" dirty="0"/>
            <a:t> Marketing,  Academia de </a:t>
          </a:r>
          <a:r>
            <a:rPr lang="en-GB" dirty="0" err="1"/>
            <a:t>Studii</a:t>
          </a:r>
          <a:r>
            <a:rPr lang="en-GB" dirty="0"/>
            <a:t> </a:t>
          </a:r>
          <a:r>
            <a:rPr lang="en-GB" dirty="0" err="1"/>
            <a:t>Economice</a:t>
          </a:r>
          <a:r>
            <a:rPr lang="en-GB" dirty="0"/>
            <a:t> din </a:t>
          </a:r>
          <a:r>
            <a:rPr lang="en-GB" dirty="0" err="1"/>
            <a:t>București</a:t>
          </a:r>
          <a:endParaRPr lang="en-GB" dirty="0"/>
        </a:p>
      </dgm:t>
    </dgm:pt>
    <dgm:pt modelId="{7645CA28-A58D-F84A-A22E-6DD3CBCC247E}" type="parTrans" cxnId="{7CBEC870-423B-3A4F-85C6-445AF2FB1082}">
      <dgm:prSet/>
      <dgm:spPr/>
      <dgm:t>
        <a:bodyPr/>
        <a:lstStyle/>
        <a:p>
          <a:endParaRPr lang="en-GB"/>
        </a:p>
      </dgm:t>
    </dgm:pt>
    <dgm:pt modelId="{114ABDBD-BA7D-4D4C-824D-D3D764BC7E25}" type="sibTrans" cxnId="{7CBEC870-423B-3A4F-85C6-445AF2FB1082}">
      <dgm:prSet/>
      <dgm:spPr/>
      <dgm:t>
        <a:bodyPr/>
        <a:lstStyle/>
        <a:p>
          <a:endParaRPr lang="en-GB"/>
        </a:p>
      </dgm:t>
    </dgm:pt>
    <dgm:pt modelId="{8B4342F2-7A5B-2449-9CE9-7F3ED4D64374}" type="pres">
      <dgm:prSet presAssocID="{C15C18A2-6800-9F41-9DF4-E48486D2A34C}" presName="rootnode" presStyleCnt="0">
        <dgm:presLayoutVars>
          <dgm:chMax/>
          <dgm:chPref/>
          <dgm:dir/>
          <dgm:animLvl val="lvl"/>
        </dgm:presLayoutVars>
      </dgm:prSet>
      <dgm:spPr/>
      <dgm:t>
        <a:bodyPr/>
        <a:lstStyle/>
        <a:p>
          <a:endParaRPr lang="en-US"/>
        </a:p>
      </dgm:t>
    </dgm:pt>
    <dgm:pt modelId="{4C3F68D3-A89D-3D4E-91BC-9E4BCECD7475}" type="pres">
      <dgm:prSet presAssocID="{86A774D1-A043-9A41-8392-27B4C8DAEAB6}" presName="composite" presStyleCnt="0"/>
      <dgm:spPr/>
    </dgm:pt>
    <dgm:pt modelId="{ED29D13F-9D0E-744B-8EF5-D0F73DCD05C8}" type="pres">
      <dgm:prSet presAssocID="{86A774D1-A043-9A41-8392-27B4C8DAEAB6}" presName="LShape" presStyleLbl="alignNode1" presStyleIdx="0" presStyleCnt="5"/>
      <dgm:spPr/>
    </dgm:pt>
    <dgm:pt modelId="{D37998DB-C924-624A-8ADA-0E1E234B5908}" type="pres">
      <dgm:prSet presAssocID="{86A774D1-A043-9A41-8392-27B4C8DAEAB6}" presName="ParentText" presStyleLbl="revTx" presStyleIdx="0" presStyleCnt="3">
        <dgm:presLayoutVars>
          <dgm:chMax val="0"/>
          <dgm:chPref val="0"/>
          <dgm:bulletEnabled val="1"/>
        </dgm:presLayoutVars>
      </dgm:prSet>
      <dgm:spPr/>
      <dgm:t>
        <a:bodyPr/>
        <a:lstStyle/>
        <a:p>
          <a:endParaRPr lang="en-US"/>
        </a:p>
      </dgm:t>
    </dgm:pt>
    <dgm:pt modelId="{A83A8B1F-6D37-FB42-8FA3-695B5A04DA14}" type="pres">
      <dgm:prSet presAssocID="{86A774D1-A043-9A41-8392-27B4C8DAEAB6}" presName="Triangle" presStyleLbl="alignNode1" presStyleIdx="1" presStyleCnt="5"/>
      <dgm:spPr/>
    </dgm:pt>
    <dgm:pt modelId="{A8F0A6CD-6235-134D-A3F1-5F19E3C38F07}" type="pres">
      <dgm:prSet presAssocID="{E4CDBA56-BAF8-D842-86EC-4EA1BCD0DB3E}" presName="sibTrans" presStyleCnt="0"/>
      <dgm:spPr/>
    </dgm:pt>
    <dgm:pt modelId="{F4E0E96A-2978-F340-8432-94902265FDBD}" type="pres">
      <dgm:prSet presAssocID="{E4CDBA56-BAF8-D842-86EC-4EA1BCD0DB3E}" presName="space" presStyleCnt="0"/>
      <dgm:spPr/>
    </dgm:pt>
    <dgm:pt modelId="{561F2B35-C084-1648-BA91-6945CB5BEF5D}" type="pres">
      <dgm:prSet presAssocID="{C6D90146-B62F-7241-97A7-5A96B28D01BC}" presName="composite" presStyleCnt="0"/>
      <dgm:spPr/>
    </dgm:pt>
    <dgm:pt modelId="{7B631FBE-5C5A-214A-89D2-EDFC1B8DA62E}" type="pres">
      <dgm:prSet presAssocID="{C6D90146-B62F-7241-97A7-5A96B28D01BC}" presName="LShape" presStyleLbl="alignNode1" presStyleIdx="2" presStyleCnt="5"/>
      <dgm:spPr/>
    </dgm:pt>
    <dgm:pt modelId="{716A0030-14BE-FC44-9F2D-71E0C5454249}" type="pres">
      <dgm:prSet presAssocID="{C6D90146-B62F-7241-97A7-5A96B28D01BC}" presName="ParentText" presStyleLbl="revTx" presStyleIdx="1" presStyleCnt="3">
        <dgm:presLayoutVars>
          <dgm:chMax val="0"/>
          <dgm:chPref val="0"/>
          <dgm:bulletEnabled val="1"/>
        </dgm:presLayoutVars>
      </dgm:prSet>
      <dgm:spPr/>
      <dgm:t>
        <a:bodyPr/>
        <a:lstStyle/>
        <a:p>
          <a:endParaRPr lang="en-US"/>
        </a:p>
      </dgm:t>
    </dgm:pt>
    <dgm:pt modelId="{2898E28D-2A1E-874D-B4A8-B4AA08585AA8}" type="pres">
      <dgm:prSet presAssocID="{C6D90146-B62F-7241-97A7-5A96B28D01BC}" presName="Triangle" presStyleLbl="alignNode1" presStyleIdx="3" presStyleCnt="5"/>
      <dgm:spPr/>
    </dgm:pt>
    <dgm:pt modelId="{EC1C8495-0A13-9D4A-A1F4-8AC515027A3C}" type="pres">
      <dgm:prSet presAssocID="{855ECA26-FA39-E341-B261-ED2CB6BC6D4F}" presName="sibTrans" presStyleCnt="0"/>
      <dgm:spPr/>
    </dgm:pt>
    <dgm:pt modelId="{91DF5E7B-E062-6545-864E-8B1597868C06}" type="pres">
      <dgm:prSet presAssocID="{855ECA26-FA39-E341-B261-ED2CB6BC6D4F}" presName="space" presStyleCnt="0"/>
      <dgm:spPr/>
    </dgm:pt>
    <dgm:pt modelId="{CA9BF24E-3C99-EA44-9026-5F4082604C1F}" type="pres">
      <dgm:prSet presAssocID="{40D4EBE4-B3C2-054F-B78D-807EA5EEA951}" presName="composite" presStyleCnt="0"/>
      <dgm:spPr/>
    </dgm:pt>
    <dgm:pt modelId="{3260ADAE-C8E4-7A40-9E6C-D983A7F66956}" type="pres">
      <dgm:prSet presAssocID="{40D4EBE4-B3C2-054F-B78D-807EA5EEA951}" presName="LShape" presStyleLbl="alignNode1" presStyleIdx="4" presStyleCnt="5"/>
      <dgm:spPr/>
    </dgm:pt>
    <dgm:pt modelId="{B03F4A8C-FE36-1E4B-8CCA-0B76771EBDA8}" type="pres">
      <dgm:prSet presAssocID="{40D4EBE4-B3C2-054F-B78D-807EA5EEA951}" presName="ParentText" presStyleLbl="revTx" presStyleIdx="2" presStyleCnt="3">
        <dgm:presLayoutVars>
          <dgm:chMax val="0"/>
          <dgm:chPref val="0"/>
          <dgm:bulletEnabled val="1"/>
        </dgm:presLayoutVars>
      </dgm:prSet>
      <dgm:spPr/>
      <dgm:t>
        <a:bodyPr/>
        <a:lstStyle/>
        <a:p>
          <a:endParaRPr lang="en-US"/>
        </a:p>
      </dgm:t>
    </dgm:pt>
  </dgm:ptLst>
  <dgm:cxnLst>
    <dgm:cxn modelId="{C2539CAC-88DC-E044-92D9-06B599EB489E}" type="presOf" srcId="{C6D90146-B62F-7241-97A7-5A96B28D01BC}" destId="{716A0030-14BE-FC44-9F2D-71E0C5454249}" srcOrd="0" destOrd="0" presId="urn:microsoft.com/office/officeart/2009/3/layout/StepUpProcess"/>
    <dgm:cxn modelId="{E2750BDB-3C74-7F42-A90A-3DB6DD04D5DF}" srcId="{C15C18A2-6800-9F41-9DF4-E48486D2A34C}" destId="{C6D90146-B62F-7241-97A7-5A96B28D01BC}" srcOrd="1" destOrd="0" parTransId="{6EC70381-F10C-7546-9DDB-A1A9F350D25B}" sibTransId="{855ECA26-FA39-E341-B261-ED2CB6BC6D4F}"/>
    <dgm:cxn modelId="{B825B378-73E7-0146-9BC1-B9E23A7A77B1}" srcId="{C15C18A2-6800-9F41-9DF4-E48486D2A34C}" destId="{86A774D1-A043-9A41-8392-27B4C8DAEAB6}" srcOrd="0" destOrd="0" parTransId="{0EA366D8-95EE-FD4E-A63B-82437F6596FA}" sibTransId="{E4CDBA56-BAF8-D842-86EC-4EA1BCD0DB3E}"/>
    <dgm:cxn modelId="{183A8066-8348-3949-9B8C-F35366CF60E1}" type="presOf" srcId="{C15C18A2-6800-9F41-9DF4-E48486D2A34C}" destId="{8B4342F2-7A5B-2449-9CE9-7F3ED4D64374}" srcOrd="0" destOrd="0" presId="urn:microsoft.com/office/officeart/2009/3/layout/StepUpProcess"/>
    <dgm:cxn modelId="{04560964-B3F9-534F-B066-7B11686ACD26}" type="presOf" srcId="{40D4EBE4-B3C2-054F-B78D-807EA5EEA951}" destId="{B03F4A8C-FE36-1E4B-8CCA-0B76771EBDA8}" srcOrd="0" destOrd="0" presId="urn:microsoft.com/office/officeart/2009/3/layout/StepUpProcess"/>
    <dgm:cxn modelId="{689163F2-FAEA-2445-8931-805E732F1C8D}" type="presOf" srcId="{86A774D1-A043-9A41-8392-27B4C8DAEAB6}" destId="{D37998DB-C924-624A-8ADA-0E1E234B5908}" srcOrd="0" destOrd="0" presId="urn:microsoft.com/office/officeart/2009/3/layout/StepUpProcess"/>
    <dgm:cxn modelId="{7CBEC870-423B-3A4F-85C6-445AF2FB1082}" srcId="{C15C18A2-6800-9F41-9DF4-E48486D2A34C}" destId="{40D4EBE4-B3C2-054F-B78D-807EA5EEA951}" srcOrd="2" destOrd="0" parTransId="{7645CA28-A58D-F84A-A22E-6DD3CBCC247E}" sibTransId="{114ABDBD-BA7D-4D4C-824D-D3D764BC7E25}"/>
    <dgm:cxn modelId="{6897B2E9-4273-5943-B1D6-2B288EB89A54}" type="presParOf" srcId="{8B4342F2-7A5B-2449-9CE9-7F3ED4D64374}" destId="{4C3F68D3-A89D-3D4E-91BC-9E4BCECD7475}" srcOrd="0" destOrd="0" presId="urn:microsoft.com/office/officeart/2009/3/layout/StepUpProcess"/>
    <dgm:cxn modelId="{BEAA1FBF-EB66-9844-B8BC-2C580F2AE104}" type="presParOf" srcId="{4C3F68D3-A89D-3D4E-91BC-9E4BCECD7475}" destId="{ED29D13F-9D0E-744B-8EF5-D0F73DCD05C8}" srcOrd="0" destOrd="0" presId="urn:microsoft.com/office/officeart/2009/3/layout/StepUpProcess"/>
    <dgm:cxn modelId="{8C17DC9A-21FD-2A47-B554-67EB5706F834}" type="presParOf" srcId="{4C3F68D3-A89D-3D4E-91BC-9E4BCECD7475}" destId="{D37998DB-C924-624A-8ADA-0E1E234B5908}" srcOrd="1" destOrd="0" presId="urn:microsoft.com/office/officeart/2009/3/layout/StepUpProcess"/>
    <dgm:cxn modelId="{BEB1A343-EA8D-934C-894B-90D7800D8B2C}" type="presParOf" srcId="{4C3F68D3-A89D-3D4E-91BC-9E4BCECD7475}" destId="{A83A8B1F-6D37-FB42-8FA3-695B5A04DA14}" srcOrd="2" destOrd="0" presId="urn:microsoft.com/office/officeart/2009/3/layout/StepUpProcess"/>
    <dgm:cxn modelId="{D2F5EAEA-4EB3-4148-AE1A-FE81FB564908}" type="presParOf" srcId="{8B4342F2-7A5B-2449-9CE9-7F3ED4D64374}" destId="{A8F0A6CD-6235-134D-A3F1-5F19E3C38F07}" srcOrd="1" destOrd="0" presId="urn:microsoft.com/office/officeart/2009/3/layout/StepUpProcess"/>
    <dgm:cxn modelId="{25A31F81-829B-F144-B021-B364F1A82CD0}" type="presParOf" srcId="{A8F0A6CD-6235-134D-A3F1-5F19E3C38F07}" destId="{F4E0E96A-2978-F340-8432-94902265FDBD}" srcOrd="0" destOrd="0" presId="urn:microsoft.com/office/officeart/2009/3/layout/StepUpProcess"/>
    <dgm:cxn modelId="{C1F7BF8E-2A38-9340-A986-D5988C082679}" type="presParOf" srcId="{8B4342F2-7A5B-2449-9CE9-7F3ED4D64374}" destId="{561F2B35-C084-1648-BA91-6945CB5BEF5D}" srcOrd="2" destOrd="0" presId="urn:microsoft.com/office/officeart/2009/3/layout/StepUpProcess"/>
    <dgm:cxn modelId="{91307E27-E1EA-9D43-AFCE-CB82B8435F83}" type="presParOf" srcId="{561F2B35-C084-1648-BA91-6945CB5BEF5D}" destId="{7B631FBE-5C5A-214A-89D2-EDFC1B8DA62E}" srcOrd="0" destOrd="0" presId="urn:microsoft.com/office/officeart/2009/3/layout/StepUpProcess"/>
    <dgm:cxn modelId="{7EDCA614-5D9E-504E-8257-C28B7BEE224A}" type="presParOf" srcId="{561F2B35-C084-1648-BA91-6945CB5BEF5D}" destId="{716A0030-14BE-FC44-9F2D-71E0C5454249}" srcOrd="1" destOrd="0" presId="urn:microsoft.com/office/officeart/2009/3/layout/StepUpProcess"/>
    <dgm:cxn modelId="{F44C4883-3E72-DD4A-86FF-245009FD513D}" type="presParOf" srcId="{561F2B35-C084-1648-BA91-6945CB5BEF5D}" destId="{2898E28D-2A1E-874D-B4A8-B4AA08585AA8}" srcOrd="2" destOrd="0" presId="urn:microsoft.com/office/officeart/2009/3/layout/StepUpProcess"/>
    <dgm:cxn modelId="{438AE057-D8DD-5044-9862-BD226A5BB6BA}" type="presParOf" srcId="{8B4342F2-7A5B-2449-9CE9-7F3ED4D64374}" destId="{EC1C8495-0A13-9D4A-A1F4-8AC515027A3C}" srcOrd="3" destOrd="0" presId="urn:microsoft.com/office/officeart/2009/3/layout/StepUpProcess"/>
    <dgm:cxn modelId="{FC9EE63E-722D-8A4A-B2A9-5B943E659F8D}" type="presParOf" srcId="{EC1C8495-0A13-9D4A-A1F4-8AC515027A3C}" destId="{91DF5E7B-E062-6545-864E-8B1597868C06}" srcOrd="0" destOrd="0" presId="urn:microsoft.com/office/officeart/2009/3/layout/StepUpProcess"/>
    <dgm:cxn modelId="{EEC3CACF-5E59-7148-9227-5F52A24FA5E9}" type="presParOf" srcId="{8B4342F2-7A5B-2449-9CE9-7F3ED4D64374}" destId="{CA9BF24E-3C99-EA44-9026-5F4082604C1F}" srcOrd="4" destOrd="0" presId="urn:microsoft.com/office/officeart/2009/3/layout/StepUpProcess"/>
    <dgm:cxn modelId="{B52AD459-DE22-4943-9303-CEE1F80AD77C}" type="presParOf" srcId="{CA9BF24E-3C99-EA44-9026-5F4082604C1F}" destId="{3260ADAE-C8E4-7A40-9E6C-D983A7F66956}" srcOrd="0" destOrd="0" presId="urn:microsoft.com/office/officeart/2009/3/layout/StepUpProcess"/>
    <dgm:cxn modelId="{5CEA41C6-DB3B-014B-9AAE-C0634501FA27}" type="presParOf" srcId="{CA9BF24E-3C99-EA44-9026-5F4082604C1F}" destId="{B03F4A8C-FE36-1E4B-8CCA-0B76771EBDA8}"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F8CC6CDE-8DD9-E34A-8D88-476667A21E9A}" type="pres">
      <dgm:prSet presAssocID="{7B46C47C-7457-744E-86E0-88575AAA1DBA}" presName="parentText" presStyleLbl="node1" presStyleIdx="0" presStyleCnt="1">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0"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CF023069-48F9-5F42-B8FB-29F42025A86E}" type="presParOf" srcId="{8CD9C813-0D14-AB4C-8FAA-C6623DF6BE90}" destId="{F8CC6CDE-8DD9-E34A-8D88-476667A21E9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F8CC6CDE-8DD9-E34A-8D88-476667A21E9A}" type="pres">
      <dgm:prSet presAssocID="{7B46C47C-7457-744E-86E0-88575AAA1DBA}" presName="parentText" presStyleLbl="node1" presStyleIdx="0" presStyleCnt="1">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0"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CF023069-48F9-5F42-B8FB-29F42025A86E}" type="presParOf" srcId="{8CD9C813-0D14-AB4C-8FAA-C6623DF6BE90}" destId="{F8CC6CDE-8DD9-E34A-8D88-476667A21E9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F8CC6CDE-8DD9-E34A-8D88-476667A21E9A}" type="pres">
      <dgm:prSet presAssocID="{7B46C47C-7457-744E-86E0-88575AAA1DBA}" presName="parentText" presStyleLbl="node1" presStyleIdx="0" presStyleCnt="1">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0"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CF023069-48F9-5F42-B8FB-29F42025A86E}" type="presParOf" srcId="{8CD9C813-0D14-AB4C-8FAA-C6623DF6BE90}" destId="{F8CC6CDE-8DD9-E34A-8D88-476667A21E9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F8CC6CDE-8DD9-E34A-8D88-476667A21E9A}" type="pres">
      <dgm:prSet presAssocID="{7B46C47C-7457-744E-86E0-88575AAA1DBA}" presName="parentText" presStyleLbl="node1" presStyleIdx="0" presStyleCnt="1">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0"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CF023069-48F9-5F42-B8FB-29F42025A86E}" type="presParOf" srcId="{8CD9C813-0D14-AB4C-8FAA-C6623DF6BE90}" destId="{F8CC6CDE-8DD9-E34A-8D88-476667A21E9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GB"/>
        </a:p>
      </dgm:t>
    </dgm:pt>
    <dgm:pt modelId="{7B46C47C-7457-744E-86E0-88575AAA1DBA}">
      <dgm:prSet phldrT="[Text]" custT="1"/>
      <dgm:spPr/>
      <dgm:t>
        <a:bodyPr/>
        <a:lstStyle/>
        <a:p>
          <a:pPr algn="ctr"/>
          <a:r>
            <a:rPr lang="en-GB" sz="3600" dirty="0" err="1"/>
            <a:t>Vă</a:t>
          </a:r>
          <a:r>
            <a:rPr lang="en-GB" sz="3600" dirty="0"/>
            <a:t> </a:t>
          </a:r>
          <a:r>
            <a:rPr lang="en-GB" sz="3600" dirty="0" err="1"/>
            <a:t>mulțumesc</a:t>
          </a:r>
          <a:r>
            <a:rPr lang="en-GB" sz="3600" dirty="0"/>
            <a:t> </a:t>
          </a:r>
          <a:r>
            <a:rPr lang="en-GB" sz="3600" dirty="0" err="1"/>
            <a:t>pentru</a:t>
          </a:r>
          <a:r>
            <a:rPr lang="en-GB" sz="3600" dirty="0"/>
            <a:t> </a:t>
          </a:r>
          <a:r>
            <a:rPr lang="en-GB" sz="3600" dirty="0" err="1"/>
            <a:t>atenție</a:t>
          </a:r>
          <a:r>
            <a:rPr lang="en-GB" sz="3600"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7881A4B-F775-3047-9C3A-5145FFD1B7C6}" type="pres">
      <dgm:prSet presAssocID="{23FBE77F-B755-5446-AAC3-73C972F7B470}" presName="linear" presStyleCnt="0">
        <dgm:presLayoutVars>
          <dgm:animLvl val="lvl"/>
          <dgm:resizeHandles val="exact"/>
        </dgm:presLayoutVars>
      </dgm:prSet>
      <dgm:spPr/>
      <dgm:t>
        <a:bodyPr/>
        <a:lstStyle/>
        <a:p>
          <a:endParaRPr lang="en-US"/>
        </a:p>
      </dgm:t>
    </dgm:pt>
    <dgm:pt modelId="{708192F4-F874-7E40-9862-06D3AB76F926}" type="pres">
      <dgm:prSet presAssocID="{7B46C47C-7457-744E-86E0-88575AAA1DBA}" presName="parentText" presStyleLbl="node1" presStyleIdx="0" presStyleCnt="1" custLinFactNeighborY="-6284">
        <dgm:presLayoutVars>
          <dgm:chMax val="0"/>
          <dgm:bulletEnabled val="1"/>
        </dgm:presLayoutVars>
      </dgm:prSet>
      <dgm:spPr/>
      <dgm:t>
        <a:bodyPr/>
        <a:lstStyle/>
        <a:p>
          <a:endParaRPr lang="en-US"/>
        </a:p>
      </dgm:t>
    </dgm:pt>
  </dgm:ptLst>
  <dgm:cxnLst>
    <dgm:cxn modelId="{D9363B77-6342-7F4E-8828-28A9B7F56C77}" type="presOf" srcId="{23FBE77F-B755-5446-AAC3-73C972F7B470}" destId="{87881A4B-F775-3047-9C3A-5145FFD1B7C6}" srcOrd="0" destOrd="0" presId="urn:microsoft.com/office/officeart/2005/8/layout/vList2"/>
    <dgm:cxn modelId="{9275CC18-46E7-C542-A942-0118E0135432}" srcId="{23FBE77F-B755-5446-AAC3-73C972F7B470}" destId="{7B46C47C-7457-744E-86E0-88575AAA1DBA}" srcOrd="0" destOrd="0" parTransId="{D507EE19-E40C-7648-8021-C18185E0D23D}" sibTransId="{F36BFA0E-DA91-B74D-AE4E-C89A1A6C8FAE}"/>
    <dgm:cxn modelId="{2C97AE82-76E9-5D4B-9F71-8D581BAD6AB5}" type="presOf" srcId="{7B46C47C-7457-744E-86E0-88575AAA1DBA}" destId="{708192F4-F874-7E40-9862-06D3AB76F926}" srcOrd="0" destOrd="0" presId="urn:microsoft.com/office/officeart/2005/8/layout/vList2"/>
    <dgm:cxn modelId="{D62AF795-0DA9-344F-B26C-BA250C51CADA}" type="presParOf" srcId="{87881A4B-F775-3047-9C3A-5145FFD1B7C6}" destId="{708192F4-F874-7E40-9862-06D3AB76F92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72F7B7-7C95-2A44-8C88-5F17DEDFC573}" type="doc">
      <dgm:prSet loTypeId="urn:microsoft.com/office/officeart/2016/7/layout/ChevronBlockProcess" loCatId="process" qsTypeId="urn:microsoft.com/office/officeart/2005/8/quickstyle/simple1" qsCatId="simple" csTypeId="urn:microsoft.com/office/officeart/2005/8/colors/colorful1" csCatId="colorful" phldr="1"/>
      <dgm:spPr/>
      <dgm:t>
        <a:bodyPr/>
        <a:lstStyle/>
        <a:p>
          <a:endParaRPr lang="en-GB"/>
        </a:p>
      </dgm:t>
    </dgm:pt>
    <dgm:pt modelId="{574BF45F-4568-5A4F-BE5B-16F693AB0A75}">
      <dgm:prSet phldrT="[Text]" custT="1"/>
      <dgm:spPr/>
      <dgm:t>
        <a:bodyPr/>
        <a:lstStyle/>
        <a:p>
          <a:r>
            <a:rPr lang="x-none" sz="1800" b="1" dirty="0"/>
            <a:t>2002 – 2004 </a:t>
          </a:r>
          <a:endParaRPr lang="en-GB" sz="1800" b="1" dirty="0"/>
        </a:p>
      </dgm:t>
    </dgm:pt>
    <dgm:pt modelId="{0C59B661-890C-1B4B-B354-7EAFB672242C}" type="parTrans" cxnId="{C8E6B55B-E996-2145-8054-ABB25C273EB1}">
      <dgm:prSet/>
      <dgm:spPr/>
      <dgm:t>
        <a:bodyPr/>
        <a:lstStyle/>
        <a:p>
          <a:endParaRPr lang="en-GB" sz="1800"/>
        </a:p>
      </dgm:t>
    </dgm:pt>
    <dgm:pt modelId="{49BD26E7-A943-0C4E-922C-AC69C5B61AFB}" type="sibTrans" cxnId="{C8E6B55B-E996-2145-8054-ABB25C273EB1}">
      <dgm:prSet/>
      <dgm:spPr/>
      <dgm:t>
        <a:bodyPr/>
        <a:lstStyle/>
        <a:p>
          <a:endParaRPr lang="en-GB" sz="1800"/>
        </a:p>
      </dgm:t>
    </dgm:pt>
    <dgm:pt modelId="{60755BE3-18C7-C943-8EBB-5E0AE0E7D48C}">
      <dgm:prSet phldrT="[Text]" custT="1"/>
      <dgm:spPr/>
      <dgm:t>
        <a:bodyPr/>
        <a:lstStyle/>
        <a:p>
          <a:endParaRPr lang="en-GB" sz="1800"/>
        </a:p>
      </dgm:t>
    </dgm:pt>
    <dgm:pt modelId="{C059BFD9-846E-9C4F-89BD-738FFC14C2EC}" type="parTrans" cxnId="{7A0D6ADB-8BE7-CA4D-BA00-FFA6738B3CE6}">
      <dgm:prSet/>
      <dgm:spPr/>
      <dgm:t>
        <a:bodyPr/>
        <a:lstStyle/>
        <a:p>
          <a:endParaRPr lang="en-GB" sz="1800"/>
        </a:p>
      </dgm:t>
    </dgm:pt>
    <dgm:pt modelId="{BC3CA68C-DE6D-E44E-8DF9-5DAE5979FC04}" type="sibTrans" cxnId="{7A0D6ADB-8BE7-CA4D-BA00-FFA6738B3CE6}">
      <dgm:prSet/>
      <dgm:spPr/>
      <dgm:t>
        <a:bodyPr/>
        <a:lstStyle/>
        <a:p>
          <a:endParaRPr lang="en-GB" sz="1800"/>
        </a:p>
      </dgm:t>
    </dgm:pt>
    <dgm:pt modelId="{2DC15CA0-96B2-D74F-AA6E-AF6D136B78AC}">
      <dgm:prSet phldrT="[Text]" custT="1"/>
      <dgm:spPr/>
      <dgm:t>
        <a:bodyPr/>
        <a:lstStyle/>
        <a:p>
          <a:pPr marL="0" marR="0" lvl="0" indent="0" defTabSz="914400" eaLnBrk="1" fontAlgn="auto" latinLnBrk="0" hangingPunct="1">
            <a:spcBef>
              <a:spcPts val="0"/>
            </a:spcBef>
            <a:spcAft>
              <a:spcPts val="0"/>
            </a:spcAft>
            <a:buClrTx/>
            <a:buSzTx/>
            <a:buFontTx/>
            <a:buNone/>
            <a:tabLst/>
            <a:defRPr/>
          </a:pPr>
          <a:endParaRPr lang="x-none" sz="1800" b="1" dirty="0"/>
        </a:p>
        <a:p>
          <a:pPr marL="0" marR="0" lvl="0" indent="0" defTabSz="914400" eaLnBrk="1" fontAlgn="auto" latinLnBrk="0" hangingPunct="1">
            <a:spcBef>
              <a:spcPts val="0"/>
            </a:spcBef>
            <a:spcAft>
              <a:spcPts val="0"/>
            </a:spcAft>
            <a:buClrTx/>
            <a:buSzTx/>
            <a:buFontTx/>
            <a:buNone/>
            <a:tabLst/>
            <a:defRPr/>
          </a:pPr>
          <a:r>
            <a:rPr lang="x-none" sz="1800" b="1" dirty="0"/>
            <a:t>2004</a:t>
          </a:r>
          <a:r>
            <a:rPr lang="x-none" sz="1800" dirty="0"/>
            <a:t> </a:t>
          </a:r>
          <a:r>
            <a:rPr lang="x-none" sz="1800" b="1" dirty="0"/>
            <a:t>–</a:t>
          </a:r>
          <a:r>
            <a:rPr lang="x-none" sz="1800" dirty="0"/>
            <a:t> </a:t>
          </a:r>
          <a:r>
            <a:rPr lang="x-none" sz="1800" b="1" dirty="0"/>
            <a:t>2007</a:t>
          </a:r>
          <a:r>
            <a:rPr lang="x-none" sz="1800" dirty="0"/>
            <a:t> </a:t>
          </a:r>
          <a:endParaRPr lang="en-GB" sz="1800" dirty="0"/>
        </a:p>
        <a:p>
          <a:pPr marL="0" lvl="0" defTabSz="2000250">
            <a:spcBef>
              <a:spcPct val="0"/>
            </a:spcBef>
            <a:spcAft>
              <a:spcPct val="35000"/>
            </a:spcAft>
            <a:buNone/>
          </a:pPr>
          <a:endParaRPr lang="en-GB" sz="1800" dirty="0"/>
        </a:p>
      </dgm:t>
    </dgm:pt>
    <dgm:pt modelId="{4CD67616-1BA0-C44D-87F8-1D52D4CD46E2}" type="parTrans" cxnId="{853D163F-45F8-FD46-B394-3DBDFA6A24A2}">
      <dgm:prSet/>
      <dgm:spPr/>
      <dgm:t>
        <a:bodyPr/>
        <a:lstStyle/>
        <a:p>
          <a:endParaRPr lang="en-GB" sz="1800"/>
        </a:p>
      </dgm:t>
    </dgm:pt>
    <dgm:pt modelId="{7FEC3BCE-92D0-914A-9E3D-00FF3CBF5E73}" type="sibTrans" cxnId="{853D163F-45F8-FD46-B394-3DBDFA6A24A2}">
      <dgm:prSet/>
      <dgm:spPr/>
      <dgm:t>
        <a:bodyPr/>
        <a:lstStyle/>
        <a:p>
          <a:endParaRPr lang="en-GB" sz="1800"/>
        </a:p>
      </dgm:t>
    </dgm:pt>
    <dgm:pt modelId="{99F25BC7-1955-B548-B3B9-472E90D8432B}">
      <dgm:prSet phldrT="[Text]" custT="1"/>
      <dgm:spPr/>
      <dgm:t>
        <a:bodyPr/>
        <a:lstStyle/>
        <a:p>
          <a:pPr marL="0" lvl="0" defTabSz="488950">
            <a:spcBef>
              <a:spcPct val="0"/>
            </a:spcBef>
            <a:spcAft>
              <a:spcPct val="35000"/>
            </a:spcAft>
            <a:buNone/>
          </a:pPr>
          <a:endParaRPr lang="en-GB" sz="1800" kern="1200"/>
        </a:p>
      </dgm:t>
    </dgm:pt>
    <dgm:pt modelId="{637F16B7-6166-FB42-BCB5-91DC99ACE5FA}" type="parTrans" cxnId="{905A14EE-4C70-7E4D-BC51-5EAB02E30ABD}">
      <dgm:prSet/>
      <dgm:spPr/>
      <dgm:t>
        <a:bodyPr/>
        <a:lstStyle/>
        <a:p>
          <a:endParaRPr lang="en-GB" sz="1800"/>
        </a:p>
      </dgm:t>
    </dgm:pt>
    <dgm:pt modelId="{FD7B2EC2-34EB-114F-A880-9A360DB2C739}" type="sibTrans" cxnId="{905A14EE-4C70-7E4D-BC51-5EAB02E30ABD}">
      <dgm:prSet/>
      <dgm:spPr/>
      <dgm:t>
        <a:bodyPr/>
        <a:lstStyle/>
        <a:p>
          <a:endParaRPr lang="en-GB" sz="1800"/>
        </a:p>
      </dgm:t>
    </dgm:pt>
    <dgm:pt modelId="{40B32DA6-0475-B547-AECE-FDDF5EA50860}">
      <dgm:prSet phldrT="[Text]" custT="1"/>
      <dgm:spPr/>
      <dgm:t>
        <a:bodyPr/>
        <a:lstStyle/>
        <a:p>
          <a:endParaRPr lang="en-GB" sz="1800" dirty="0"/>
        </a:p>
        <a:p>
          <a:r>
            <a:rPr lang="x-none" sz="1800" b="1" dirty="0"/>
            <a:t>2007 – 2013</a:t>
          </a:r>
          <a:r>
            <a:rPr lang="x-none" sz="1800" dirty="0"/>
            <a:t> </a:t>
          </a:r>
        </a:p>
        <a:p>
          <a:endParaRPr lang="en-GB" sz="1800" dirty="0"/>
        </a:p>
      </dgm:t>
    </dgm:pt>
    <dgm:pt modelId="{699790E0-4F2D-BA45-ABCD-B1EA6C4BE669}" type="parTrans" cxnId="{CACEFDC1-B9E7-A74E-9799-F1B06BD33F15}">
      <dgm:prSet/>
      <dgm:spPr/>
      <dgm:t>
        <a:bodyPr/>
        <a:lstStyle/>
        <a:p>
          <a:endParaRPr lang="en-GB" sz="1800"/>
        </a:p>
      </dgm:t>
    </dgm:pt>
    <dgm:pt modelId="{3EB64215-F92C-7A45-A261-1794218C8525}" type="sibTrans" cxnId="{CACEFDC1-B9E7-A74E-9799-F1B06BD33F15}">
      <dgm:prSet/>
      <dgm:spPr/>
      <dgm:t>
        <a:bodyPr/>
        <a:lstStyle/>
        <a:p>
          <a:endParaRPr lang="en-GB" sz="1800"/>
        </a:p>
      </dgm:t>
    </dgm:pt>
    <dgm:pt modelId="{A22771FA-242E-F94B-B7C9-D029E7A43326}">
      <dgm:prSet phldrT="[Text]" custT="1"/>
      <dgm:spPr/>
      <dgm:t>
        <a:bodyPr/>
        <a:lstStyle/>
        <a:p>
          <a:endParaRPr lang="en-GB" sz="1800" dirty="0"/>
        </a:p>
        <a:p>
          <a:r>
            <a:rPr lang="en-GB" sz="1800" b="1" dirty="0"/>
            <a:t>Lector </a:t>
          </a:r>
          <a:r>
            <a:rPr lang="en-GB" sz="1800" b="1" dirty="0" err="1"/>
            <a:t>Universitar</a:t>
          </a:r>
          <a:endParaRPr lang="en-GB" sz="1800" b="1" dirty="0"/>
        </a:p>
        <a:p>
          <a:r>
            <a:rPr lang="en-GB" sz="1800" b="1" dirty="0"/>
            <a:t> </a:t>
          </a:r>
          <a:r>
            <a:rPr lang="en-GB" sz="1800" dirty="0"/>
            <a:t>– </a:t>
          </a:r>
          <a:r>
            <a:rPr lang="en-GB" sz="1800" dirty="0" err="1"/>
            <a:t>Universitatea</a:t>
          </a:r>
          <a:r>
            <a:rPr lang="en-GB" sz="1800" dirty="0"/>
            <a:t> </a:t>
          </a:r>
        </a:p>
        <a:p>
          <a:r>
            <a:rPr lang="en-GB" sz="1800" dirty="0"/>
            <a:t>"1 </a:t>
          </a:r>
          <a:r>
            <a:rPr lang="en-GB" sz="1800" dirty="0" err="1"/>
            <a:t>Decembrie</a:t>
          </a:r>
          <a:r>
            <a:rPr lang="en-GB" sz="1800" dirty="0"/>
            <a:t> 1918" din Alba Iulia </a:t>
          </a:r>
        </a:p>
      </dgm:t>
    </dgm:pt>
    <dgm:pt modelId="{DABA57F9-8475-4D44-9944-31CCDAADACCF}" type="parTrans" cxnId="{7B57AD95-4F62-D14D-B013-FAD059345201}">
      <dgm:prSet/>
      <dgm:spPr/>
      <dgm:t>
        <a:bodyPr/>
        <a:lstStyle/>
        <a:p>
          <a:endParaRPr lang="en-GB" sz="1800"/>
        </a:p>
      </dgm:t>
    </dgm:pt>
    <dgm:pt modelId="{E1A84098-58B3-2747-9E2B-EE45DFF8BB44}" type="sibTrans" cxnId="{7B57AD95-4F62-D14D-B013-FAD059345201}">
      <dgm:prSet/>
      <dgm:spPr/>
      <dgm:t>
        <a:bodyPr/>
        <a:lstStyle/>
        <a:p>
          <a:endParaRPr lang="en-GB" sz="1800"/>
        </a:p>
      </dgm:t>
    </dgm:pt>
    <dgm:pt modelId="{21636CEB-84B8-0A48-AD56-5CDF94D8BB6D}">
      <dgm:prSet custT="1"/>
      <dgm:spPr/>
      <dgm:t>
        <a:bodyPr/>
        <a:lstStyle/>
        <a:p>
          <a:r>
            <a:rPr lang="en-GB" sz="1800" b="1" dirty="0"/>
            <a:t>Preparator </a:t>
          </a:r>
          <a:r>
            <a:rPr lang="en-GB" sz="1800" b="1" dirty="0" err="1"/>
            <a:t>Universitar</a:t>
          </a:r>
          <a:r>
            <a:rPr lang="en-GB" sz="1800" b="1" dirty="0"/>
            <a:t> </a:t>
          </a:r>
          <a:r>
            <a:rPr lang="en-GB" sz="1800" dirty="0"/>
            <a:t>–</a:t>
          </a:r>
        </a:p>
        <a:p>
          <a:r>
            <a:rPr lang="en-GB" sz="1800" dirty="0"/>
            <a:t> </a:t>
          </a:r>
          <a:r>
            <a:rPr lang="en-GB" sz="1800" dirty="0" err="1"/>
            <a:t>Universitatea</a:t>
          </a:r>
          <a:r>
            <a:rPr lang="en-GB" sz="1800" dirty="0"/>
            <a:t> </a:t>
          </a:r>
        </a:p>
        <a:p>
          <a:r>
            <a:rPr lang="en-GB" sz="1800" dirty="0"/>
            <a:t>"1 </a:t>
          </a:r>
          <a:r>
            <a:rPr lang="en-GB" sz="1800" dirty="0" err="1"/>
            <a:t>Decembrie</a:t>
          </a:r>
          <a:r>
            <a:rPr lang="en-GB" sz="1800" dirty="0"/>
            <a:t> 1918" din Alba Iulia </a:t>
          </a:r>
        </a:p>
      </dgm:t>
    </dgm:pt>
    <dgm:pt modelId="{E72E8707-929A-A844-8350-E6CFDA252171}" type="parTrans" cxnId="{C47358F1-7A0B-C34E-A01E-ED3D8DC0E9F0}">
      <dgm:prSet/>
      <dgm:spPr/>
      <dgm:t>
        <a:bodyPr/>
        <a:lstStyle/>
        <a:p>
          <a:endParaRPr lang="en-GB" sz="1800"/>
        </a:p>
      </dgm:t>
    </dgm:pt>
    <dgm:pt modelId="{2A5DAAED-4F49-DD4D-9984-AFE68E1F7803}" type="sibTrans" cxnId="{C47358F1-7A0B-C34E-A01E-ED3D8DC0E9F0}">
      <dgm:prSet/>
      <dgm:spPr/>
      <dgm:t>
        <a:bodyPr/>
        <a:lstStyle/>
        <a:p>
          <a:endParaRPr lang="en-GB" sz="1800"/>
        </a:p>
      </dgm:t>
    </dgm:pt>
    <dgm:pt modelId="{8748D1FC-6308-6940-B382-2E034D872866}">
      <dgm:prSet custT="1"/>
      <dgm:spPr/>
      <dgm:t>
        <a:bodyPr/>
        <a:lstStyle/>
        <a:p>
          <a:pPr marL="0" lvl="0" indent="0" defTabSz="711200">
            <a:spcBef>
              <a:spcPct val="0"/>
            </a:spcBef>
            <a:spcAft>
              <a:spcPct val="35000"/>
            </a:spcAft>
            <a:buNone/>
          </a:pPr>
          <a:r>
            <a:rPr lang="en-GB" sz="1800" b="1" kern="1200" dirty="0" err="1">
              <a:latin typeface="Gill Sans MT" panose="020B0502020104020203"/>
              <a:ea typeface="+mn-ea"/>
              <a:cs typeface="+mn-cs"/>
            </a:rPr>
            <a:t>Asistent</a:t>
          </a:r>
          <a:r>
            <a:rPr lang="en-GB" sz="1800" b="1" kern="1200" dirty="0">
              <a:latin typeface="Gill Sans MT" panose="020B0502020104020203"/>
              <a:ea typeface="+mn-ea"/>
              <a:cs typeface="+mn-cs"/>
            </a:rPr>
            <a:t> </a:t>
          </a:r>
          <a:r>
            <a:rPr lang="en-GB" sz="1800" b="1" kern="1200" dirty="0" err="1">
              <a:latin typeface="Gill Sans MT" panose="020B0502020104020203"/>
              <a:ea typeface="+mn-ea"/>
              <a:cs typeface="+mn-cs"/>
            </a:rPr>
            <a:t>Universitar</a:t>
          </a:r>
          <a:r>
            <a:rPr lang="en-GB" sz="1800" b="1" kern="1200" dirty="0">
              <a:latin typeface="Gill Sans MT" panose="020B0502020104020203"/>
              <a:ea typeface="+mn-ea"/>
              <a:cs typeface="+mn-cs"/>
            </a:rPr>
            <a:t> </a:t>
          </a:r>
          <a:r>
            <a:rPr lang="en-GB" sz="1800" kern="1200" dirty="0">
              <a:latin typeface="Gill Sans MT" panose="020B0502020104020203"/>
              <a:ea typeface="+mn-ea"/>
              <a:cs typeface="+mn-cs"/>
            </a:rPr>
            <a:t>–</a:t>
          </a:r>
        </a:p>
        <a:p>
          <a:pPr marL="0" lvl="0" indent="0" defTabSz="711200">
            <a:spcBef>
              <a:spcPct val="0"/>
            </a:spcBef>
            <a:spcAft>
              <a:spcPct val="35000"/>
            </a:spcAft>
            <a:buNone/>
          </a:pPr>
          <a:r>
            <a:rPr lang="en-GB" sz="1800" kern="1200" dirty="0">
              <a:latin typeface="Gill Sans MT" panose="020B0502020104020203"/>
              <a:ea typeface="+mn-ea"/>
              <a:cs typeface="+mn-cs"/>
            </a:rPr>
            <a:t> </a:t>
          </a:r>
          <a:r>
            <a:rPr lang="en-GB" sz="1800" kern="1200" dirty="0" err="1">
              <a:latin typeface="Gill Sans MT" panose="020B0502020104020203"/>
              <a:ea typeface="+mn-ea"/>
              <a:cs typeface="+mn-cs"/>
            </a:rPr>
            <a:t>Universitatea</a:t>
          </a:r>
          <a:r>
            <a:rPr lang="en-GB" sz="1800" kern="1200" dirty="0">
              <a:latin typeface="Gill Sans MT" panose="020B0502020104020203"/>
              <a:ea typeface="+mn-ea"/>
              <a:cs typeface="+mn-cs"/>
            </a:rPr>
            <a:t> </a:t>
          </a:r>
        </a:p>
        <a:p>
          <a:pPr marL="0" lvl="0" indent="0" defTabSz="711200">
            <a:spcBef>
              <a:spcPct val="0"/>
            </a:spcBef>
            <a:spcAft>
              <a:spcPct val="35000"/>
            </a:spcAft>
            <a:buNone/>
          </a:pPr>
          <a:r>
            <a:rPr lang="en-GB" sz="1800" kern="1200" dirty="0">
              <a:latin typeface="Gill Sans MT" panose="020B0502020104020203"/>
              <a:ea typeface="+mn-ea"/>
              <a:cs typeface="+mn-cs"/>
            </a:rPr>
            <a:t>"1 </a:t>
          </a:r>
          <a:r>
            <a:rPr lang="en-GB" sz="1800" kern="1200" dirty="0" err="1">
              <a:latin typeface="Gill Sans MT" panose="020B0502020104020203"/>
              <a:ea typeface="+mn-ea"/>
              <a:cs typeface="+mn-cs"/>
            </a:rPr>
            <a:t>Decembrie</a:t>
          </a:r>
          <a:r>
            <a:rPr lang="en-GB" sz="1800" kern="1200" dirty="0">
              <a:latin typeface="Gill Sans MT" panose="020B0502020104020203"/>
              <a:ea typeface="+mn-ea"/>
              <a:cs typeface="+mn-cs"/>
            </a:rPr>
            <a:t> 1918" din Alba Iulia </a:t>
          </a:r>
        </a:p>
      </dgm:t>
    </dgm:pt>
    <dgm:pt modelId="{C930403C-7A88-C345-A7E4-2B57A5C86352}" type="parTrans" cxnId="{A5451F42-2277-E54D-A4E4-74FA5B87F135}">
      <dgm:prSet/>
      <dgm:spPr/>
      <dgm:t>
        <a:bodyPr/>
        <a:lstStyle/>
        <a:p>
          <a:endParaRPr lang="en-GB" sz="1800"/>
        </a:p>
      </dgm:t>
    </dgm:pt>
    <dgm:pt modelId="{EE056115-2CF4-8341-8DF2-B99C5D935980}" type="sibTrans" cxnId="{A5451F42-2277-E54D-A4E4-74FA5B87F135}">
      <dgm:prSet/>
      <dgm:spPr/>
      <dgm:t>
        <a:bodyPr/>
        <a:lstStyle/>
        <a:p>
          <a:endParaRPr lang="en-GB" sz="1800"/>
        </a:p>
      </dgm:t>
    </dgm:pt>
    <dgm:pt modelId="{E443251F-F7A7-E84D-AE42-2A8C4BAE397D}">
      <dgm:prSet custT="1"/>
      <dgm:spPr/>
      <dgm:t>
        <a:bodyPr/>
        <a:lstStyle/>
        <a:p>
          <a:r>
            <a:rPr lang="en-GB" sz="1800" b="1" dirty="0"/>
            <a:t>2013</a:t>
          </a:r>
          <a:r>
            <a:rPr lang="en-GB" sz="1800" dirty="0"/>
            <a:t> </a:t>
          </a:r>
          <a:r>
            <a:rPr lang="en-GB" sz="1800" b="1" dirty="0"/>
            <a:t>- </a:t>
          </a:r>
          <a:r>
            <a:rPr lang="en-GB" sz="1800" b="1" dirty="0" err="1"/>
            <a:t>prezent</a:t>
          </a:r>
          <a:endParaRPr lang="en-GB" sz="1800" b="1" dirty="0"/>
        </a:p>
      </dgm:t>
    </dgm:pt>
    <dgm:pt modelId="{4ED046BB-2035-E74F-90D8-33FAEA644CD1}" type="parTrans" cxnId="{C8E794BC-61E1-BD46-BEF9-6955824F63D7}">
      <dgm:prSet/>
      <dgm:spPr/>
      <dgm:t>
        <a:bodyPr/>
        <a:lstStyle/>
        <a:p>
          <a:endParaRPr lang="en-GB" sz="1800"/>
        </a:p>
      </dgm:t>
    </dgm:pt>
    <dgm:pt modelId="{71E43BE2-7096-C444-A8DE-88F524915DC8}" type="sibTrans" cxnId="{C8E794BC-61E1-BD46-BEF9-6955824F63D7}">
      <dgm:prSet/>
      <dgm:spPr/>
      <dgm:t>
        <a:bodyPr/>
        <a:lstStyle/>
        <a:p>
          <a:endParaRPr lang="en-GB" sz="1800"/>
        </a:p>
      </dgm:t>
    </dgm:pt>
    <dgm:pt modelId="{BB9BEE79-7CEC-0741-A124-7EAAD56D8262}">
      <dgm:prSet custT="1"/>
      <dgm:spPr/>
      <dgm:t>
        <a:bodyPr/>
        <a:lstStyle/>
        <a:p>
          <a:endParaRPr lang="en-GB" sz="1800" b="1" dirty="0"/>
        </a:p>
        <a:p>
          <a:r>
            <a:rPr lang="en-GB" sz="1800" b="1" dirty="0" err="1"/>
            <a:t>Conferenţiar</a:t>
          </a:r>
          <a:r>
            <a:rPr lang="en-GB" sz="1800" b="1" dirty="0"/>
            <a:t> </a:t>
          </a:r>
          <a:r>
            <a:rPr lang="en-GB" sz="1800" b="1" dirty="0" err="1"/>
            <a:t>Universitar</a:t>
          </a:r>
          <a:r>
            <a:rPr lang="en-GB" sz="1800" b="1" dirty="0"/>
            <a:t> –</a:t>
          </a:r>
        </a:p>
        <a:p>
          <a:r>
            <a:rPr lang="en-GB" sz="1800" b="1" dirty="0"/>
            <a:t> </a:t>
          </a:r>
          <a:r>
            <a:rPr lang="en-GB" sz="1800" dirty="0" err="1"/>
            <a:t>Universitatea</a:t>
          </a:r>
          <a:r>
            <a:rPr lang="en-GB" sz="1800" dirty="0"/>
            <a:t> </a:t>
          </a:r>
        </a:p>
        <a:p>
          <a:r>
            <a:rPr lang="en-GB" sz="1800" dirty="0"/>
            <a:t>"1 </a:t>
          </a:r>
          <a:r>
            <a:rPr lang="en-GB" sz="1800" dirty="0" err="1"/>
            <a:t>Decembrie</a:t>
          </a:r>
          <a:r>
            <a:rPr lang="en-GB" sz="1800" dirty="0"/>
            <a:t> 1918" din Alba Iulia</a:t>
          </a:r>
          <a:br>
            <a:rPr lang="en-GB" sz="1800" dirty="0"/>
          </a:br>
          <a:endParaRPr lang="en-GB" sz="1800" dirty="0"/>
        </a:p>
      </dgm:t>
    </dgm:pt>
    <dgm:pt modelId="{4DD89B28-16EF-F04F-99FA-CAE0C5BF5AAB}" type="parTrans" cxnId="{16042110-D20D-264D-AEDB-509E8727958C}">
      <dgm:prSet/>
      <dgm:spPr/>
      <dgm:t>
        <a:bodyPr/>
        <a:lstStyle/>
        <a:p>
          <a:endParaRPr lang="en-GB" sz="1800"/>
        </a:p>
      </dgm:t>
    </dgm:pt>
    <dgm:pt modelId="{FCFB4111-87E1-F245-9E77-A33BC2389066}" type="sibTrans" cxnId="{16042110-D20D-264D-AEDB-509E8727958C}">
      <dgm:prSet/>
      <dgm:spPr/>
      <dgm:t>
        <a:bodyPr/>
        <a:lstStyle/>
        <a:p>
          <a:endParaRPr lang="en-GB" sz="1800"/>
        </a:p>
      </dgm:t>
    </dgm:pt>
    <dgm:pt modelId="{3338BFAD-3C8C-8F4A-802B-2CED2EFDFEF2}" type="pres">
      <dgm:prSet presAssocID="{1572F7B7-7C95-2A44-8C88-5F17DEDFC573}" presName="Name0" presStyleCnt="0">
        <dgm:presLayoutVars>
          <dgm:dir/>
          <dgm:animLvl val="lvl"/>
          <dgm:resizeHandles val="exact"/>
        </dgm:presLayoutVars>
      </dgm:prSet>
      <dgm:spPr/>
      <dgm:t>
        <a:bodyPr/>
        <a:lstStyle/>
        <a:p>
          <a:endParaRPr lang="en-US"/>
        </a:p>
      </dgm:t>
    </dgm:pt>
    <dgm:pt modelId="{C9995B43-8480-BF40-9F0F-337F257FF979}" type="pres">
      <dgm:prSet presAssocID="{574BF45F-4568-5A4F-BE5B-16F693AB0A75}" presName="composite" presStyleCnt="0"/>
      <dgm:spPr/>
    </dgm:pt>
    <dgm:pt modelId="{7FB122F8-8A97-F646-9320-D84A13F74806}" type="pres">
      <dgm:prSet presAssocID="{574BF45F-4568-5A4F-BE5B-16F693AB0A75}" presName="parTx" presStyleLbl="alignNode1" presStyleIdx="0" presStyleCnt="4">
        <dgm:presLayoutVars>
          <dgm:chMax val="0"/>
          <dgm:chPref val="0"/>
        </dgm:presLayoutVars>
      </dgm:prSet>
      <dgm:spPr/>
      <dgm:t>
        <a:bodyPr/>
        <a:lstStyle/>
        <a:p>
          <a:endParaRPr lang="en-US"/>
        </a:p>
      </dgm:t>
    </dgm:pt>
    <dgm:pt modelId="{1BF58C97-51AF-D740-BA8A-ADA54E140A50}" type="pres">
      <dgm:prSet presAssocID="{574BF45F-4568-5A4F-BE5B-16F693AB0A75}" presName="desTx" presStyleLbl="alignAccFollowNode1" presStyleIdx="0" presStyleCnt="4">
        <dgm:presLayoutVars/>
      </dgm:prSet>
      <dgm:spPr/>
      <dgm:t>
        <a:bodyPr/>
        <a:lstStyle/>
        <a:p>
          <a:endParaRPr lang="en-US"/>
        </a:p>
      </dgm:t>
    </dgm:pt>
    <dgm:pt modelId="{E7F98752-79A2-BD42-979D-C33FC1737335}" type="pres">
      <dgm:prSet presAssocID="{49BD26E7-A943-0C4E-922C-AC69C5B61AFB}" presName="space" presStyleCnt="0"/>
      <dgm:spPr/>
    </dgm:pt>
    <dgm:pt modelId="{0E6C9A4D-E849-4D4A-BD54-B10156D7DD5E}" type="pres">
      <dgm:prSet presAssocID="{2DC15CA0-96B2-D74F-AA6E-AF6D136B78AC}" presName="composite" presStyleCnt="0"/>
      <dgm:spPr/>
    </dgm:pt>
    <dgm:pt modelId="{7CACADE6-F315-A442-A1CD-E1B310C449D7}" type="pres">
      <dgm:prSet presAssocID="{2DC15CA0-96B2-D74F-AA6E-AF6D136B78AC}" presName="parTx" presStyleLbl="alignNode1" presStyleIdx="1" presStyleCnt="4">
        <dgm:presLayoutVars>
          <dgm:chMax val="0"/>
          <dgm:chPref val="0"/>
        </dgm:presLayoutVars>
      </dgm:prSet>
      <dgm:spPr/>
      <dgm:t>
        <a:bodyPr/>
        <a:lstStyle/>
        <a:p>
          <a:endParaRPr lang="en-US"/>
        </a:p>
      </dgm:t>
    </dgm:pt>
    <dgm:pt modelId="{A84580D6-4AE0-0347-B911-35CC0AD0D53A}" type="pres">
      <dgm:prSet presAssocID="{2DC15CA0-96B2-D74F-AA6E-AF6D136B78AC}" presName="desTx" presStyleLbl="alignAccFollowNode1" presStyleIdx="1" presStyleCnt="4">
        <dgm:presLayoutVars/>
      </dgm:prSet>
      <dgm:spPr/>
      <dgm:t>
        <a:bodyPr/>
        <a:lstStyle/>
        <a:p>
          <a:endParaRPr lang="en-US"/>
        </a:p>
      </dgm:t>
    </dgm:pt>
    <dgm:pt modelId="{847C8946-EA36-2749-9977-7269F3C406E2}" type="pres">
      <dgm:prSet presAssocID="{7FEC3BCE-92D0-914A-9E3D-00FF3CBF5E73}" presName="space" presStyleCnt="0"/>
      <dgm:spPr/>
    </dgm:pt>
    <dgm:pt modelId="{C7CD1D46-8261-2E4A-B74D-18FF1AD339BA}" type="pres">
      <dgm:prSet presAssocID="{40B32DA6-0475-B547-AECE-FDDF5EA50860}" presName="composite" presStyleCnt="0"/>
      <dgm:spPr/>
    </dgm:pt>
    <dgm:pt modelId="{8DDA63AD-8308-1148-8260-69C50413D692}" type="pres">
      <dgm:prSet presAssocID="{40B32DA6-0475-B547-AECE-FDDF5EA50860}" presName="parTx" presStyleLbl="alignNode1" presStyleIdx="2" presStyleCnt="4">
        <dgm:presLayoutVars>
          <dgm:chMax val="0"/>
          <dgm:chPref val="0"/>
        </dgm:presLayoutVars>
      </dgm:prSet>
      <dgm:spPr/>
      <dgm:t>
        <a:bodyPr/>
        <a:lstStyle/>
        <a:p>
          <a:endParaRPr lang="en-US"/>
        </a:p>
      </dgm:t>
    </dgm:pt>
    <dgm:pt modelId="{B45A62DD-B1DC-5148-B8E0-B9EC8B37A4AE}" type="pres">
      <dgm:prSet presAssocID="{40B32DA6-0475-B547-AECE-FDDF5EA50860}" presName="desTx" presStyleLbl="alignAccFollowNode1" presStyleIdx="2" presStyleCnt="4">
        <dgm:presLayoutVars/>
      </dgm:prSet>
      <dgm:spPr/>
      <dgm:t>
        <a:bodyPr/>
        <a:lstStyle/>
        <a:p>
          <a:endParaRPr lang="en-US"/>
        </a:p>
      </dgm:t>
    </dgm:pt>
    <dgm:pt modelId="{1868B418-7760-5C4A-B8C2-074B69BA7BE6}" type="pres">
      <dgm:prSet presAssocID="{3EB64215-F92C-7A45-A261-1794218C8525}" presName="space" presStyleCnt="0"/>
      <dgm:spPr/>
    </dgm:pt>
    <dgm:pt modelId="{37011B0B-7D58-C247-8A63-DD102D0C11DB}" type="pres">
      <dgm:prSet presAssocID="{E443251F-F7A7-E84D-AE42-2A8C4BAE397D}" presName="composite" presStyleCnt="0"/>
      <dgm:spPr/>
    </dgm:pt>
    <dgm:pt modelId="{EF8296FF-A665-CC4A-BC2D-CA2149AF9010}" type="pres">
      <dgm:prSet presAssocID="{E443251F-F7A7-E84D-AE42-2A8C4BAE397D}" presName="parTx" presStyleLbl="alignNode1" presStyleIdx="3" presStyleCnt="4">
        <dgm:presLayoutVars>
          <dgm:chMax val="0"/>
          <dgm:chPref val="0"/>
        </dgm:presLayoutVars>
      </dgm:prSet>
      <dgm:spPr/>
      <dgm:t>
        <a:bodyPr/>
        <a:lstStyle/>
        <a:p>
          <a:endParaRPr lang="en-US"/>
        </a:p>
      </dgm:t>
    </dgm:pt>
    <dgm:pt modelId="{13238D9B-D34F-FC4B-927B-383280040D71}" type="pres">
      <dgm:prSet presAssocID="{E443251F-F7A7-E84D-AE42-2A8C4BAE397D}" presName="desTx" presStyleLbl="alignAccFollowNode1" presStyleIdx="3" presStyleCnt="4">
        <dgm:presLayoutVars/>
      </dgm:prSet>
      <dgm:spPr/>
      <dgm:t>
        <a:bodyPr/>
        <a:lstStyle/>
        <a:p>
          <a:endParaRPr lang="en-US"/>
        </a:p>
      </dgm:t>
    </dgm:pt>
  </dgm:ptLst>
  <dgm:cxnLst>
    <dgm:cxn modelId="{EE85A573-E6A2-B24E-A31C-1706DED6C9FF}" type="presOf" srcId="{E443251F-F7A7-E84D-AE42-2A8C4BAE397D}" destId="{EF8296FF-A665-CC4A-BC2D-CA2149AF9010}" srcOrd="0" destOrd="0" presId="urn:microsoft.com/office/officeart/2016/7/layout/ChevronBlockProcess"/>
    <dgm:cxn modelId="{16042110-D20D-264D-AEDB-509E8727958C}" srcId="{E443251F-F7A7-E84D-AE42-2A8C4BAE397D}" destId="{BB9BEE79-7CEC-0741-A124-7EAAD56D8262}" srcOrd="0" destOrd="0" parTransId="{4DD89B28-16EF-F04F-99FA-CAE0C5BF5AAB}" sibTransId="{FCFB4111-87E1-F245-9E77-A33BC2389066}"/>
    <dgm:cxn modelId="{905A14EE-4C70-7E4D-BC51-5EAB02E30ABD}" srcId="{2DC15CA0-96B2-D74F-AA6E-AF6D136B78AC}" destId="{99F25BC7-1955-B548-B3B9-472E90D8432B}" srcOrd="0" destOrd="0" parTransId="{637F16B7-6166-FB42-BCB5-91DC99ACE5FA}" sibTransId="{FD7B2EC2-34EB-114F-A880-9A360DB2C739}"/>
    <dgm:cxn modelId="{2EC770C0-F470-0540-BCC4-78C3E19A6EDD}" type="presOf" srcId="{2DC15CA0-96B2-D74F-AA6E-AF6D136B78AC}" destId="{7CACADE6-F315-A442-A1CD-E1B310C449D7}" srcOrd="0" destOrd="0" presId="urn:microsoft.com/office/officeart/2016/7/layout/ChevronBlockProcess"/>
    <dgm:cxn modelId="{CACEFDC1-B9E7-A74E-9799-F1B06BD33F15}" srcId="{1572F7B7-7C95-2A44-8C88-5F17DEDFC573}" destId="{40B32DA6-0475-B547-AECE-FDDF5EA50860}" srcOrd="2" destOrd="0" parTransId="{699790E0-4F2D-BA45-ABCD-B1EA6C4BE669}" sibTransId="{3EB64215-F92C-7A45-A261-1794218C8525}"/>
    <dgm:cxn modelId="{853D163F-45F8-FD46-B394-3DBDFA6A24A2}" srcId="{1572F7B7-7C95-2A44-8C88-5F17DEDFC573}" destId="{2DC15CA0-96B2-D74F-AA6E-AF6D136B78AC}" srcOrd="1" destOrd="0" parTransId="{4CD67616-1BA0-C44D-87F8-1D52D4CD46E2}" sibTransId="{7FEC3BCE-92D0-914A-9E3D-00FF3CBF5E73}"/>
    <dgm:cxn modelId="{6257CB83-9B59-9F48-A3A4-65502A152136}" type="presOf" srcId="{60755BE3-18C7-C943-8EBB-5E0AE0E7D48C}" destId="{1BF58C97-51AF-D740-BA8A-ADA54E140A50}" srcOrd="0" destOrd="0" presId="urn:microsoft.com/office/officeart/2016/7/layout/ChevronBlockProcess"/>
    <dgm:cxn modelId="{2D8B80A6-A45D-BD40-963F-0FF69033060A}" type="presOf" srcId="{574BF45F-4568-5A4F-BE5B-16F693AB0A75}" destId="{7FB122F8-8A97-F646-9320-D84A13F74806}" srcOrd="0" destOrd="0" presId="urn:microsoft.com/office/officeart/2016/7/layout/ChevronBlockProcess"/>
    <dgm:cxn modelId="{3604EB2F-CE5E-0C4F-933F-112C0B0D8DB5}" type="presOf" srcId="{1572F7B7-7C95-2A44-8C88-5F17DEDFC573}" destId="{3338BFAD-3C8C-8F4A-802B-2CED2EFDFEF2}" srcOrd="0" destOrd="0" presId="urn:microsoft.com/office/officeart/2016/7/layout/ChevronBlockProcess"/>
    <dgm:cxn modelId="{5737C74F-B140-1E43-BE9E-002B34588240}" type="presOf" srcId="{BB9BEE79-7CEC-0741-A124-7EAAD56D8262}" destId="{13238D9B-D34F-FC4B-927B-383280040D71}" srcOrd="0" destOrd="0" presId="urn:microsoft.com/office/officeart/2016/7/layout/ChevronBlockProcess"/>
    <dgm:cxn modelId="{58787E9C-3CA5-1542-AFE2-2013F7BCF2B5}" type="presOf" srcId="{A22771FA-242E-F94B-B7C9-D029E7A43326}" destId="{B45A62DD-B1DC-5148-B8E0-B9EC8B37A4AE}" srcOrd="0" destOrd="0" presId="urn:microsoft.com/office/officeart/2016/7/layout/ChevronBlockProcess"/>
    <dgm:cxn modelId="{7B57AD95-4F62-D14D-B013-FAD059345201}" srcId="{40B32DA6-0475-B547-AECE-FDDF5EA50860}" destId="{A22771FA-242E-F94B-B7C9-D029E7A43326}" srcOrd="0" destOrd="0" parTransId="{DABA57F9-8475-4D44-9944-31CCDAADACCF}" sibTransId="{E1A84098-58B3-2747-9E2B-EE45DFF8BB44}"/>
    <dgm:cxn modelId="{7A0D6ADB-8BE7-CA4D-BA00-FFA6738B3CE6}" srcId="{574BF45F-4568-5A4F-BE5B-16F693AB0A75}" destId="{60755BE3-18C7-C943-8EBB-5E0AE0E7D48C}" srcOrd="0" destOrd="0" parTransId="{C059BFD9-846E-9C4F-89BD-738FFC14C2EC}" sibTransId="{BC3CA68C-DE6D-E44E-8DF9-5DAE5979FC04}"/>
    <dgm:cxn modelId="{C47358F1-7A0B-C34E-A01E-ED3D8DC0E9F0}" srcId="{574BF45F-4568-5A4F-BE5B-16F693AB0A75}" destId="{21636CEB-84B8-0A48-AD56-5CDF94D8BB6D}" srcOrd="1" destOrd="0" parTransId="{E72E8707-929A-A844-8350-E6CFDA252171}" sibTransId="{2A5DAAED-4F49-DD4D-9984-AFE68E1F7803}"/>
    <dgm:cxn modelId="{C8E794BC-61E1-BD46-BEF9-6955824F63D7}" srcId="{1572F7B7-7C95-2A44-8C88-5F17DEDFC573}" destId="{E443251F-F7A7-E84D-AE42-2A8C4BAE397D}" srcOrd="3" destOrd="0" parTransId="{4ED046BB-2035-E74F-90D8-33FAEA644CD1}" sibTransId="{71E43BE2-7096-C444-A8DE-88F524915DC8}"/>
    <dgm:cxn modelId="{A5451F42-2277-E54D-A4E4-74FA5B87F135}" srcId="{2DC15CA0-96B2-D74F-AA6E-AF6D136B78AC}" destId="{8748D1FC-6308-6940-B382-2E034D872866}" srcOrd="1" destOrd="0" parTransId="{C930403C-7A88-C345-A7E4-2B57A5C86352}" sibTransId="{EE056115-2CF4-8341-8DF2-B99C5D935980}"/>
    <dgm:cxn modelId="{D885811C-61E3-C74F-8011-FCC671643E96}" type="presOf" srcId="{40B32DA6-0475-B547-AECE-FDDF5EA50860}" destId="{8DDA63AD-8308-1148-8260-69C50413D692}" srcOrd="0" destOrd="0" presId="urn:microsoft.com/office/officeart/2016/7/layout/ChevronBlockProcess"/>
    <dgm:cxn modelId="{C8E6B55B-E996-2145-8054-ABB25C273EB1}" srcId="{1572F7B7-7C95-2A44-8C88-5F17DEDFC573}" destId="{574BF45F-4568-5A4F-BE5B-16F693AB0A75}" srcOrd="0" destOrd="0" parTransId="{0C59B661-890C-1B4B-B354-7EAFB672242C}" sibTransId="{49BD26E7-A943-0C4E-922C-AC69C5B61AFB}"/>
    <dgm:cxn modelId="{49A2CE2B-5E4E-E441-A047-E01C0DC2073D}" type="presOf" srcId="{8748D1FC-6308-6940-B382-2E034D872866}" destId="{A84580D6-4AE0-0347-B911-35CC0AD0D53A}" srcOrd="0" destOrd="1" presId="urn:microsoft.com/office/officeart/2016/7/layout/ChevronBlockProcess"/>
    <dgm:cxn modelId="{B50F9FC5-1677-E747-8009-231E3796FFB4}" type="presOf" srcId="{99F25BC7-1955-B548-B3B9-472E90D8432B}" destId="{A84580D6-4AE0-0347-B911-35CC0AD0D53A}" srcOrd="0" destOrd="0" presId="urn:microsoft.com/office/officeart/2016/7/layout/ChevronBlockProcess"/>
    <dgm:cxn modelId="{A7924319-0911-134E-A1A7-68CF77665FDC}" type="presOf" srcId="{21636CEB-84B8-0A48-AD56-5CDF94D8BB6D}" destId="{1BF58C97-51AF-D740-BA8A-ADA54E140A50}" srcOrd="0" destOrd="1" presId="urn:microsoft.com/office/officeart/2016/7/layout/ChevronBlockProcess"/>
    <dgm:cxn modelId="{503C45C7-C8F0-694D-9F24-3FAC10E8B380}" type="presParOf" srcId="{3338BFAD-3C8C-8F4A-802B-2CED2EFDFEF2}" destId="{C9995B43-8480-BF40-9F0F-337F257FF979}" srcOrd="0" destOrd="0" presId="urn:microsoft.com/office/officeart/2016/7/layout/ChevronBlockProcess"/>
    <dgm:cxn modelId="{73C1AEA8-42F7-9245-A47F-807D631081D6}" type="presParOf" srcId="{C9995B43-8480-BF40-9F0F-337F257FF979}" destId="{7FB122F8-8A97-F646-9320-D84A13F74806}" srcOrd="0" destOrd="0" presId="urn:microsoft.com/office/officeart/2016/7/layout/ChevronBlockProcess"/>
    <dgm:cxn modelId="{C4C7B1D0-C37C-9240-A136-45487B1DCFD0}" type="presParOf" srcId="{C9995B43-8480-BF40-9F0F-337F257FF979}" destId="{1BF58C97-51AF-D740-BA8A-ADA54E140A50}" srcOrd="1" destOrd="0" presId="urn:microsoft.com/office/officeart/2016/7/layout/ChevronBlockProcess"/>
    <dgm:cxn modelId="{8DA1F06F-0922-E14C-A8E4-A028950BBE13}" type="presParOf" srcId="{3338BFAD-3C8C-8F4A-802B-2CED2EFDFEF2}" destId="{E7F98752-79A2-BD42-979D-C33FC1737335}" srcOrd="1" destOrd="0" presId="urn:microsoft.com/office/officeart/2016/7/layout/ChevronBlockProcess"/>
    <dgm:cxn modelId="{19A2B40A-516F-764B-854C-525B805EC1C0}" type="presParOf" srcId="{3338BFAD-3C8C-8F4A-802B-2CED2EFDFEF2}" destId="{0E6C9A4D-E849-4D4A-BD54-B10156D7DD5E}" srcOrd="2" destOrd="0" presId="urn:microsoft.com/office/officeart/2016/7/layout/ChevronBlockProcess"/>
    <dgm:cxn modelId="{2B33814E-402A-C140-BE09-68FC9AEAEF87}" type="presParOf" srcId="{0E6C9A4D-E849-4D4A-BD54-B10156D7DD5E}" destId="{7CACADE6-F315-A442-A1CD-E1B310C449D7}" srcOrd="0" destOrd="0" presId="urn:microsoft.com/office/officeart/2016/7/layout/ChevronBlockProcess"/>
    <dgm:cxn modelId="{450597FC-8E2A-0641-8B03-CCD25FBD9828}" type="presParOf" srcId="{0E6C9A4D-E849-4D4A-BD54-B10156D7DD5E}" destId="{A84580D6-4AE0-0347-B911-35CC0AD0D53A}" srcOrd="1" destOrd="0" presId="urn:microsoft.com/office/officeart/2016/7/layout/ChevronBlockProcess"/>
    <dgm:cxn modelId="{A9A6F293-A302-5C43-B29B-B6D2948CC0C3}" type="presParOf" srcId="{3338BFAD-3C8C-8F4A-802B-2CED2EFDFEF2}" destId="{847C8946-EA36-2749-9977-7269F3C406E2}" srcOrd="3" destOrd="0" presId="urn:microsoft.com/office/officeart/2016/7/layout/ChevronBlockProcess"/>
    <dgm:cxn modelId="{0D93C77A-D322-284C-BBAE-7F2ED7EB2094}" type="presParOf" srcId="{3338BFAD-3C8C-8F4A-802B-2CED2EFDFEF2}" destId="{C7CD1D46-8261-2E4A-B74D-18FF1AD339BA}" srcOrd="4" destOrd="0" presId="urn:microsoft.com/office/officeart/2016/7/layout/ChevronBlockProcess"/>
    <dgm:cxn modelId="{D5E17EC1-CFDE-2549-A79D-E23A28193470}" type="presParOf" srcId="{C7CD1D46-8261-2E4A-B74D-18FF1AD339BA}" destId="{8DDA63AD-8308-1148-8260-69C50413D692}" srcOrd="0" destOrd="0" presId="urn:microsoft.com/office/officeart/2016/7/layout/ChevronBlockProcess"/>
    <dgm:cxn modelId="{CD9211DA-60DF-F045-96FB-A7500FFDD952}" type="presParOf" srcId="{C7CD1D46-8261-2E4A-B74D-18FF1AD339BA}" destId="{B45A62DD-B1DC-5148-B8E0-B9EC8B37A4AE}" srcOrd="1" destOrd="0" presId="urn:microsoft.com/office/officeart/2016/7/layout/ChevronBlockProcess"/>
    <dgm:cxn modelId="{04E91A2C-351D-E74E-B28F-DAAB465AFA2A}" type="presParOf" srcId="{3338BFAD-3C8C-8F4A-802B-2CED2EFDFEF2}" destId="{1868B418-7760-5C4A-B8C2-074B69BA7BE6}" srcOrd="5" destOrd="0" presId="urn:microsoft.com/office/officeart/2016/7/layout/ChevronBlockProcess"/>
    <dgm:cxn modelId="{7691EB1A-A74A-184B-BCF1-D58EB7B91E76}" type="presParOf" srcId="{3338BFAD-3C8C-8F4A-802B-2CED2EFDFEF2}" destId="{37011B0B-7D58-C247-8A63-DD102D0C11DB}" srcOrd="6" destOrd="0" presId="urn:microsoft.com/office/officeart/2016/7/layout/ChevronBlockProcess"/>
    <dgm:cxn modelId="{EF8F3EE7-62CE-C145-A3C6-CF8B6BBC0373}" type="presParOf" srcId="{37011B0B-7D58-C247-8A63-DD102D0C11DB}" destId="{EF8296FF-A665-CC4A-BC2D-CA2149AF9010}" srcOrd="0" destOrd="0" presId="urn:microsoft.com/office/officeart/2016/7/layout/ChevronBlockProcess"/>
    <dgm:cxn modelId="{7C8EDDE7-14F9-E74D-BE7A-723AA1E80C59}" type="presParOf" srcId="{37011B0B-7D58-C247-8A63-DD102D0C11DB}" destId="{13238D9B-D34F-FC4B-927B-383280040D71}" srcOrd="1" destOrd="0" presId="urn:microsoft.com/office/officeart/2016/7/layout/ChevronBlock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2">
        <dgm:presLayoutVars>
          <dgm:chMax val="0"/>
          <dgm:bulletEnabled val="1"/>
        </dgm:presLayoutVars>
      </dgm:prSet>
      <dgm:spPr/>
      <dgm:t>
        <a:bodyPr/>
        <a:lstStyle/>
        <a:p>
          <a:endParaRPr lang="en-US"/>
        </a:p>
      </dgm:t>
    </dgm:pt>
    <dgm:pt modelId="{3D85B237-9775-B04B-824F-26AD8BC807C7}" type="pres">
      <dgm:prSet presAssocID="{96360093-00A7-604F-9C0F-92C5A71C7D03}" presName="spacer" presStyleCnt="0"/>
      <dgm:spPr/>
    </dgm:pt>
    <dgm:pt modelId="{F8CC6CDE-8DD9-E34A-8D88-476667A21E9A}" type="pres">
      <dgm:prSet presAssocID="{7B46C47C-7457-744E-86E0-88575AAA1DBA}" presName="parentText" presStyleLbl="node1" presStyleIdx="1" presStyleCnt="2">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1"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 modelId="{CB109345-5C21-ED47-9E99-ECF4EB3C8091}" type="presParOf" srcId="{8CD9C813-0D14-AB4C-8FAA-C6623DF6BE90}" destId="{3D85B237-9775-B04B-824F-26AD8BC807C7}" srcOrd="1" destOrd="0" presId="urn:microsoft.com/office/officeart/2005/8/layout/vList2"/>
    <dgm:cxn modelId="{CF023069-48F9-5F42-B8FB-29F42025A86E}" type="presParOf" srcId="{8CD9C813-0D14-AB4C-8FAA-C6623DF6BE90}" destId="{F8CC6CDE-8DD9-E34A-8D88-476667A21E9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1" custLinFactNeighborX="-5503" custLinFactNeighborY="-51502">
        <dgm:presLayoutVars>
          <dgm:chMax val="0"/>
          <dgm:bulletEnabled val="1"/>
        </dgm:presLayoutVars>
      </dgm:prSet>
      <dgm:spPr/>
      <dgm:t>
        <a:bodyPr/>
        <a:lstStyle/>
        <a:p>
          <a:endParaRPr lang="en-US"/>
        </a:p>
      </dgm:t>
    </dgm:pt>
  </dgm:ptLst>
  <dgm:cxnLst>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1" custLinFactNeighborX="-5503" custLinFactNeighborY="-51502">
        <dgm:presLayoutVars>
          <dgm:chMax val="0"/>
          <dgm:bulletEnabled val="1"/>
        </dgm:presLayoutVars>
      </dgm:prSet>
      <dgm:spPr/>
      <dgm:t>
        <a:bodyPr/>
        <a:lstStyle/>
        <a:p>
          <a:endParaRPr lang="en-US"/>
        </a:p>
      </dgm:t>
    </dgm:pt>
  </dgm:ptLst>
  <dgm:cxnLst>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1" custLinFactNeighborX="-5503" custLinFactNeighborY="-51502">
        <dgm:presLayoutVars>
          <dgm:chMax val="0"/>
          <dgm:bulletEnabled val="1"/>
        </dgm:presLayoutVars>
      </dgm:prSet>
      <dgm:spPr/>
      <dgm:t>
        <a:bodyPr/>
        <a:lstStyle/>
        <a:p>
          <a:endParaRPr lang="en-US"/>
        </a:p>
      </dgm:t>
    </dgm:pt>
  </dgm:ptLst>
  <dgm:cxnLst>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1" custLinFactNeighborX="-5503" custLinFactNeighborY="-51502">
        <dgm:presLayoutVars>
          <dgm:chMax val="0"/>
          <dgm:bulletEnabled val="1"/>
        </dgm:presLayoutVars>
      </dgm:prSet>
      <dgm:spPr/>
      <dgm:t>
        <a:bodyPr/>
        <a:lstStyle/>
        <a:p>
          <a:endParaRPr lang="en-US"/>
        </a:p>
      </dgm:t>
    </dgm:pt>
  </dgm:ptLst>
  <dgm:cxnLst>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D2BDBC3-8F82-624E-B61C-70233DC696C1}">
      <dgm:prSet phldrT="[Text]"/>
      <dgm:spPr/>
      <dgm:t>
        <a:bodyPr/>
        <a:lstStyle/>
        <a:p>
          <a:r>
            <a:rPr lang="ro-RO" b="1" dirty="0"/>
            <a:t>1. Capacitatea individuală de a coordona echipe de cercetare, de a organiza </a:t>
          </a:r>
          <a:r>
            <a:rPr lang="ro-RO" b="1" dirty="0" err="1"/>
            <a:t>şi</a:t>
          </a:r>
          <a:r>
            <a:rPr lang="ro-RO" b="1" dirty="0"/>
            <a:t> gestiona </a:t>
          </a:r>
          <a:r>
            <a:rPr lang="ro-RO" b="1" dirty="0" err="1"/>
            <a:t>activităţi</a:t>
          </a:r>
          <a:r>
            <a:rPr lang="ro-RO" b="1" dirty="0"/>
            <a:t> didactice, de explicare </a:t>
          </a:r>
          <a:r>
            <a:rPr lang="ro-RO" b="1" dirty="0" err="1"/>
            <a:t>şi</a:t>
          </a:r>
          <a:r>
            <a:rPr lang="ro-RO" b="1" dirty="0"/>
            <a:t> facilitare a </a:t>
          </a:r>
          <a:r>
            <a:rPr lang="ro-RO" b="1" dirty="0" err="1"/>
            <a:t>învăţării</a:t>
          </a:r>
          <a:r>
            <a:rPr lang="ro-RO" b="1" dirty="0"/>
            <a:t> </a:t>
          </a:r>
          <a:r>
            <a:rPr lang="ro-RO" b="1" dirty="0" err="1"/>
            <a:t>şi</a:t>
          </a:r>
          <a:r>
            <a:rPr lang="ro-RO" b="1" dirty="0"/>
            <a:t> cercetării</a:t>
          </a:r>
          <a:endParaRPr lang="en-GB" dirty="0"/>
        </a:p>
      </dgm:t>
    </dgm:pt>
    <dgm:pt modelId="{EFC80C1C-9F09-0148-A789-7C5499F71057}" type="parTrans" cxnId="{E71ED3B3-3431-FB4B-A581-BC472F835CAA}">
      <dgm:prSet/>
      <dgm:spPr/>
      <dgm:t>
        <a:bodyPr/>
        <a:lstStyle/>
        <a:p>
          <a:endParaRPr lang="en-GB"/>
        </a:p>
      </dgm:t>
    </dgm:pt>
    <dgm:pt modelId="{96360093-00A7-604F-9C0F-92C5A71C7D03}" type="sibTrans" cxnId="{E71ED3B3-3431-FB4B-A581-BC472F835CAA}">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C2E653F1-6400-A341-A9DC-A08C9DBE33CE}" type="pres">
      <dgm:prSet presAssocID="{7D2BDBC3-8F82-624E-B61C-70233DC696C1}" presName="parentText" presStyleLbl="node1" presStyleIdx="0" presStyleCnt="1" custLinFactNeighborX="-5503" custLinFactNeighborY="-51502">
        <dgm:presLayoutVars>
          <dgm:chMax val="0"/>
          <dgm:bulletEnabled val="1"/>
        </dgm:presLayoutVars>
      </dgm:prSet>
      <dgm:spPr/>
      <dgm:t>
        <a:bodyPr/>
        <a:lstStyle/>
        <a:p>
          <a:endParaRPr lang="en-US"/>
        </a:p>
      </dgm:t>
    </dgm:pt>
  </dgm:ptLst>
  <dgm:cxnLst>
    <dgm:cxn modelId="{1EADB04E-4D20-0047-96AA-E96D2D9D2714}" type="presOf" srcId="{23FBE77F-B755-5446-AAC3-73C972F7B470}" destId="{8CD9C813-0D14-AB4C-8FAA-C6623DF6BE90}" srcOrd="0" destOrd="0" presId="urn:microsoft.com/office/officeart/2005/8/layout/vList2"/>
    <dgm:cxn modelId="{32F51699-3203-0A4A-B266-C61FD34BBBC7}" type="presOf" srcId="{7D2BDBC3-8F82-624E-B61C-70233DC696C1}" destId="{C2E653F1-6400-A341-A9DC-A08C9DBE33CE}" srcOrd="0" destOrd="0" presId="urn:microsoft.com/office/officeart/2005/8/layout/vList2"/>
    <dgm:cxn modelId="{E71ED3B3-3431-FB4B-A581-BC472F835CAA}" srcId="{23FBE77F-B755-5446-AAC3-73C972F7B470}" destId="{7D2BDBC3-8F82-624E-B61C-70233DC696C1}" srcOrd="0" destOrd="0" parTransId="{EFC80C1C-9F09-0148-A789-7C5499F71057}" sibTransId="{96360093-00A7-604F-9C0F-92C5A71C7D03}"/>
    <dgm:cxn modelId="{82C68120-98FC-6D41-AB93-F7D209786421}" type="presParOf" srcId="{8CD9C813-0D14-AB4C-8FAA-C6623DF6BE90}" destId="{C2E653F1-6400-A341-A9DC-A08C9DBE33CE}"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3FBE77F-B755-5446-AAC3-73C972F7B47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GB"/>
        </a:p>
      </dgm:t>
    </dgm:pt>
    <dgm:pt modelId="{7B46C47C-7457-744E-86E0-88575AAA1DBA}">
      <dgm:prSet phldrT="[Text]"/>
      <dgm:spPr/>
      <dgm:t>
        <a:bodyPr/>
        <a:lstStyle/>
        <a:p>
          <a:r>
            <a:rPr lang="en-GB" dirty="0"/>
            <a:t>2. </a:t>
          </a:r>
          <a:r>
            <a:rPr lang="en-GB" dirty="0" err="1"/>
            <a:t>Obiective</a:t>
          </a:r>
          <a:r>
            <a:rPr lang="en-GB" dirty="0"/>
            <a:t> ale </a:t>
          </a:r>
          <a:r>
            <a:rPr lang="en-GB" dirty="0" err="1"/>
            <a:t>carierei</a:t>
          </a:r>
          <a:r>
            <a:rPr lang="en-GB" dirty="0"/>
            <a:t> </a:t>
          </a:r>
          <a:r>
            <a:rPr lang="en-GB" dirty="0" err="1"/>
            <a:t>didactice</a:t>
          </a:r>
          <a:r>
            <a:rPr lang="en-GB" dirty="0"/>
            <a:t> </a:t>
          </a:r>
          <a:r>
            <a:rPr lang="en-GB" dirty="0" err="1"/>
            <a:t>și</a:t>
          </a:r>
          <a:r>
            <a:rPr lang="en-GB" dirty="0"/>
            <a:t> </a:t>
          </a:r>
          <a:r>
            <a:rPr lang="en-GB" dirty="0" err="1"/>
            <a:t>științifice</a:t>
          </a:r>
          <a:r>
            <a:rPr lang="en-GB" dirty="0"/>
            <a:t> </a:t>
          </a:r>
        </a:p>
      </dgm:t>
    </dgm:pt>
    <dgm:pt modelId="{D507EE19-E40C-7648-8021-C18185E0D23D}" type="parTrans" cxnId="{9275CC18-46E7-C542-A942-0118E0135432}">
      <dgm:prSet/>
      <dgm:spPr/>
      <dgm:t>
        <a:bodyPr/>
        <a:lstStyle/>
        <a:p>
          <a:endParaRPr lang="en-GB"/>
        </a:p>
      </dgm:t>
    </dgm:pt>
    <dgm:pt modelId="{F36BFA0E-DA91-B74D-AE4E-C89A1A6C8FAE}" type="sibTrans" cxnId="{9275CC18-46E7-C542-A942-0118E0135432}">
      <dgm:prSet/>
      <dgm:spPr/>
      <dgm:t>
        <a:bodyPr/>
        <a:lstStyle/>
        <a:p>
          <a:endParaRPr lang="en-GB"/>
        </a:p>
      </dgm:t>
    </dgm:pt>
    <dgm:pt modelId="{8CD9C813-0D14-AB4C-8FAA-C6623DF6BE90}" type="pres">
      <dgm:prSet presAssocID="{23FBE77F-B755-5446-AAC3-73C972F7B470}" presName="linear" presStyleCnt="0">
        <dgm:presLayoutVars>
          <dgm:animLvl val="lvl"/>
          <dgm:resizeHandles val="exact"/>
        </dgm:presLayoutVars>
      </dgm:prSet>
      <dgm:spPr/>
      <dgm:t>
        <a:bodyPr/>
        <a:lstStyle/>
        <a:p>
          <a:endParaRPr lang="en-US"/>
        </a:p>
      </dgm:t>
    </dgm:pt>
    <dgm:pt modelId="{F8CC6CDE-8DD9-E34A-8D88-476667A21E9A}" type="pres">
      <dgm:prSet presAssocID="{7B46C47C-7457-744E-86E0-88575AAA1DBA}" presName="parentText" presStyleLbl="node1" presStyleIdx="0" presStyleCnt="1">
        <dgm:presLayoutVars>
          <dgm:chMax val="0"/>
          <dgm:bulletEnabled val="1"/>
        </dgm:presLayoutVars>
      </dgm:prSet>
      <dgm:spPr/>
      <dgm:t>
        <a:bodyPr/>
        <a:lstStyle/>
        <a:p>
          <a:endParaRPr lang="en-US"/>
        </a:p>
      </dgm:t>
    </dgm:pt>
  </dgm:ptLst>
  <dgm:cxnLst>
    <dgm:cxn modelId="{9275CC18-46E7-C542-A942-0118E0135432}" srcId="{23FBE77F-B755-5446-AAC3-73C972F7B470}" destId="{7B46C47C-7457-744E-86E0-88575AAA1DBA}" srcOrd="0" destOrd="0" parTransId="{D507EE19-E40C-7648-8021-C18185E0D23D}" sibTransId="{F36BFA0E-DA91-B74D-AE4E-C89A1A6C8FAE}"/>
    <dgm:cxn modelId="{AAAA63B5-DBC3-DF43-B00D-17EC509E166A}" type="presOf" srcId="{7B46C47C-7457-744E-86E0-88575AAA1DBA}" destId="{F8CC6CDE-8DD9-E34A-8D88-476667A21E9A}" srcOrd="0" destOrd="0" presId="urn:microsoft.com/office/officeart/2005/8/layout/vList2"/>
    <dgm:cxn modelId="{1EADB04E-4D20-0047-96AA-E96D2D9D2714}" type="presOf" srcId="{23FBE77F-B755-5446-AAC3-73C972F7B470}" destId="{8CD9C813-0D14-AB4C-8FAA-C6623DF6BE90}" srcOrd="0" destOrd="0" presId="urn:microsoft.com/office/officeart/2005/8/layout/vList2"/>
    <dgm:cxn modelId="{CF023069-48F9-5F42-B8FB-29F42025A86E}" type="presParOf" srcId="{8CD9C813-0D14-AB4C-8FAA-C6623DF6BE90}" destId="{F8CC6CDE-8DD9-E34A-8D88-476667A21E9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29D13F-9D0E-744B-8EF5-D0F73DCD05C8}">
      <dsp:nvSpPr>
        <dsp:cNvPr id="0" name=""/>
        <dsp:cNvSpPr/>
      </dsp:nvSpPr>
      <dsp:spPr>
        <a:xfrm rot="5400000">
          <a:off x="721563" y="842014"/>
          <a:ext cx="1452931" cy="2417644"/>
        </a:xfrm>
        <a:prstGeom prst="corner">
          <a:avLst>
            <a:gd name="adj1" fmla="val 16120"/>
            <a:gd name="adj2" fmla="val 1611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7998DB-C924-624A-8ADA-0E1E234B5908}">
      <dsp:nvSpPr>
        <dsp:cNvPr id="0" name=""/>
        <dsp:cNvSpPr/>
      </dsp:nvSpPr>
      <dsp:spPr>
        <a:xfrm>
          <a:off x="479033" y="1564369"/>
          <a:ext cx="2182663" cy="191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a:t>2000 – </a:t>
          </a:r>
          <a:r>
            <a:rPr lang="en-GB" sz="1800" b="1" kern="1200" dirty="0" err="1"/>
            <a:t>Diplomă</a:t>
          </a:r>
          <a:r>
            <a:rPr lang="en-GB" sz="1800" b="1" kern="1200" dirty="0"/>
            <a:t> de </a:t>
          </a:r>
          <a:r>
            <a:rPr lang="en-GB" sz="1800" b="1" kern="1200" dirty="0" err="1"/>
            <a:t>licență</a:t>
          </a:r>
          <a:r>
            <a:rPr lang="en-GB" sz="1800" b="1" kern="1200" dirty="0"/>
            <a:t>,</a:t>
          </a:r>
          <a:r>
            <a:rPr lang="en-GB" sz="1800" kern="1200" dirty="0"/>
            <a:t> </a:t>
          </a:r>
          <a:r>
            <a:rPr lang="en-GB" sz="1800" kern="1200" dirty="0" err="1"/>
            <a:t>Universitatea</a:t>
          </a:r>
          <a:r>
            <a:rPr lang="en-GB" sz="1800" kern="1200" dirty="0"/>
            <a:t> </a:t>
          </a:r>
          <a:r>
            <a:rPr lang="en-GB" sz="1800" kern="1200" dirty="0" err="1"/>
            <a:t>Babeș</a:t>
          </a:r>
          <a:r>
            <a:rPr lang="en-GB" sz="1800" kern="1200" dirty="0"/>
            <a:t> - </a:t>
          </a:r>
          <a:r>
            <a:rPr lang="en-GB" sz="1800" kern="1200" dirty="0" err="1"/>
            <a:t>Bolyai</a:t>
          </a:r>
          <a:r>
            <a:rPr lang="en-GB" sz="1800" kern="1200" dirty="0"/>
            <a:t> din Cluj </a:t>
          </a:r>
          <a:r>
            <a:rPr lang="en-GB" sz="1800" kern="1200" dirty="0" err="1"/>
            <a:t>Napoca</a:t>
          </a:r>
          <a:r>
            <a:rPr lang="en-GB" sz="1800" kern="1200" dirty="0"/>
            <a:t> </a:t>
          </a:r>
        </a:p>
      </dsp:txBody>
      <dsp:txXfrm>
        <a:off x="479033" y="1564369"/>
        <a:ext cx="2182663" cy="1913232"/>
      </dsp:txXfrm>
    </dsp:sp>
    <dsp:sp modelId="{A83A8B1F-6D37-FB42-8FA3-695B5A04DA14}">
      <dsp:nvSpPr>
        <dsp:cNvPr id="0" name=""/>
        <dsp:cNvSpPr/>
      </dsp:nvSpPr>
      <dsp:spPr>
        <a:xfrm>
          <a:off x="2249873" y="664025"/>
          <a:ext cx="411823" cy="411823"/>
        </a:xfrm>
        <a:prstGeom prst="triangle">
          <a:avLst>
            <a:gd name="adj" fmla="val 10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B631FBE-5C5A-214A-89D2-EDFC1B8DA62E}">
      <dsp:nvSpPr>
        <dsp:cNvPr id="0" name=""/>
        <dsp:cNvSpPr/>
      </dsp:nvSpPr>
      <dsp:spPr>
        <a:xfrm rot="5400000">
          <a:off x="3393569" y="180824"/>
          <a:ext cx="1452931" cy="2417644"/>
        </a:xfrm>
        <a:prstGeom prst="corner">
          <a:avLst>
            <a:gd name="adj1" fmla="val 16120"/>
            <a:gd name="adj2" fmla="val 1611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6A0030-14BE-FC44-9F2D-71E0C5454249}">
      <dsp:nvSpPr>
        <dsp:cNvPr id="0" name=""/>
        <dsp:cNvSpPr/>
      </dsp:nvSpPr>
      <dsp:spPr>
        <a:xfrm>
          <a:off x="3151039" y="903179"/>
          <a:ext cx="2182663" cy="191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a:t>2003 – </a:t>
          </a:r>
          <a:r>
            <a:rPr lang="en-GB" sz="1800" b="1" kern="1200" dirty="0" err="1"/>
            <a:t>Diplomă</a:t>
          </a:r>
          <a:r>
            <a:rPr lang="en-GB" sz="1800" b="1" kern="1200" dirty="0"/>
            <a:t> </a:t>
          </a:r>
          <a:r>
            <a:rPr lang="en-GB" sz="1800" b="1" kern="1200" dirty="0" err="1"/>
            <a:t>studii</a:t>
          </a:r>
          <a:r>
            <a:rPr lang="en-GB" sz="1800" b="1" kern="1200" dirty="0"/>
            <a:t> </a:t>
          </a:r>
          <a:r>
            <a:rPr lang="en-GB" sz="1800" b="1" kern="1200" dirty="0" err="1"/>
            <a:t>postuniversitare</a:t>
          </a:r>
          <a:r>
            <a:rPr lang="en-GB" sz="1800" b="1" kern="1200" dirty="0"/>
            <a:t> </a:t>
          </a:r>
          <a:r>
            <a:rPr lang="en-GB" sz="1800" kern="1200" dirty="0" err="1"/>
            <a:t>în</a:t>
          </a:r>
          <a:r>
            <a:rPr lang="en-GB" sz="1800" kern="1200" dirty="0"/>
            <a:t> </a:t>
          </a:r>
          <a:r>
            <a:rPr lang="en-GB" sz="1800" kern="1200" dirty="0" err="1"/>
            <a:t>domeniul</a:t>
          </a:r>
          <a:r>
            <a:rPr lang="en-GB" sz="1800" kern="1200" dirty="0"/>
            <a:t> Marketing, Academia de </a:t>
          </a:r>
          <a:r>
            <a:rPr lang="en-GB" sz="1800" kern="1200" dirty="0" err="1"/>
            <a:t>Studii</a:t>
          </a:r>
          <a:r>
            <a:rPr lang="en-GB" sz="1800" kern="1200" dirty="0"/>
            <a:t> </a:t>
          </a:r>
          <a:r>
            <a:rPr lang="en-GB" sz="1800" kern="1200" dirty="0" err="1"/>
            <a:t>Economice</a:t>
          </a:r>
          <a:r>
            <a:rPr lang="en-GB" sz="1800" kern="1200" dirty="0"/>
            <a:t> din </a:t>
          </a:r>
          <a:r>
            <a:rPr lang="en-GB" sz="1800" kern="1200" dirty="0" err="1"/>
            <a:t>București</a:t>
          </a:r>
          <a:endParaRPr lang="en-GB" sz="1800" kern="1200" dirty="0"/>
        </a:p>
      </dsp:txBody>
      <dsp:txXfrm>
        <a:off x="3151039" y="903179"/>
        <a:ext cx="2182663" cy="1913232"/>
      </dsp:txXfrm>
    </dsp:sp>
    <dsp:sp modelId="{2898E28D-2A1E-874D-B4A8-B4AA08585AA8}">
      <dsp:nvSpPr>
        <dsp:cNvPr id="0" name=""/>
        <dsp:cNvSpPr/>
      </dsp:nvSpPr>
      <dsp:spPr>
        <a:xfrm>
          <a:off x="4921879" y="2834"/>
          <a:ext cx="411823" cy="411823"/>
        </a:xfrm>
        <a:prstGeom prst="triangle">
          <a:avLst>
            <a:gd name="adj" fmla="val 10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60ADAE-C8E4-7A40-9E6C-D983A7F66956}">
      <dsp:nvSpPr>
        <dsp:cNvPr id="0" name=""/>
        <dsp:cNvSpPr/>
      </dsp:nvSpPr>
      <dsp:spPr>
        <a:xfrm rot="5400000">
          <a:off x="6065576" y="-480366"/>
          <a:ext cx="1452931" cy="2417644"/>
        </a:xfrm>
        <a:prstGeom prst="corner">
          <a:avLst>
            <a:gd name="adj1" fmla="val 16120"/>
            <a:gd name="adj2" fmla="val 1611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03F4A8C-FE36-1E4B-8CCA-0B76771EBDA8}">
      <dsp:nvSpPr>
        <dsp:cNvPr id="0" name=""/>
        <dsp:cNvSpPr/>
      </dsp:nvSpPr>
      <dsp:spPr>
        <a:xfrm>
          <a:off x="5823045" y="241988"/>
          <a:ext cx="2182663" cy="1913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GB" sz="1800" kern="1200" dirty="0"/>
            <a:t>2008 – </a:t>
          </a:r>
          <a:r>
            <a:rPr lang="en-GB" sz="1800" b="1" kern="1200" dirty="0" err="1"/>
            <a:t>Diplomă</a:t>
          </a:r>
          <a:r>
            <a:rPr lang="en-GB" sz="1800" b="1" kern="1200" dirty="0"/>
            <a:t> de doctor </a:t>
          </a:r>
          <a:r>
            <a:rPr lang="en-GB" sz="1800" kern="1200" dirty="0" err="1"/>
            <a:t>în</a:t>
          </a:r>
          <a:r>
            <a:rPr lang="en-GB" sz="1800" kern="1200" dirty="0"/>
            <a:t> </a:t>
          </a:r>
          <a:r>
            <a:rPr lang="en-GB" sz="1800" kern="1200" dirty="0" err="1"/>
            <a:t>domeniul</a:t>
          </a:r>
          <a:r>
            <a:rPr lang="en-GB" sz="1800" kern="1200" dirty="0"/>
            <a:t> Marketing,  Academia de </a:t>
          </a:r>
          <a:r>
            <a:rPr lang="en-GB" sz="1800" kern="1200" dirty="0" err="1"/>
            <a:t>Studii</a:t>
          </a:r>
          <a:r>
            <a:rPr lang="en-GB" sz="1800" kern="1200" dirty="0"/>
            <a:t> </a:t>
          </a:r>
          <a:r>
            <a:rPr lang="en-GB" sz="1800" kern="1200" dirty="0" err="1"/>
            <a:t>Economice</a:t>
          </a:r>
          <a:r>
            <a:rPr lang="en-GB" sz="1800" kern="1200" dirty="0"/>
            <a:t> din </a:t>
          </a:r>
          <a:r>
            <a:rPr lang="en-GB" sz="1800" kern="1200" dirty="0" err="1"/>
            <a:t>București</a:t>
          </a:r>
          <a:endParaRPr lang="en-GB" sz="1800" kern="1200" dirty="0"/>
        </a:p>
      </dsp:txBody>
      <dsp:txXfrm>
        <a:off x="5823045" y="241988"/>
        <a:ext cx="2182663" cy="19132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6CDE-8DD9-E34A-8D88-476667A21E9A}">
      <dsp:nvSpPr>
        <dsp:cNvPr id="0" name=""/>
        <dsp:cNvSpPr/>
      </dsp:nvSpPr>
      <dsp:spPr>
        <a:xfrm>
          <a:off x="0" y="45943"/>
          <a:ext cx="7952557" cy="7675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GB" sz="3200" kern="1200" dirty="0"/>
            <a:t>2. </a:t>
          </a:r>
          <a:r>
            <a:rPr lang="en-GB" sz="3200" kern="1200" dirty="0" err="1"/>
            <a:t>Obiective</a:t>
          </a:r>
          <a:r>
            <a:rPr lang="en-GB" sz="3200" kern="1200" dirty="0"/>
            <a:t> ale </a:t>
          </a:r>
          <a:r>
            <a:rPr lang="en-GB" sz="3200" kern="1200" dirty="0" err="1"/>
            <a:t>carierei</a:t>
          </a:r>
          <a:r>
            <a:rPr lang="en-GB" sz="3200" kern="1200" dirty="0"/>
            <a:t> </a:t>
          </a:r>
          <a:r>
            <a:rPr lang="en-GB" sz="3200" kern="1200" dirty="0" err="1"/>
            <a:t>didactice</a:t>
          </a:r>
          <a:r>
            <a:rPr lang="en-GB" sz="3200" kern="1200" dirty="0"/>
            <a:t> </a:t>
          </a:r>
          <a:r>
            <a:rPr lang="en-GB" sz="3200" kern="1200" dirty="0" err="1"/>
            <a:t>și</a:t>
          </a:r>
          <a:r>
            <a:rPr lang="en-GB" sz="3200" kern="1200" dirty="0"/>
            <a:t> </a:t>
          </a:r>
          <a:r>
            <a:rPr lang="en-GB" sz="3200" kern="1200" dirty="0" err="1"/>
            <a:t>științifice</a:t>
          </a:r>
          <a:r>
            <a:rPr lang="en-GB" sz="3200" kern="1200" dirty="0"/>
            <a:t> </a:t>
          </a:r>
        </a:p>
      </dsp:txBody>
      <dsp:txXfrm>
        <a:off x="37467" y="83410"/>
        <a:ext cx="7877623" cy="69258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6CDE-8DD9-E34A-8D88-476667A21E9A}">
      <dsp:nvSpPr>
        <dsp:cNvPr id="0" name=""/>
        <dsp:cNvSpPr/>
      </dsp:nvSpPr>
      <dsp:spPr>
        <a:xfrm>
          <a:off x="0" y="45943"/>
          <a:ext cx="7952557" cy="7675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GB" sz="3200" kern="1200" dirty="0"/>
            <a:t>2. </a:t>
          </a:r>
          <a:r>
            <a:rPr lang="en-GB" sz="3200" kern="1200" dirty="0" err="1"/>
            <a:t>Obiective</a:t>
          </a:r>
          <a:r>
            <a:rPr lang="en-GB" sz="3200" kern="1200" dirty="0"/>
            <a:t> ale </a:t>
          </a:r>
          <a:r>
            <a:rPr lang="en-GB" sz="3200" kern="1200" dirty="0" err="1"/>
            <a:t>carierei</a:t>
          </a:r>
          <a:r>
            <a:rPr lang="en-GB" sz="3200" kern="1200" dirty="0"/>
            <a:t> </a:t>
          </a:r>
          <a:r>
            <a:rPr lang="en-GB" sz="3200" kern="1200" dirty="0" err="1"/>
            <a:t>didactice</a:t>
          </a:r>
          <a:r>
            <a:rPr lang="en-GB" sz="3200" kern="1200" dirty="0"/>
            <a:t> </a:t>
          </a:r>
          <a:r>
            <a:rPr lang="en-GB" sz="3200" kern="1200" dirty="0" err="1"/>
            <a:t>și</a:t>
          </a:r>
          <a:r>
            <a:rPr lang="en-GB" sz="3200" kern="1200" dirty="0"/>
            <a:t> </a:t>
          </a:r>
          <a:r>
            <a:rPr lang="en-GB" sz="3200" kern="1200" dirty="0" err="1"/>
            <a:t>științifice</a:t>
          </a:r>
          <a:r>
            <a:rPr lang="en-GB" sz="3200" kern="1200" dirty="0"/>
            <a:t> </a:t>
          </a:r>
        </a:p>
      </dsp:txBody>
      <dsp:txXfrm>
        <a:off x="37467" y="83410"/>
        <a:ext cx="7877623" cy="69258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6CDE-8DD9-E34A-8D88-476667A21E9A}">
      <dsp:nvSpPr>
        <dsp:cNvPr id="0" name=""/>
        <dsp:cNvSpPr/>
      </dsp:nvSpPr>
      <dsp:spPr>
        <a:xfrm>
          <a:off x="0" y="45943"/>
          <a:ext cx="7952557" cy="7675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GB" sz="3200" kern="1200" dirty="0"/>
            <a:t>2. </a:t>
          </a:r>
          <a:r>
            <a:rPr lang="en-GB" sz="3200" kern="1200" dirty="0" err="1"/>
            <a:t>Obiective</a:t>
          </a:r>
          <a:r>
            <a:rPr lang="en-GB" sz="3200" kern="1200" dirty="0"/>
            <a:t> ale </a:t>
          </a:r>
          <a:r>
            <a:rPr lang="en-GB" sz="3200" kern="1200" dirty="0" err="1"/>
            <a:t>carierei</a:t>
          </a:r>
          <a:r>
            <a:rPr lang="en-GB" sz="3200" kern="1200" dirty="0"/>
            <a:t> </a:t>
          </a:r>
          <a:r>
            <a:rPr lang="en-GB" sz="3200" kern="1200" dirty="0" err="1"/>
            <a:t>didactice</a:t>
          </a:r>
          <a:r>
            <a:rPr lang="en-GB" sz="3200" kern="1200" dirty="0"/>
            <a:t> </a:t>
          </a:r>
          <a:r>
            <a:rPr lang="en-GB" sz="3200" kern="1200" dirty="0" err="1"/>
            <a:t>și</a:t>
          </a:r>
          <a:r>
            <a:rPr lang="en-GB" sz="3200" kern="1200" dirty="0"/>
            <a:t> </a:t>
          </a:r>
          <a:r>
            <a:rPr lang="en-GB" sz="3200" kern="1200" dirty="0" err="1"/>
            <a:t>științifice</a:t>
          </a:r>
          <a:r>
            <a:rPr lang="en-GB" sz="3200" kern="1200" dirty="0"/>
            <a:t> </a:t>
          </a:r>
        </a:p>
      </dsp:txBody>
      <dsp:txXfrm>
        <a:off x="37467" y="83410"/>
        <a:ext cx="7877623" cy="69258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6CDE-8DD9-E34A-8D88-476667A21E9A}">
      <dsp:nvSpPr>
        <dsp:cNvPr id="0" name=""/>
        <dsp:cNvSpPr/>
      </dsp:nvSpPr>
      <dsp:spPr>
        <a:xfrm>
          <a:off x="0" y="45943"/>
          <a:ext cx="7952557" cy="7675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GB" sz="3200" kern="1200" dirty="0"/>
            <a:t>2. </a:t>
          </a:r>
          <a:r>
            <a:rPr lang="en-GB" sz="3200" kern="1200" dirty="0" err="1"/>
            <a:t>Obiective</a:t>
          </a:r>
          <a:r>
            <a:rPr lang="en-GB" sz="3200" kern="1200" dirty="0"/>
            <a:t> ale </a:t>
          </a:r>
          <a:r>
            <a:rPr lang="en-GB" sz="3200" kern="1200" dirty="0" err="1"/>
            <a:t>carierei</a:t>
          </a:r>
          <a:r>
            <a:rPr lang="en-GB" sz="3200" kern="1200" dirty="0"/>
            <a:t> </a:t>
          </a:r>
          <a:r>
            <a:rPr lang="en-GB" sz="3200" kern="1200" dirty="0" err="1"/>
            <a:t>didactice</a:t>
          </a:r>
          <a:r>
            <a:rPr lang="en-GB" sz="3200" kern="1200" dirty="0"/>
            <a:t> </a:t>
          </a:r>
          <a:r>
            <a:rPr lang="en-GB" sz="3200" kern="1200" dirty="0" err="1"/>
            <a:t>și</a:t>
          </a:r>
          <a:r>
            <a:rPr lang="en-GB" sz="3200" kern="1200" dirty="0"/>
            <a:t> </a:t>
          </a:r>
          <a:r>
            <a:rPr lang="en-GB" sz="3200" kern="1200" dirty="0" err="1"/>
            <a:t>științifice</a:t>
          </a:r>
          <a:r>
            <a:rPr lang="en-GB" sz="3200" kern="1200" dirty="0"/>
            <a:t> </a:t>
          </a:r>
        </a:p>
      </dsp:txBody>
      <dsp:txXfrm>
        <a:off x="37467" y="83410"/>
        <a:ext cx="7877623" cy="69258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8192F4-F874-7E40-9862-06D3AB76F926}">
      <dsp:nvSpPr>
        <dsp:cNvPr id="0" name=""/>
        <dsp:cNvSpPr/>
      </dsp:nvSpPr>
      <dsp:spPr>
        <a:xfrm>
          <a:off x="0" y="1490805"/>
          <a:ext cx="7886700" cy="12168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GB" sz="3600" kern="1200" dirty="0" err="1"/>
            <a:t>Vă</a:t>
          </a:r>
          <a:r>
            <a:rPr lang="en-GB" sz="3600" kern="1200" dirty="0"/>
            <a:t> </a:t>
          </a:r>
          <a:r>
            <a:rPr lang="en-GB" sz="3600" kern="1200" dirty="0" err="1"/>
            <a:t>mulțumesc</a:t>
          </a:r>
          <a:r>
            <a:rPr lang="en-GB" sz="3600" kern="1200" dirty="0"/>
            <a:t> </a:t>
          </a:r>
          <a:r>
            <a:rPr lang="en-GB" sz="3600" kern="1200" dirty="0" err="1"/>
            <a:t>pentru</a:t>
          </a:r>
          <a:r>
            <a:rPr lang="en-GB" sz="3600" kern="1200" dirty="0"/>
            <a:t> </a:t>
          </a:r>
          <a:r>
            <a:rPr lang="en-GB" sz="3600" kern="1200" dirty="0" err="1"/>
            <a:t>atenție</a:t>
          </a:r>
          <a:r>
            <a:rPr lang="en-GB" sz="3600" kern="1200" dirty="0"/>
            <a:t>! </a:t>
          </a:r>
        </a:p>
      </dsp:txBody>
      <dsp:txXfrm>
        <a:off x="59399" y="1550204"/>
        <a:ext cx="7767902" cy="10980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B122F8-8A97-F646-9320-D84A13F74806}">
      <dsp:nvSpPr>
        <dsp:cNvPr id="0" name=""/>
        <dsp:cNvSpPr/>
      </dsp:nvSpPr>
      <dsp:spPr>
        <a:xfrm>
          <a:off x="5227" y="502769"/>
          <a:ext cx="1994729" cy="598418"/>
        </a:xfrm>
        <a:prstGeom prst="chevron">
          <a:avLst>
            <a:gd name="adj" fmla="val 3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888" tIns="73888" rIns="73888" bIns="73888" numCol="1" spcCol="1270" anchor="ctr" anchorCtr="0">
          <a:noAutofit/>
        </a:bodyPr>
        <a:lstStyle/>
        <a:p>
          <a:pPr lvl="0" algn="ctr" defTabSz="800100">
            <a:lnSpc>
              <a:spcPct val="90000"/>
            </a:lnSpc>
            <a:spcBef>
              <a:spcPct val="0"/>
            </a:spcBef>
            <a:spcAft>
              <a:spcPct val="35000"/>
            </a:spcAft>
          </a:pPr>
          <a:r>
            <a:rPr lang="x-none" sz="1800" b="1" kern="1200" dirty="0"/>
            <a:t>2002 – 2004 </a:t>
          </a:r>
          <a:endParaRPr lang="en-GB" sz="1800" b="1" kern="1200" dirty="0"/>
        </a:p>
      </dsp:txBody>
      <dsp:txXfrm>
        <a:off x="184752" y="502769"/>
        <a:ext cx="1635679" cy="598418"/>
      </dsp:txXfrm>
    </dsp:sp>
    <dsp:sp modelId="{1BF58C97-51AF-D740-BA8A-ADA54E140A50}">
      <dsp:nvSpPr>
        <dsp:cNvPr id="0" name=""/>
        <dsp:cNvSpPr/>
      </dsp:nvSpPr>
      <dsp:spPr>
        <a:xfrm>
          <a:off x="5227" y="1101188"/>
          <a:ext cx="1815204" cy="274738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441" tIns="143441" rIns="143441" bIns="286883" numCol="1" spcCol="1270" anchor="t" anchorCtr="0">
          <a:noAutofit/>
        </a:bodyPr>
        <a:lstStyle/>
        <a:p>
          <a:pPr lvl="0" algn="l" defTabSz="800100">
            <a:lnSpc>
              <a:spcPct val="90000"/>
            </a:lnSpc>
            <a:spcBef>
              <a:spcPct val="0"/>
            </a:spcBef>
            <a:spcAft>
              <a:spcPct val="35000"/>
            </a:spcAft>
          </a:pPr>
          <a:endParaRPr lang="en-GB" sz="1800" kern="1200"/>
        </a:p>
        <a:p>
          <a:pPr lvl="0" algn="l" defTabSz="800100">
            <a:lnSpc>
              <a:spcPct val="90000"/>
            </a:lnSpc>
            <a:spcBef>
              <a:spcPct val="0"/>
            </a:spcBef>
            <a:spcAft>
              <a:spcPct val="35000"/>
            </a:spcAft>
          </a:pPr>
          <a:r>
            <a:rPr lang="en-GB" sz="1800" b="1" kern="1200" dirty="0"/>
            <a:t>Preparator </a:t>
          </a:r>
          <a:r>
            <a:rPr lang="en-GB" sz="1800" b="1" kern="1200" dirty="0" err="1"/>
            <a:t>Universitar</a:t>
          </a:r>
          <a:r>
            <a:rPr lang="en-GB" sz="1800" b="1" kern="1200" dirty="0"/>
            <a:t> </a:t>
          </a:r>
          <a:r>
            <a:rPr lang="en-GB" sz="1800" kern="1200" dirty="0"/>
            <a:t>–</a:t>
          </a:r>
        </a:p>
        <a:p>
          <a:pPr lvl="0" algn="l" defTabSz="800100">
            <a:lnSpc>
              <a:spcPct val="90000"/>
            </a:lnSpc>
            <a:spcBef>
              <a:spcPct val="0"/>
            </a:spcBef>
            <a:spcAft>
              <a:spcPct val="35000"/>
            </a:spcAft>
          </a:pPr>
          <a:r>
            <a:rPr lang="en-GB" sz="1800" kern="1200" dirty="0"/>
            <a:t> </a:t>
          </a:r>
          <a:r>
            <a:rPr lang="en-GB" sz="1800" kern="1200" dirty="0" err="1"/>
            <a:t>Universitatea</a:t>
          </a:r>
          <a:r>
            <a:rPr lang="en-GB" sz="1800" kern="1200" dirty="0"/>
            <a:t> </a:t>
          </a:r>
        </a:p>
        <a:p>
          <a:pPr lvl="0" algn="l" defTabSz="800100">
            <a:lnSpc>
              <a:spcPct val="90000"/>
            </a:lnSpc>
            <a:spcBef>
              <a:spcPct val="0"/>
            </a:spcBef>
            <a:spcAft>
              <a:spcPct val="35000"/>
            </a:spcAft>
          </a:pPr>
          <a:r>
            <a:rPr lang="en-GB" sz="1800" kern="1200" dirty="0"/>
            <a:t>"1 </a:t>
          </a:r>
          <a:r>
            <a:rPr lang="en-GB" sz="1800" kern="1200" dirty="0" err="1"/>
            <a:t>Decembrie</a:t>
          </a:r>
          <a:r>
            <a:rPr lang="en-GB" sz="1800" kern="1200" dirty="0"/>
            <a:t> 1918" din Alba Iulia </a:t>
          </a:r>
        </a:p>
      </dsp:txBody>
      <dsp:txXfrm>
        <a:off x="5227" y="1101188"/>
        <a:ext cx="1815204" cy="2747380"/>
      </dsp:txXfrm>
    </dsp:sp>
    <dsp:sp modelId="{7CACADE6-F315-A442-A1CD-E1B310C449D7}">
      <dsp:nvSpPr>
        <dsp:cNvPr id="0" name=""/>
        <dsp:cNvSpPr/>
      </dsp:nvSpPr>
      <dsp:spPr>
        <a:xfrm>
          <a:off x="1960600" y="502769"/>
          <a:ext cx="1994729" cy="598418"/>
        </a:xfrm>
        <a:prstGeom prst="chevron">
          <a:avLst>
            <a:gd name="adj" fmla="val 3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888" tIns="73888" rIns="73888" bIns="73888" numCol="1" spcCol="1270" anchor="ctr" anchorCtr="0">
          <a:noAutofit/>
        </a:bodyPr>
        <a:lstStyle/>
        <a:p>
          <a:pPr marL="0" marR="0" lvl="0" indent="0" algn="ctr" defTabSz="914400" eaLnBrk="1" fontAlgn="auto" latinLnBrk="0" hangingPunct="1">
            <a:lnSpc>
              <a:spcPct val="90000"/>
            </a:lnSpc>
            <a:spcBef>
              <a:spcPct val="0"/>
            </a:spcBef>
            <a:spcAft>
              <a:spcPts val="0"/>
            </a:spcAft>
            <a:buClrTx/>
            <a:buSzTx/>
            <a:buFontTx/>
            <a:buNone/>
            <a:tabLst/>
            <a:defRPr/>
          </a:pPr>
          <a:endParaRPr lang="x-none" sz="1800" b="1" kern="1200" dirty="0"/>
        </a:p>
        <a:p>
          <a:pPr marL="0" marR="0" lvl="0" indent="0" algn="ctr" defTabSz="914400" eaLnBrk="1" fontAlgn="auto" latinLnBrk="0" hangingPunct="1">
            <a:lnSpc>
              <a:spcPct val="90000"/>
            </a:lnSpc>
            <a:spcBef>
              <a:spcPct val="0"/>
            </a:spcBef>
            <a:spcAft>
              <a:spcPts val="0"/>
            </a:spcAft>
            <a:buClrTx/>
            <a:buSzTx/>
            <a:buFontTx/>
            <a:buNone/>
            <a:tabLst/>
            <a:defRPr/>
          </a:pPr>
          <a:r>
            <a:rPr lang="x-none" sz="1800" b="1" kern="1200" dirty="0"/>
            <a:t>2004</a:t>
          </a:r>
          <a:r>
            <a:rPr lang="x-none" sz="1800" kern="1200" dirty="0"/>
            <a:t> </a:t>
          </a:r>
          <a:r>
            <a:rPr lang="x-none" sz="1800" b="1" kern="1200" dirty="0"/>
            <a:t>–</a:t>
          </a:r>
          <a:r>
            <a:rPr lang="x-none" sz="1800" kern="1200" dirty="0"/>
            <a:t> </a:t>
          </a:r>
          <a:r>
            <a:rPr lang="x-none" sz="1800" b="1" kern="1200" dirty="0"/>
            <a:t>2007</a:t>
          </a:r>
          <a:r>
            <a:rPr lang="x-none" sz="1800" kern="1200" dirty="0"/>
            <a:t> </a:t>
          </a:r>
          <a:endParaRPr lang="en-GB" sz="1800" kern="1200" dirty="0"/>
        </a:p>
        <a:p>
          <a:pPr marL="0" lvl="0" algn="ctr" defTabSz="2000250">
            <a:lnSpc>
              <a:spcPct val="90000"/>
            </a:lnSpc>
            <a:spcBef>
              <a:spcPct val="0"/>
            </a:spcBef>
            <a:spcAft>
              <a:spcPct val="35000"/>
            </a:spcAft>
            <a:buNone/>
          </a:pPr>
          <a:endParaRPr lang="en-GB" sz="1800" kern="1200" dirty="0"/>
        </a:p>
      </dsp:txBody>
      <dsp:txXfrm>
        <a:off x="2140125" y="502769"/>
        <a:ext cx="1635679" cy="598418"/>
      </dsp:txXfrm>
    </dsp:sp>
    <dsp:sp modelId="{A84580D6-4AE0-0347-B911-35CC0AD0D53A}">
      <dsp:nvSpPr>
        <dsp:cNvPr id="0" name=""/>
        <dsp:cNvSpPr/>
      </dsp:nvSpPr>
      <dsp:spPr>
        <a:xfrm>
          <a:off x="1960600" y="1101188"/>
          <a:ext cx="1815204" cy="274738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441" tIns="143441" rIns="143441" bIns="286883" numCol="1" spcCol="1270" anchor="t" anchorCtr="0">
          <a:noAutofit/>
        </a:bodyPr>
        <a:lstStyle/>
        <a:p>
          <a:pPr marL="0" lvl="0" algn="l" defTabSz="488950">
            <a:lnSpc>
              <a:spcPct val="90000"/>
            </a:lnSpc>
            <a:spcBef>
              <a:spcPct val="0"/>
            </a:spcBef>
            <a:spcAft>
              <a:spcPct val="35000"/>
            </a:spcAft>
            <a:buNone/>
          </a:pPr>
          <a:endParaRPr lang="en-GB" sz="1800" kern="1200"/>
        </a:p>
        <a:p>
          <a:pPr marL="0" lvl="0" indent="0" algn="l" defTabSz="711200">
            <a:lnSpc>
              <a:spcPct val="90000"/>
            </a:lnSpc>
            <a:spcBef>
              <a:spcPct val="0"/>
            </a:spcBef>
            <a:spcAft>
              <a:spcPct val="35000"/>
            </a:spcAft>
            <a:buNone/>
          </a:pPr>
          <a:r>
            <a:rPr lang="en-GB" sz="1800" b="1" kern="1200" dirty="0" err="1">
              <a:latin typeface="Gill Sans MT" panose="020B0502020104020203"/>
              <a:ea typeface="+mn-ea"/>
              <a:cs typeface="+mn-cs"/>
            </a:rPr>
            <a:t>Asistent</a:t>
          </a:r>
          <a:r>
            <a:rPr lang="en-GB" sz="1800" b="1" kern="1200" dirty="0">
              <a:latin typeface="Gill Sans MT" panose="020B0502020104020203"/>
              <a:ea typeface="+mn-ea"/>
              <a:cs typeface="+mn-cs"/>
            </a:rPr>
            <a:t> </a:t>
          </a:r>
          <a:r>
            <a:rPr lang="en-GB" sz="1800" b="1" kern="1200" dirty="0" err="1">
              <a:latin typeface="Gill Sans MT" panose="020B0502020104020203"/>
              <a:ea typeface="+mn-ea"/>
              <a:cs typeface="+mn-cs"/>
            </a:rPr>
            <a:t>Universitar</a:t>
          </a:r>
          <a:r>
            <a:rPr lang="en-GB" sz="1800" b="1" kern="1200" dirty="0">
              <a:latin typeface="Gill Sans MT" panose="020B0502020104020203"/>
              <a:ea typeface="+mn-ea"/>
              <a:cs typeface="+mn-cs"/>
            </a:rPr>
            <a:t> </a:t>
          </a:r>
          <a:r>
            <a:rPr lang="en-GB" sz="1800" kern="1200" dirty="0">
              <a:latin typeface="Gill Sans MT" panose="020B0502020104020203"/>
              <a:ea typeface="+mn-ea"/>
              <a:cs typeface="+mn-cs"/>
            </a:rPr>
            <a:t>–</a:t>
          </a:r>
        </a:p>
        <a:p>
          <a:pPr marL="0" lvl="0" indent="0" algn="l" defTabSz="711200">
            <a:lnSpc>
              <a:spcPct val="90000"/>
            </a:lnSpc>
            <a:spcBef>
              <a:spcPct val="0"/>
            </a:spcBef>
            <a:spcAft>
              <a:spcPct val="35000"/>
            </a:spcAft>
            <a:buNone/>
          </a:pPr>
          <a:r>
            <a:rPr lang="en-GB" sz="1800" kern="1200" dirty="0">
              <a:latin typeface="Gill Sans MT" panose="020B0502020104020203"/>
              <a:ea typeface="+mn-ea"/>
              <a:cs typeface="+mn-cs"/>
            </a:rPr>
            <a:t> </a:t>
          </a:r>
          <a:r>
            <a:rPr lang="en-GB" sz="1800" kern="1200" dirty="0" err="1">
              <a:latin typeface="Gill Sans MT" panose="020B0502020104020203"/>
              <a:ea typeface="+mn-ea"/>
              <a:cs typeface="+mn-cs"/>
            </a:rPr>
            <a:t>Universitatea</a:t>
          </a:r>
          <a:r>
            <a:rPr lang="en-GB" sz="1800" kern="1200" dirty="0">
              <a:latin typeface="Gill Sans MT" panose="020B0502020104020203"/>
              <a:ea typeface="+mn-ea"/>
              <a:cs typeface="+mn-cs"/>
            </a:rPr>
            <a:t> </a:t>
          </a:r>
        </a:p>
        <a:p>
          <a:pPr marL="0" lvl="0" indent="0" algn="l" defTabSz="711200">
            <a:lnSpc>
              <a:spcPct val="90000"/>
            </a:lnSpc>
            <a:spcBef>
              <a:spcPct val="0"/>
            </a:spcBef>
            <a:spcAft>
              <a:spcPct val="35000"/>
            </a:spcAft>
            <a:buNone/>
          </a:pPr>
          <a:r>
            <a:rPr lang="en-GB" sz="1800" kern="1200" dirty="0">
              <a:latin typeface="Gill Sans MT" panose="020B0502020104020203"/>
              <a:ea typeface="+mn-ea"/>
              <a:cs typeface="+mn-cs"/>
            </a:rPr>
            <a:t>"1 </a:t>
          </a:r>
          <a:r>
            <a:rPr lang="en-GB" sz="1800" kern="1200" dirty="0" err="1">
              <a:latin typeface="Gill Sans MT" panose="020B0502020104020203"/>
              <a:ea typeface="+mn-ea"/>
              <a:cs typeface="+mn-cs"/>
            </a:rPr>
            <a:t>Decembrie</a:t>
          </a:r>
          <a:r>
            <a:rPr lang="en-GB" sz="1800" kern="1200" dirty="0">
              <a:latin typeface="Gill Sans MT" panose="020B0502020104020203"/>
              <a:ea typeface="+mn-ea"/>
              <a:cs typeface="+mn-cs"/>
            </a:rPr>
            <a:t> 1918" din Alba Iulia </a:t>
          </a:r>
        </a:p>
      </dsp:txBody>
      <dsp:txXfrm>
        <a:off x="1960600" y="1101188"/>
        <a:ext cx="1815204" cy="2747380"/>
      </dsp:txXfrm>
    </dsp:sp>
    <dsp:sp modelId="{8DDA63AD-8308-1148-8260-69C50413D692}">
      <dsp:nvSpPr>
        <dsp:cNvPr id="0" name=""/>
        <dsp:cNvSpPr/>
      </dsp:nvSpPr>
      <dsp:spPr>
        <a:xfrm>
          <a:off x="3915973" y="502769"/>
          <a:ext cx="1994729" cy="598418"/>
        </a:xfrm>
        <a:prstGeom prst="chevron">
          <a:avLst>
            <a:gd name="adj" fmla="val 3000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888" tIns="73888" rIns="73888" bIns="73888" numCol="1" spcCol="1270" anchor="ctr" anchorCtr="0">
          <a:noAutofit/>
        </a:bodyPr>
        <a:lstStyle/>
        <a:p>
          <a:pPr lvl="0" algn="ctr" defTabSz="800100">
            <a:lnSpc>
              <a:spcPct val="90000"/>
            </a:lnSpc>
            <a:spcBef>
              <a:spcPct val="0"/>
            </a:spcBef>
            <a:spcAft>
              <a:spcPct val="35000"/>
            </a:spcAft>
          </a:pPr>
          <a:endParaRPr lang="en-GB" sz="1800" kern="1200" dirty="0"/>
        </a:p>
        <a:p>
          <a:pPr lvl="0" algn="ctr" defTabSz="800100">
            <a:lnSpc>
              <a:spcPct val="90000"/>
            </a:lnSpc>
            <a:spcBef>
              <a:spcPct val="0"/>
            </a:spcBef>
            <a:spcAft>
              <a:spcPct val="35000"/>
            </a:spcAft>
          </a:pPr>
          <a:r>
            <a:rPr lang="x-none" sz="1800" b="1" kern="1200" dirty="0"/>
            <a:t>2007 – 2013</a:t>
          </a:r>
          <a:r>
            <a:rPr lang="x-none" sz="1800" kern="1200" dirty="0"/>
            <a:t> </a:t>
          </a:r>
        </a:p>
        <a:p>
          <a:pPr lvl="0" algn="ctr" defTabSz="800100">
            <a:lnSpc>
              <a:spcPct val="90000"/>
            </a:lnSpc>
            <a:spcBef>
              <a:spcPct val="0"/>
            </a:spcBef>
            <a:spcAft>
              <a:spcPct val="35000"/>
            </a:spcAft>
          </a:pPr>
          <a:endParaRPr lang="en-GB" sz="1800" kern="1200" dirty="0"/>
        </a:p>
      </dsp:txBody>
      <dsp:txXfrm>
        <a:off x="4095498" y="502769"/>
        <a:ext cx="1635679" cy="598418"/>
      </dsp:txXfrm>
    </dsp:sp>
    <dsp:sp modelId="{B45A62DD-B1DC-5148-B8E0-B9EC8B37A4AE}">
      <dsp:nvSpPr>
        <dsp:cNvPr id="0" name=""/>
        <dsp:cNvSpPr/>
      </dsp:nvSpPr>
      <dsp:spPr>
        <a:xfrm>
          <a:off x="3915973" y="1101188"/>
          <a:ext cx="1815204" cy="274738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441" tIns="143441" rIns="143441" bIns="286883" numCol="1" spcCol="1270" anchor="t" anchorCtr="0">
          <a:noAutofit/>
        </a:bodyPr>
        <a:lstStyle/>
        <a:p>
          <a:pPr lvl="0" algn="l" defTabSz="800100">
            <a:lnSpc>
              <a:spcPct val="90000"/>
            </a:lnSpc>
            <a:spcBef>
              <a:spcPct val="0"/>
            </a:spcBef>
            <a:spcAft>
              <a:spcPct val="35000"/>
            </a:spcAft>
          </a:pPr>
          <a:endParaRPr lang="en-GB" sz="1800" kern="1200" dirty="0"/>
        </a:p>
        <a:p>
          <a:pPr lvl="0" algn="l" defTabSz="800100">
            <a:lnSpc>
              <a:spcPct val="90000"/>
            </a:lnSpc>
            <a:spcBef>
              <a:spcPct val="0"/>
            </a:spcBef>
            <a:spcAft>
              <a:spcPct val="35000"/>
            </a:spcAft>
          </a:pPr>
          <a:r>
            <a:rPr lang="en-GB" sz="1800" b="1" kern="1200" dirty="0"/>
            <a:t>Lector </a:t>
          </a:r>
          <a:r>
            <a:rPr lang="en-GB" sz="1800" b="1" kern="1200" dirty="0" err="1"/>
            <a:t>Universitar</a:t>
          </a:r>
          <a:endParaRPr lang="en-GB" sz="1800" b="1" kern="1200" dirty="0"/>
        </a:p>
        <a:p>
          <a:pPr lvl="0" algn="l" defTabSz="800100">
            <a:lnSpc>
              <a:spcPct val="90000"/>
            </a:lnSpc>
            <a:spcBef>
              <a:spcPct val="0"/>
            </a:spcBef>
            <a:spcAft>
              <a:spcPct val="35000"/>
            </a:spcAft>
          </a:pPr>
          <a:r>
            <a:rPr lang="en-GB" sz="1800" b="1" kern="1200" dirty="0"/>
            <a:t> </a:t>
          </a:r>
          <a:r>
            <a:rPr lang="en-GB" sz="1800" kern="1200" dirty="0"/>
            <a:t>– </a:t>
          </a:r>
          <a:r>
            <a:rPr lang="en-GB" sz="1800" kern="1200" dirty="0" err="1"/>
            <a:t>Universitatea</a:t>
          </a:r>
          <a:r>
            <a:rPr lang="en-GB" sz="1800" kern="1200" dirty="0"/>
            <a:t> </a:t>
          </a:r>
        </a:p>
        <a:p>
          <a:pPr lvl="0" algn="l" defTabSz="800100">
            <a:lnSpc>
              <a:spcPct val="90000"/>
            </a:lnSpc>
            <a:spcBef>
              <a:spcPct val="0"/>
            </a:spcBef>
            <a:spcAft>
              <a:spcPct val="35000"/>
            </a:spcAft>
          </a:pPr>
          <a:r>
            <a:rPr lang="en-GB" sz="1800" kern="1200" dirty="0"/>
            <a:t>"1 </a:t>
          </a:r>
          <a:r>
            <a:rPr lang="en-GB" sz="1800" kern="1200" dirty="0" err="1"/>
            <a:t>Decembrie</a:t>
          </a:r>
          <a:r>
            <a:rPr lang="en-GB" sz="1800" kern="1200" dirty="0"/>
            <a:t> 1918" din Alba Iulia </a:t>
          </a:r>
        </a:p>
      </dsp:txBody>
      <dsp:txXfrm>
        <a:off x="3915973" y="1101188"/>
        <a:ext cx="1815204" cy="2747380"/>
      </dsp:txXfrm>
    </dsp:sp>
    <dsp:sp modelId="{EF8296FF-A665-CC4A-BC2D-CA2149AF9010}">
      <dsp:nvSpPr>
        <dsp:cNvPr id="0" name=""/>
        <dsp:cNvSpPr/>
      </dsp:nvSpPr>
      <dsp:spPr>
        <a:xfrm>
          <a:off x="5871346" y="502769"/>
          <a:ext cx="1994729" cy="598418"/>
        </a:xfrm>
        <a:prstGeom prst="chevron">
          <a:avLst>
            <a:gd name="adj" fmla="val 3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3888" tIns="73888" rIns="73888" bIns="73888" numCol="1" spcCol="1270" anchor="ctr" anchorCtr="0">
          <a:noAutofit/>
        </a:bodyPr>
        <a:lstStyle/>
        <a:p>
          <a:pPr lvl="0" algn="ctr" defTabSz="800100">
            <a:lnSpc>
              <a:spcPct val="90000"/>
            </a:lnSpc>
            <a:spcBef>
              <a:spcPct val="0"/>
            </a:spcBef>
            <a:spcAft>
              <a:spcPct val="35000"/>
            </a:spcAft>
          </a:pPr>
          <a:r>
            <a:rPr lang="en-GB" sz="1800" b="1" kern="1200" dirty="0"/>
            <a:t>2013</a:t>
          </a:r>
          <a:r>
            <a:rPr lang="en-GB" sz="1800" kern="1200" dirty="0"/>
            <a:t> </a:t>
          </a:r>
          <a:r>
            <a:rPr lang="en-GB" sz="1800" b="1" kern="1200" dirty="0"/>
            <a:t>- </a:t>
          </a:r>
          <a:r>
            <a:rPr lang="en-GB" sz="1800" b="1" kern="1200" dirty="0" err="1"/>
            <a:t>prezent</a:t>
          </a:r>
          <a:endParaRPr lang="en-GB" sz="1800" b="1" kern="1200" dirty="0"/>
        </a:p>
      </dsp:txBody>
      <dsp:txXfrm>
        <a:off x="6050871" y="502769"/>
        <a:ext cx="1635679" cy="598418"/>
      </dsp:txXfrm>
    </dsp:sp>
    <dsp:sp modelId="{13238D9B-D34F-FC4B-927B-383280040D71}">
      <dsp:nvSpPr>
        <dsp:cNvPr id="0" name=""/>
        <dsp:cNvSpPr/>
      </dsp:nvSpPr>
      <dsp:spPr>
        <a:xfrm>
          <a:off x="5871346" y="1101188"/>
          <a:ext cx="1815204" cy="274738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3441" tIns="143441" rIns="143441" bIns="286883" numCol="1" spcCol="1270" anchor="t" anchorCtr="0">
          <a:noAutofit/>
        </a:bodyPr>
        <a:lstStyle/>
        <a:p>
          <a:pPr lvl="0" algn="l" defTabSz="800100">
            <a:lnSpc>
              <a:spcPct val="90000"/>
            </a:lnSpc>
            <a:spcBef>
              <a:spcPct val="0"/>
            </a:spcBef>
            <a:spcAft>
              <a:spcPct val="35000"/>
            </a:spcAft>
          </a:pPr>
          <a:endParaRPr lang="en-GB" sz="1800" b="1" kern="1200" dirty="0"/>
        </a:p>
        <a:p>
          <a:pPr lvl="0" algn="l" defTabSz="800100">
            <a:lnSpc>
              <a:spcPct val="90000"/>
            </a:lnSpc>
            <a:spcBef>
              <a:spcPct val="0"/>
            </a:spcBef>
            <a:spcAft>
              <a:spcPct val="35000"/>
            </a:spcAft>
          </a:pPr>
          <a:r>
            <a:rPr lang="en-GB" sz="1800" b="1" kern="1200" dirty="0" err="1"/>
            <a:t>Conferenţiar</a:t>
          </a:r>
          <a:r>
            <a:rPr lang="en-GB" sz="1800" b="1" kern="1200" dirty="0"/>
            <a:t> </a:t>
          </a:r>
          <a:r>
            <a:rPr lang="en-GB" sz="1800" b="1" kern="1200" dirty="0" err="1"/>
            <a:t>Universitar</a:t>
          </a:r>
          <a:r>
            <a:rPr lang="en-GB" sz="1800" b="1" kern="1200" dirty="0"/>
            <a:t> –</a:t>
          </a:r>
        </a:p>
        <a:p>
          <a:pPr lvl="0" algn="l" defTabSz="800100">
            <a:lnSpc>
              <a:spcPct val="90000"/>
            </a:lnSpc>
            <a:spcBef>
              <a:spcPct val="0"/>
            </a:spcBef>
            <a:spcAft>
              <a:spcPct val="35000"/>
            </a:spcAft>
          </a:pPr>
          <a:r>
            <a:rPr lang="en-GB" sz="1800" b="1" kern="1200" dirty="0"/>
            <a:t> </a:t>
          </a:r>
          <a:r>
            <a:rPr lang="en-GB" sz="1800" kern="1200" dirty="0" err="1"/>
            <a:t>Universitatea</a:t>
          </a:r>
          <a:r>
            <a:rPr lang="en-GB" sz="1800" kern="1200" dirty="0"/>
            <a:t> </a:t>
          </a:r>
        </a:p>
        <a:p>
          <a:pPr lvl="0" algn="l" defTabSz="800100">
            <a:lnSpc>
              <a:spcPct val="90000"/>
            </a:lnSpc>
            <a:spcBef>
              <a:spcPct val="0"/>
            </a:spcBef>
            <a:spcAft>
              <a:spcPct val="35000"/>
            </a:spcAft>
          </a:pPr>
          <a:r>
            <a:rPr lang="en-GB" sz="1800" kern="1200" dirty="0"/>
            <a:t>"1 </a:t>
          </a:r>
          <a:r>
            <a:rPr lang="en-GB" sz="1800" kern="1200" dirty="0" err="1"/>
            <a:t>Decembrie</a:t>
          </a:r>
          <a:r>
            <a:rPr lang="en-GB" sz="1800" kern="1200" dirty="0"/>
            <a:t> 1918" din Alba Iulia</a:t>
          </a:r>
          <a:br>
            <a:rPr lang="en-GB" sz="1800" kern="1200" dirty="0"/>
          </a:br>
          <a:endParaRPr lang="en-GB" sz="1800" kern="1200" dirty="0"/>
        </a:p>
      </dsp:txBody>
      <dsp:txXfrm>
        <a:off x="5871346" y="1101188"/>
        <a:ext cx="1815204" cy="27473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369358"/>
          <a:ext cx="7873604" cy="14297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ro-RO" sz="2600" b="1" kern="1200" dirty="0"/>
            <a:t>1. Capacitatea individuală de a coordona echipe de cercetare, de a organiza </a:t>
          </a:r>
          <a:r>
            <a:rPr lang="ro-RO" sz="2600" b="1" kern="1200" dirty="0" err="1"/>
            <a:t>şi</a:t>
          </a:r>
          <a:r>
            <a:rPr lang="ro-RO" sz="2600" b="1" kern="1200" dirty="0"/>
            <a:t> gestiona </a:t>
          </a:r>
          <a:r>
            <a:rPr lang="ro-RO" sz="2600" b="1" kern="1200" dirty="0" err="1"/>
            <a:t>activităţi</a:t>
          </a:r>
          <a:r>
            <a:rPr lang="ro-RO" sz="2600" b="1" kern="1200" dirty="0"/>
            <a:t> didactice, de explicare </a:t>
          </a:r>
          <a:r>
            <a:rPr lang="ro-RO" sz="2600" b="1" kern="1200" dirty="0" err="1"/>
            <a:t>şi</a:t>
          </a:r>
          <a:r>
            <a:rPr lang="ro-RO" sz="2600" b="1" kern="1200" dirty="0"/>
            <a:t> facilitare a </a:t>
          </a:r>
          <a:r>
            <a:rPr lang="ro-RO" sz="2600" b="1" kern="1200" dirty="0" err="1"/>
            <a:t>învăţării</a:t>
          </a:r>
          <a:r>
            <a:rPr lang="ro-RO" sz="2600" b="1" kern="1200" dirty="0"/>
            <a:t> </a:t>
          </a:r>
          <a:r>
            <a:rPr lang="ro-RO" sz="2600" b="1" kern="1200" dirty="0" err="1"/>
            <a:t>şi</a:t>
          </a:r>
          <a:r>
            <a:rPr lang="ro-RO" sz="2600" b="1" kern="1200" dirty="0"/>
            <a:t> cercetării</a:t>
          </a:r>
          <a:endParaRPr lang="en-GB" sz="2600" kern="1200" dirty="0"/>
        </a:p>
      </dsp:txBody>
      <dsp:txXfrm>
        <a:off x="69794" y="439152"/>
        <a:ext cx="7734016" cy="1290152"/>
      </dsp:txXfrm>
    </dsp:sp>
    <dsp:sp modelId="{F8CC6CDE-8DD9-E34A-8D88-476667A21E9A}">
      <dsp:nvSpPr>
        <dsp:cNvPr id="0" name=""/>
        <dsp:cNvSpPr/>
      </dsp:nvSpPr>
      <dsp:spPr>
        <a:xfrm>
          <a:off x="0" y="1873979"/>
          <a:ext cx="7873604" cy="14297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GB" sz="2600" kern="1200" dirty="0"/>
            <a:t>2. </a:t>
          </a:r>
          <a:r>
            <a:rPr lang="en-GB" sz="2600" kern="1200" dirty="0" err="1"/>
            <a:t>Obiective</a:t>
          </a:r>
          <a:r>
            <a:rPr lang="en-GB" sz="2600" kern="1200" dirty="0"/>
            <a:t> ale </a:t>
          </a:r>
          <a:r>
            <a:rPr lang="en-GB" sz="2600" kern="1200" dirty="0" err="1"/>
            <a:t>carierei</a:t>
          </a:r>
          <a:r>
            <a:rPr lang="en-GB" sz="2600" kern="1200" dirty="0"/>
            <a:t> </a:t>
          </a:r>
          <a:r>
            <a:rPr lang="en-GB" sz="2600" kern="1200" dirty="0" err="1"/>
            <a:t>didactice</a:t>
          </a:r>
          <a:r>
            <a:rPr lang="en-GB" sz="2600" kern="1200" dirty="0"/>
            <a:t> </a:t>
          </a:r>
          <a:r>
            <a:rPr lang="en-GB" sz="2600" kern="1200" dirty="0" err="1"/>
            <a:t>și</a:t>
          </a:r>
          <a:r>
            <a:rPr lang="en-GB" sz="2600" kern="1200" dirty="0"/>
            <a:t> </a:t>
          </a:r>
          <a:r>
            <a:rPr lang="en-GB" sz="2600" kern="1200" dirty="0" err="1"/>
            <a:t>științifice</a:t>
          </a:r>
          <a:r>
            <a:rPr lang="en-GB" sz="2600" kern="1200" dirty="0"/>
            <a:t> </a:t>
          </a:r>
        </a:p>
      </dsp:txBody>
      <dsp:txXfrm>
        <a:off x="69794" y="1943773"/>
        <a:ext cx="7734016" cy="12901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0"/>
          <a:ext cx="7196473" cy="6762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o-RO" sz="1700" b="1" kern="1200" dirty="0"/>
            <a:t>1. Capacitatea individuală de a coordona echipe de cercetare, de a organiza </a:t>
          </a:r>
          <a:r>
            <a:rPr lang="ro-RO" sz="1700" b="1" kern="1200" dirty="0" err="1"/>
            <a:t>şi</a:t>
          </a:r>
          <a:r>
            <a:rPr lang="ro-RO" sz="1700" b="1" kern="1200" dirty="0"/>
            <a:t> gestiona </a:t>
          </a:r>
          <a:r>
            <a:rPr lang="ro-RO" sz="1700" b="1" kern="1200" dirty="0" err="1"/>
            <a:t>activităţi</a:t>
          </a:r>
          <a:r>
            <a:rPr lang="ro-RO" sz="1700" b="1" kern="1200" dirty="0"/>
            <a:t> didactice, de explicare </a:t>
          </a:r>
          <a:r>
            <a:rPr lang="ro-RO" sz="1700" b="1" kern="1200" dirty="0" err="1"/>
            <a:t>şi</a:t>
          </a:r>
          <a:r>
            <a:rPr lang="ro-RO" sz="1700" b="1" kern="1200" dirty="0"/>
            <a:t> facilitare a </a:t>
          </a:r>
          <a:r>
            <a:rPr lang="ro-RO" sz="1700" b="1" kern="1200" dirty="0" err="1"/>
            <a:t>învăţării</a:t>
          </a:r>
          <a:r>
            <a:rPr lang="ro-RO" sz="1700" b="1" kern="1200" dirty="0"/>
            <a:t> </a:t>
          </a:r>
          <a:r>
            <a:rPr lang="ro-RO" sz="1700" b="1" kern="1200" dirty="0" err="1"/>
            <a:t>şi</a:t>
          </a:r>
          <a:r>
            <a:rPr lang="ro-RO" sz="1700" b="1" kern="1200" dirty="0"/>
            <a:t> cercetării</a:t>
          </a:r>
          <a:endParaRPr lang="en-GB" sz="1700" kern="1200" dirty="0"/>
        </a:p>
      </dsp:txBody>
      <dsp:txXfrm>
        <a:off x="33012" y="33012"/>
        <a:ext cx="7130449" cy="6102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0"/>
          <a:ext cx="7196473" cy="6762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o-RO" sz="1700" b="1" kern="1200" dirty="0"/>
            <a:t>1. Capacitatea individuală de a coordona echipe de cercetare, de a organiza </a:t>
          </a:r>
          <a:r>
            <a:rPr lang="ro-RO" sz="1700" b="1" kern="1200" dirty="0" err="1"/>
            <a:t>şi</a:t>
          </a:r>
          <a:r>
            <a:rPr lang="ro-RO" sz="1700" b="1" kern="1200" dirty="0"/>
            <a:t> gestiona </a:t>
          </a:r>
          <a:r>
            <a:rPr lang="ro-RO" sz="1700" b="1" kern="1200" dirty="0" err="1"/>
            <a:t>activităţi</a:t>
          </a:r>
          <a:r>
            <a:rPr lang="ro-RO" sz="1700" b="1" kern="1200" dirty="0"/>
            <a:t> didactice, de explicare </a:t>
          </a:r>
          <a:r>
            <a:rPr lang="ro-RO" sz="1700" b="1" kern="1200" dirty="0" err="1"/>
            <a:t>şi</a:t>
          </a:r>
          <a:r>
            <a:rPr lang="ro-RO" sz="1700" b="1" kern="1200" dirty="0"/>
            <a:t> facilitare a </a:t>
          </a:r>
          <a:r>
            <a:rPr lang="ro-RO" sz="1700" b="1" kern="1200" dirty="0" err="1"/>
            <a:t>învăţării</a:t>
          </a:r>
          <a:r>
            <a:rPr lang="ro-RO" sz="1700" b="1" kern="1200" dirty="0"/>
            <a:t> </a:t>
          </a:r>
          <a:r>
            <a:rPr lang="ro-RO" sz="1700" b="1" kern="1200" dirty="0" err="1"/>
            <a:t>şi</a:t>
          </a:r>
          <a:r>
            <a:rPr lang="ro-RO" sz="1700" b="1" kern="1200" dirty="0"/>
            <a:t> cercetării</a:t>
          </a:r>
          <a:endParaRPr lang="en-GB" sz="1700" kern="1200" dirty="0"/>
        </a:p>
      </dsp:txBody>
      <dsp:txXfrm>
        <a:off x="33012" y="33012"/>
        <a:ext cx="7130449" cy="6102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0"/>
          <a:ext cx="7196473" cy="6762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o-RO" sz="1700" b="1" kern="1200" dirty="0"/>
            <a:t>1. Capacitatea individuală de a coordona echipe de cercetare, de a organiza </a:t>
          </a:r>
          <a:r>
            <a:rPr lang="ro-RO" sz="1700" b="1" kern="1200" dirty="0" err="1"/>
            <a:t>şi</a:t>
          </a:r>
          <a:r>
            <a:rPr lang="ro-RO" sz="1700" b="1" kern="1200" dirty="0"/>
            <a:t> gestiona </a:t>
          </a:r>
          <a:r>
            <a:rPr lang="ro-RO" sz="1700" b="1" kern="1200" dirty="0" err="1"/>
            <a:t>activităţi</a:t>
          </a:r>
          <a:r>
            <a:rPr lang="ro-RO" sz="1700" b="1" kern="1200" dirty="0"/>
            <a:t> didactice, de explicare </a:t>
          </a:r>
          <a:r>
            <a:rPr lang="ro-RO" sz="1700" b="1" kern="1200" dirty="0" err="1"/>
            <a:t>şi</a:t>
          </a:r>
          <a:r>
            <a:rPr lang="ro-RO" sz="1700" b="1" kern="1200" dirty="0"/>
            <a:t> facilitare a </a:t>
          </a:r>
          <a:r>
            <a:rPr lang="ro-RO" sz="1700" b="1" kern="1200" dirty="0" err="1"/>
            <a:t>învăţării</a:t>
          </a:r>
          <a:r>
            <a:rPr lang="ro-RO" sz="1700" b="1" kern="1200" dirty="0"/>
            <a:t> </a:t>
          </a:r>
          <a:r>
            <a:rPr lang="ro-RO" sz="1700" b="1" kern="1200" dirty="0" err="1"/>
            <a:t>şi</a:t>
          </a:r>
          <a:r>
            <a:rPr lang="ro-RO" sz="1700" b="1" kern="1200" dirty="0"/>
            <a:t> cercetării</a:t>
          </a:r>
          <a:endParaRPr lang="en-GB" sz="1700" kern="1200" dirty="0"/>
        </a:p>
      </dsp:txBody>
      <dsp:txXfrm>
        <a:off x="33012" y="33012"/>
        <a:ext cx="7130449" cy="6102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0"/>
          <a:ext cx="7196473" cy="6762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o-RO" sz="1700" b="1" kern="1200" dirty="0"/>
            <a:t>1. Capacitatea individuală de a coordona echipe de cercetare, de a organiza </a:t>
          </a:r>
          <a:r>
            <a:rPr lang="ro-RO" sz="1700" b="1" kern="1200" dirty="0" err="1"/>
            <a:t>şi</a:t>
          </a:r>
          <a:r>
            <a:rPr lang="ro-RO" sz="1700" b="1" kern="1200" dirty="0"/>
            <a:t> gestiona </a:t>
          </a:r>
          <a:r>
            <a:rPr lang="ro-RO" sz="1700" b="1" kern="1200" dirty="0" err="1"/>
            <a:t>activităţi</a:t>
          </a:r>
          <a:r>
            <a:rPr lang="ro-RO" sz="1700" b="1" kern="1200" dirty="0"/>
            <a:t> didactice, de explicare </a:t>
          </a:r>
          <a:r>
            <a:rPr lang="ro-RO" sz="1700" b="1" kern="1200" dirty="0" err="1"/>
            <a:t>şi</a:t>
          </a:r>
          <a:r>
            <a:rPr lang="ro-RO" sz="1700" b="1" kern="1200" dirty="0"/>
            <a:t> facilitare a </a:t>
          </a:r>
          <a:r>
            <a:rPr lang="ro-RO" sz="1700" b="1" kern="1200" dirty="0" err="1"/>
            <a:t>învăţării</a:t>
          </a:r>
          <a:r>
            <a:rPr lang="ro-RO" sz="1700" b="1" kern="1200" dirty="0"/>
            <a:t> </a:t>
          </a:r>
          <a:r>
            <a:rPr lang="ro-RO" sz="1700" b="1" kern="1200" dirty="0" err="1"/>
            <a:t>şi</a:t>
          </a:r>
          <a:r>
            <a:rPr lang="ro-RO" sz="1700" b="1" kern="1200" dirty="0"/>
            <a:t> cercetării</a:t>
          </a:r>
          <a:endParaRPr lang="en-GB" sz="1700" kern="1200" dirty="0"/>
        </a:p>
      </dsp:txBody>
      <dsp:txXfrm>
        <a:off x="33012" y="33012"/>
        <a:ext cx="7130449" cy="6102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E653F1-6400-A341-A9DC-A08C9DBE33CE}">
      <dsp:nvSpPr>
        <dsp:cNvPr id="0" name=""/>
        <dsp:cNvSpPr/>
      </dsp:nvSpPr>
      <dsp:spPr>
        <a:xfrm>
          <a:off x="0" y="0"/>
          <a:ext cx="7196473" cy="6762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ro-RO" sz="1700" b="1" kern="1200" dirty="0"/>
            <a:t>1. Capacitatea individuală de a coordona echipe de cercetare, de a organiza </a:t>
          </a:r>
          <a:r>
            <a:rPr lang="ro-RO" sz="1700" b="1" kern="1200" dirty="0" err="1"/>
            <a:t>şi</a:t>
          </a:r>
          <a:r>
            <a:rPr lang="ro-RO" sz="1700" b="1" kern="1200" dirty="0"/>
            <a:t> gestiona </a:t>
          </a:r>
          <a:r>
            <a:rPr lang="ro-RO" sz="1700" b="1" kern="1200" dirty="0" err="1"/>
            <a:t>activităţi</a:t>
          </a:r>
          <a:r>
            <a:rPr lang="ro-RO" sz="1700" b="1" kern="1200" dirty="0"/>
            <a:t> didactice, de explicare </a:t>
          </a:r>
          <a:r>
            <a:rPr lang="ro-RO" sz="1700" b="1" kern="1200" dirty="0" err="1"/>
            <a:t>şi</a:t>
          </a:r>
          <a:r>
            <a:rPr lang="ro-RO" sz="1700" b="1" kern="1200" dirty="0"/>
            <a:t> facilitare a </a:t>
          </a:r>
          <a:r>
            <a:rPr lang="ro-RO" sz="1700" b="1" kern="1200" dirty="0" err="1"/>
            <a:t>învăţării</a:t>
          </a:r>
          <a:r>
            <a:rPr lang="ro-RO" sz="1700" b="1" kern="1200" dirty="0"/>
            <a:t> </a:t>
          </a:r>
          <a:r>
            <a:rPr lang="ro-RO" sz="1700" b="1" kern="1200" dirty="0" err="1"/>
            <a:t>şi</a:t>
          </a:r>
          <a:r>
            <a:rPr lang="ro-RO" sz="1700" b="1" kern="1200" dirty="0"/>
            <a:t> cercetării</a:t>
          </a:r>
          <a:endParaRPr lang="en-GB" sz="1700" kern="1200" dirty="0"/>
        </a:p>
      </dsp:txBody>
      <dsp:txXfrm>
        <a:off x="33012" y="33012"/>
        <a:ext cx="7130449" cy="6102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CC6CDE-8DD9-E34A-8D88-476667A21E9A}">
      <dsp:nvSpPr>
        <dsp:cNvPr id="0" name=""/>
        <dsp:cNvSpPr/>
      </dsp:nvSpPr>
      <dsp:spPr>
        <a:xfrm>
          <a:off x="0" y="45943"/>
          <a:ext cx="7952557" cy="7675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a:lnSpc>
              <a:spcPct val="90000"/>
            </a:lnSpc>
            <a:spcBef>
              <a:spcPct val="0"/>
            </a:spcBef>
            <a:spcAft>
              <a:spcPct val="35000"/>
            </a:spcAft>
          </a:pPr>
          <a:r>
            <a:rPr lang="en-GB" sz="3200" kern="1200" dirty="0"/>
            <a:t>2. </a:t>
          </a:r>
          <a:r>
            <a:rPr lang="en-GB" sz="3200" kern="1200" dirty="0" err="1"/>
            <a:t>Obiective</a:t>
          </a:r>
          <a:r>
            <a:rPr lang="en-GB" sz="3200" kern="1200" dirty="0"/>
            <a:t> ale </a:t>
          </a:r>
          <a:r>
            <a:rPr lang="en-GB" sz="3200" kern="1200" dirty="0" err="1"/>
            <a:t>carierei</a:t>
          </a:r>
          <a:r>
            <a:rPr lang="en-GB" sz="3200" kern="1200" dirty="0"/>
            <a:t> </a:t>
          </a:r>
          <a:r>
            <a:rPr lang="en-GB" sz="3200" kern="1200" dirty="0" err="1"/>
            <a:t>didactice</a:t>
          </a:r>
          <a:r>
            <a:rPr lang="en-GB" sz="3200" kern="1200" dirty="0"/>
            <a:t> </a:t>
          </a:r>
          <a:r>
            <a:rPr lang="en-GB" sz="3200" kern="1200" dirty="0" err="1"/>
            <a:t>și</a:t>
          </a:r>
          <a:r>
            <a:rPr lang="en-GB" sz="3200" kern="1200" dirty="0"/>
            <a:t> </a:t>
          </a:r>
          <a:r>
            <a:rPr lang="en-GB" sz="3200" kern="1200" dirty="0" err="1"/>
            <a:t>științifice</a:t>
          </a:r>
          <a:r>
            <a:rPr lang="en-GB" sz="3200" kern="1200" dirty="0"/>
            <a:t> </a:t>
          </a:r>
        </a:p>
      </dsp:txBody>
      <dsp:txXfrm>
        <a:off x="37467" y="83410"/>
        <a:ext cx="7877623" cy="692586"/>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6/7/layout/ChevronBlockProcess">
  <dgm:title val="Chevron Block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28"/>
      <dgm:constr type="primFontSz" for="des" forName="desTx" refType="primFontSz" refFor="des" refForName="parTx" op="lte" fact="0.75"/>
      <dgm:constr type="h" for="des" forName="desTx" op="equ"/>
      <dgm:constr type="w" for="ch" forName="space" refType="w" op="equ" fact="-0.005"/>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91"/>
              <dgm:constr type="t" for="ch" forName="desTx" refType="h" refFor="ch" refForName="parTx"/>
            </dgm:constrLst>
          </dgm:if>
          <dgm:else name="Name9">
            <dgm:constrLst>
              <dgm:constr type="l" for="ch" forName="parTx"/>
              <dgm:constr type="w" for="ch" forName="parTx" refType="w"/>
              <dgm:constr type="t" for="ch" forName="parTx"/>
              <dgm:constr type="l" for="ch" forName="desTx" refType="w" fact="0.09"/>
              <dgm:constr type="w" for="ch" forName="desTx" refType="w" refFor="ch" refForName="parTx" fact="0.91"/>
              <dgm:constr type="t" for="ch" forName="desTx" refType="h" refFor="ch" refForName="parTx"/>
            </dgm:constrLst>
          </dgm:else>
        </dgm:choose>
        <dgm:ruleLst>
          <dgm:rule type="h" val="INF" fact="NaN" max="NaN"/>
        </dgm:ruleLst>
        <dgm:layoutNode name="parTx" styleLbl="alignNode1">
          <dgm:varLst>
            <dgm:chMax val="0"/>
            <dgm:chPref val="0"/>
          </dgm:varLst>
          <dgm:alg type="tx"/>
          <dgm:choose name="Name10">
            <dgm:if name="Name11" func="var" arg="dir" op="equ" val="norm">
              <dgm:shape xmlns:r="http://schemas.openxmlformats.org/officeDocument/2006/relationships" type="chevron" r:blip="">
                <dgm:adjLst>
                  <dgm:adj idx="1" val="0.3"/>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3"/>
                <dgm:constr type="h"/>
                <dgm:constr type="tMarg" refType="w" fact="0.105"/>
                <dgm:constr type="bMarg" refType="w" fact="0.105"/>
                <dgm:constr type="lMarg" refType="w" fact="0.105"/>
                <dgm:constr type="rMarg" refType="w" fact="0.105"/>
              </dgm:constrLst>
            </dgm:if>
            <dgm:else name="Name15">
              <dgm:constrLst>
                <dgm:constr type="h" refType="w" op="lte" fact="0.3"/>
                <dgm:constr type="h"/>
                <dgm:constr type="tMarg" refType="w" fact="0.105"/>
                <dgm:constr type="bMarg" refType="w" fact="0.105"/>
                <dgm:constr type="lMarg" refType="w" fact="0.105"/>
                <dgm:constr type="rMarg" refType="w" fact="0.105"/>
              </dgm:constrLst>
            </dgm:else>
          </dgm:choose>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0"/>
            <dgm:constr type="tMarg" refType="w" fact="0.224"/>
            <dgm:constr type="bMarg" refType="w" fact="0.448"/>
            <dgm:constr type="lMarg" refType="w" fact="0.224"/>
            <dgm:constr type="rMarg" refType="w" fact="0.224"/>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842CD987-D5F0-423A-B571-656612AAA3E1}" type="datetimeFigureOut">
              <a:rPr lang="en-US" smtClean="0"/>
              <a:pPr/>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D987-D5F0-423A-B571-656612AAA3E1}" type="datetimeFigureOut">
              <a:rPr lang="en-US" smtClean="0"/>
              <a:pPr/>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D987-D5F0-423A-B571-656612AAA3E1}" type="datetimeFigureOut">
              <a:rPr lang="en-US" smtClean="0"/>
              <a:pPr/>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2CD987-D5F0-423A-B571-656612AAA3E1}" type="datetimeFigureOut">
              <a:rPr lang="en-US" smtClean="0"/>
              <a:pPr/>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2CD987-D5F0-423A-B571-656612AAA3E1}" type="datetimeFigureOut">
              <a:rPr lang="en-US" smtClean="0"/>
              <a:pPr/>
              <a:t>7/27/2022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2CD987-D5F0-423A-B571-656612AAA3E1}" type="datetimeFigureOut">
              <a:rPr lang="en-US" smtClean="0"/>
              <a:pPr/>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2CD987-D5F0-423A-B571-656612AAA3E1}" type="datetimeFigureOut">
              <a:rPr lang="en-US" smtClean="0"/>
              <a:pPr/>
              <a:t>7/27/2022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2CD987-D5F0-423A-B571-656612AAA3E1}" type="datetimeFigureOut">
              <a:rPr lang="en-US" smtClean="0"/>
              <a:pPr/>
              <a:t>7/27/2022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2CD987-D5F0-423A-B571-656612AAA3E1}" type="datetimeFigureOut">
              <a:rPr lang="en-US" smtClean="0"/>
              <a:pPr/>
              <a:t>7/27/2022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42CD987-D5F0-423A-B571-656612AAA3E1}" type="datetimeFigureOut">
              <a:rPr lang="en-US" smtClean="0"/>
              <a:pPr/>
              <a:t>7/27/2022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42CD987-D5F0-423A-B571-656612AAA3E1}" type="datetimeFigureOut">
              <a:rPr lang="en-US" smtClean="0"/>
              <a:pPr/>
              <a:t>7/27/2022</a:t>
            </a:fld>
            <a:endParaRPr lang="en-US"/>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735A3DBB-FBA3-4A4C-B7D7-E60F12564F1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42CD987-D5F0-423A-B571-656612AAA3E1}" type="datetimeFigureOut">
              <a:rPr lang="en-US" smtClean="0"/>
              <a:pPr/>
              <a:t>7/27/2022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35A3DBB-FBA3-4A4C-B7D7-E60F12564F18}" type="slidenum">
              <a:rPr lang="en-US" smtClean="0"/>
              <a:pPr/>
              <a:t>‹#›</a:t>
            </a:fld>
            <a:endParaRPr lang="en-US"/>
          </a:p>
        </p:txBody>
      </p:sp>
    </p:spTree>
    <p:extLst>
      <p:ext uri="{BB962C8B-B14F-4D97-AF65-F5344CB8AC3E}">
        <p14:creationId xmlns:p14="http://schemas.microsoft.com/office/powerpoint/2010/main" val="312734756"/>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4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51.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9572" y="5049180"/>
            <a:ext cx="2603049" cy="1224136"/>
          </a:xfrm>
          <a:prstGeom prst="rect">
            <a:avLst/>
          </a:prstGeom>
        </p:spPr>
      </p:pic>
      <p:sp>
        <p:nvSpPr>
          <p:cNvPr id="9" name="Rectangle 8"/>
          <p:cNvSpPr/>
          <p:nvPr/>
        </p:nvSpPr>
        <p:spPr>
          <a:xfrm>
            <a:off x="8064388" y="5857924"/>
            <a:ext cx="216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0" name="Rectangle 9"/>
          <p:cNvSpPr/>
          <p:nvPr/>
        </p:nvSpPr>
        <p:spPr>
          <a:xfrm>
            <a:off x="813583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5" name="Rectangle 14"/>
          <p:cNvSpPr/>
          <p:nvPr/>
        </p:nvSpPr>
        <p:spPr>
          <a:xfrm>
            <a:off x="6624228" y="5857924"/>
            <a:ext cx="216000" cy="216000"/>
          </a:xfrm>
          <a:prstGeom prst="rect">
            <a:avLst/>
          </a:prstGeom>
          <a:solidFill>
            <a:srgbClr val="DC00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6" name="Rectangle 15"/>
          <p:cNvSpPr/>
          <p:nvPr/>
        </p:nvSpPr>
        <p:spPr>
          <a:xfrm>
            <a:off x="669567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1" name="Rectangle 20"/>
          <p:cNvSpPr/>
          <p:nvPr/>
        </p:nvSpPr>
        <p:spPr>
          <a:xfrm>
            <a:off x="8064388" y="4417764"/>
            <a:ext cx="216000" cy="216000"/>
          </a:xfrm>
          <a:prstGeom prst="rect">
            <a:avLst/>
          </a:prstGeom>
          <a:solidFill>
            <a:srgbClr val="771D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2" name="Rectangle 21"/>
          <p:cNvSpPr/>
          <p:nvPr/>
        </p:nvSpPr>
        <p:spPr>
          <a:xfrm>
            <a:off x="8135834" y="448921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8" name="Rectangle 17"/>
          <p:cNvSpPr/>
          <p:nvPr/>
        </p:nvSpPr>
        <p:spPr>
          <a:xfrm>
            <a:off x="5184068" y="5857924"/>
            <a:ext cx="216000" cy="216000"/>
          </a:xfrm>
          <a:prstGeom prst="rect">
            <a:avLst/>
          </a:prstGeom>
          <a:solidFill>
            <a:srgbClr val="ED73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19" name="Rectangle 18"/>
          <p:cNvSpPr/>
          <p:nvPr/>
        </p:nvSpPr>
        <p:spPr>
          <a:xfrm>
            <a:off x="5255514" y="592937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4" name="Rectangle 23"/>
          <p:cNvSpPr/>
          <p:nvPr/>
        </p:nvSpPr>
        <p:spPr>
          <a:xfrm>
            <a:off x="6624228" y="4417764"/>
            <a:ext cx="216000" cy="216000"/>
          </a:xfrm>
          <a:prstGeom prst="rect">
            <a:avLst/>
          </a:prstGeom>
          <a:solidFill>
            <a:srgbClr val="0064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5" name="Rectangle 24"/>
          <p:cNvSpPr/>
          <p:nvPr/>
        </p:nvSpPr>
        <p:spPr>
          <a:xfrm>
            <a:off x="6695674" y="448921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7" name="Rectangle 26"/>
          <p:cNvSpPr/>
          <p:nvPr/>
        </p:nvSpPr>
        <p:spPr>
          <a:xfrm>
            <a:off x="8064388" y="2977604"/>
            <a:ext cx="216000" cy="216000"/>
          </a:xfrm>
          <a:prstGeom prst="rect">
            <a:avLst/>
          </a:prstGeom>
          <a:solidFill>
            <a:srgbClr val="F7AE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28" name="Rectangle 27"/>
          <p:cNvSpPr/>
          <p:nvPr/>
        </p:nvSpPr>
        <p:spPr>
          <a:xfrm>
            <a:off x="8135834" y="3049050"/>
            <a:ext cx="73108" cy="73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30" name="TextBox 29"/>
          <p:cNvSpPr txBox="1"/>
          <p:nvPr/>
        </p:nvSpPr>
        <p:spPr>
          <a:xfrm>
            <a:off x="797062" y="921140"/>
            <a:ext cx="7411342" cy="2862322"/>
          </a:xfrm>
          <a:prstGeom prst="rect">
            <a:avLst/>
          </a:prstGeom>
          <a:noFill/>
        </p:spPr>
        <p:txBody>
          <a:bodyPr wrap="square" rtlCol="0">
            <a:spAutoFit/>
          </a:bodyPr>
          <a:lstStyle/>
          <a:p>
            <a:r>
              <a:rPr lang="ro-RO" sz="3600" b="1" dirty="0">
                <a:latin typeface="UT Sans" pitchFamily="2" charset="0"/>
              </a:rPr>
              <a:t>Teză de abilitare</a:t>
            </a:r>
          </a:p>
          <a:p>
            <a:endParaRPr lang="ro-RO" sz="2400" b="1" dirty="0">
              <a:latin typeface="UT Sans" pitchFamily="2" charset="0"/>
            </a:endParaRPr>
          </a:p>
          <a:p>
            <a:r>
              <a:rPr lang="en-US" sz="2400" b="1" dirty="0" err="1">
                <a:latin typeface="UT Sans" pitchFamily="2" charset="0"/>
              </a:rPr>
              <a:t>Domeniul</a:t>
            </a:r>
            <a:r>
              <a:rPr lang="en-US" sz="2400" b="1" dirty="0">
                <a:latin typeface="UT Sans" pitchFamily="2" charset="0"/>
              </a:rPr>
              <a:t>: Marketing</a:t>
            </a:r>
            <a:endParaRPr lang="en-US" sz="2400" dirty="0">
              <a:latin typeface="UT Sans" pitchFamily="2" charset="0"/>
            </a:endParaRPr>
          </a:p>
          <a:p>
            <a:endParaRPr lang="ro-RO" sz="2400" b="1" dirty="0">
              <a:latin typeface="UT Sans" pitchFamily="2" charset="0"/>
            </a:endParaRPr>
          </a:p>
          <a:p>
            <a:pPr algn="ctr"/>
            <a:r>
              <a:rPr lang="ro-RO" sz="2400" b="1" dirty="0"/>
              <a:t>Cercetarea satisfacției și a loialității consumatorilor din perspectiva integrării cu asigurarea sustenabilității afacerilor</a:t>
            </a:r>
            <a:r>
              <a:rPr lang="x-none" sz="2400" b="1" dirty="0">
                <a:latin typeface="UT Sans" pitchFamily="2" charset="0"/>
              </a:rPr>
              <a:t> </a:t>
            </a:r>
            <a:endParaRPr lang="ro-RO" sz="2400" b="1" dirty="0"/>
          </a:p>
        </p:txBody>
      </p:sp>
      <p:sp>
        <p:nvSpPr>
          <p:cNvPr id="29" name="TextBox 28"/>
          <p:cNvSpPr txBox="1"/>
          <p:nvPr/>
        </p:nvSpPr>
        <p:spPr>
          <a:xfrm>
            <a:off x="827584" y="3903669"/>
            <a:ext cx="4693754" cy="830997"/>
          </a:xfrm>
          <a:prstGeom prst="rect">
            <a:avLst/>
          </a:prstGeom>
          <a:noFill/>
        </p:spPr>
        <p:txBody>
          <a:bodyPr wrap="square" rtlCol="0">
            <a:spAutoFit/>
          </a:bodyPr>
          <a:lstStyle/>
          <a:p>
            <a:endParaRPr lang="ro-RO" sz="2400" dirty="0">
              <a:latin typeface="UT Sans Bold" pitchFamily="50" charset="0"/>
            </a:endParaRPr>
          </a:p>
          <a:p>
            <a:r>
              <a:rPr lang="ro-RO" sz="2400" dirty="0">
                <a:latin typeface="UT Sans Bold" pitchFamily="50" charset="0"/>
              </a:rPr>
              <a:t>Conf. univ. dr. Andreea Muntean </a:t>
            </a:r>
            <a:endParaRPr lang="en-US" sz="1200" dirty="0"/>
          </a:p>
        </p:txBody>
      </p:sp>
    </p:spTree>
    <p:extLst>
      <p:ext uri="{BB962C8B-B14F-4D97-AF65-F5344CB8AC3E}">
        <p14:creationId xmlns:p14="http://schemas.microsoft.com/office/powerpoint/2010/main" val="495011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6247864"/>
          </a:xfrm>
          <a:prstGeom prst="rect">
            <a:avLst/>
          </a:prstGeom>
          <a:noFill/>
        </p:spPr>
        <p:txBody>
          <a:bodyPr wrap="square" rtlCol="0">
            <a:spAutoFit/>
          </a:bodyPr>
          <a:lstStyle/>
          <a:p>
            <a:pPr algn="just"/>
            <a:r>
              <a:rPr lang="en-US" sz="2000" b="1" dirty="0"/>
              <a:t>1.1.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măsura</a:t>
            </a:r>
            <a:r>
              <a:rPr lang="en-US" sz="2000" b="1" dirty="0"/>
              <a:t> </a:t>
            </a:r>
            <a:r>
              <a:rPr lang="ro-RO" sz="2000" b="1" dirty="0"/>
              <a:t>satisfacția turiștilor cu o anumită destinație turistică și de a </a:t>
            </a:r>
            <a:r>
              <a:rPr lang="en-US" sz="2000" b="1" dirty="0" err="1"/>
              <a:t>identifica</a:t>
            </a:r>
            <a:r>
              <a:rPr lang="en-US" sz="2000" b="1" dirty="0"/>
              <a:t> </a:t>
            </a:r>
            <a:r>
              <a:rPr lang="ro-RO" sz="2000" b="1" dirty="0"/>
              <a:t>factorii care determină formarea acesteia </a:t>
            </a:r>
            <a:endParaRPr lang="en-US" sz="2000" b="1" dirty="0"/>
          </a:p>
          <a:p>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marL="285750" lvl="0" indent="-285750" algn="just">
              <a:buFont typeface="Arial" panose="020B0604020202020204" pitchFamily="34" charset="0"/>
              <a:buChar char="•"/>
            </a:pPr>
            <a:r>
              <a:rPr lang="ro-RO" sz="1600" dirty="0"/>
              <a:t>mai mult de 85% dintre </a:t>
            </a:r>
            <a:r>
              <a:rPr lang="ro-RO" sz="1600" dirty="0" err="1"/>
              <a:t>turiştii</a:t>
            </a:r>
            <a:r>
              <a:rPr lang="ro-RO" sz="1600" dirty="0"/>
              <a:t> </a:t>
            </a:r>
            <a:r>
              <a:rPr lang="ro-RO" sz="1600" dirty="0" err="1"/>
              <a:t>investigaţi</a:t>
            </a:r>
            <a:r>
              <a:rPr lang="ro-RO" sz="1600" dirty="0"/>
              <a:t> sunt „</a:t>
            </a:r>
            <a:r>
              <a:rPr lang="ro-RO" sz="1600" dirty="0" err="1"/>
              <a:t>satisfăcuţi</a:t>
            </a:r>
            <a:r>
              <a:rPr lang="ro-RO" sz="1600" dirty="0"/>
              <a:t>” </a:t>
            </a:r>
            <a:r>
              <a:rPr lang="ro-RO" sz="1600" dirty="0" err="1"/>
              <a:t>şi</a:t>
            </a:r>
            <a:r>
              <a:rPr lang="ro-RO" sz="1600" dirty="0"/>
              <a:t> „foarte </a:t>
            </a:r>
            <a:r>
              <a:rPr lang="ro-RO" sz="1600" dirty="0" err="1"/>
              <a:t>satisfăcuţi</a:t>
            </a:r>
            <a:r>
              <a:rPr lang="ro-RO" sz="1600" dirty="0"/>
              <a:t>” cu vizita la Muzeul </a:t>
            </a:r>
            <a:r>
              <a:rPr lang="ro-RO" sz="1600" dirty="0" err="1"/>
              <a:t>Naţional</a:t>
            </a:r>
            <a:r>
              <a:rPr lang="ro-RO" sz="1600" dirty="0"/>
              <a:t> al Unirii;</a:t>
            </a:r>
            <a:endParaRPr lang="x-none" sz="1600" dirty="0"/>
          </a:p>
          <a:p>
            <a:pPr marL="285750" lvl="0" indent="-285750" algn="just">
              <a:buFont typeface="Arial" panose="020B0604020202020204" pitchFamily="34" charset="0"/>
              <a:buChar char="•"/>
            </a:pPr>
            <a:r>
              <a:rPr lang="ro-RO" sz="1600" dirty="0"/>
              <a:t>aproape </a:t>
            </a:r>
            <a:r>
              <a:rPr lang="ro-RO" sz="1600" dirty="0" err="1"/>
              <a:t>toţi</a:t>
            </a:r>
            <a:r>
              <a:rPr lang="ro-RO" sz="1600" dirty="0"/>
              <a:t> </a:t>
            </a:r>
            <a:r>
              <a:rPr lang="ro-RO" sz="1600" dirty="0" err="1"/>
              <a:t>respondenţii</a:t>
            </a:r>
            <a:r>
              <a:rPr lang="ro-RO" sz="1600" dirty="0"/>
              <a:t> sunt sunt „</a:t>
            </a:r>
            <a:r>
              <a:rPr lang="ro-RO" sz="1600" dirty="0" err="1"/>
              <a:t>satisfăcuţi</a:t>
            </a:r>
            <a:r>
              <a:rPr lang="ro-RO" sz="1600" dirty="0"/>
              <a:t>” </a:t>
            </a:r>
            <a:r>
              <a:rPr lang="ro-RO" sz="1600" dirty="0" err="1"/>
              <a:t>şi</a:t>
            </a:r>
            <a:r>
              <a:rPr lang="ro-RO" sz="1600" dirty="0"/>
              <a:t> „foarte </a:t>
            </a:r>
            <a:r>
              <a:rPr lang="ro-RO" sz="1600" dirty="0" err="1"/>
              <a:t>satisfăcuţi</a:t>
            </a:r>
            <a:r>
              <a:rPr lang="ro-RO" sz="1600" dirty="0"/>
              <a:t>” cu vizita în Cetatea Medievală; </a:t>
            </a:r>
            <a:endParaRPr lang="x-none" sz="1600" dirty="0"/>
          </a:p>
          <a:p>
            <a:pPr marL="285750" lvl="0" indent="-285750" algn="just">
              <a:buFont typeface="Arial" panose="020B0604020202020204" pitchFamily="34" charset="0"/>
              <a:buChar char="•"/>
            </a:pPr>
            <a:r>
              <a:rPr lang="ro-RO" sz="1600" dirty="0"/>
              <a:t>mai mult de 70% dintre </a:t>
            </a:r>
            <a:r>
              <a:rPr lang="ro-RO" sz="1600" dirty="0" err="1"/>
              <a:t>turişti</a:t>
            </a:r>
            <a:r>
              <a:rPr lang="ro-RO" sz="1600" dirty="0"/>
              <a:t> s-au declarat </a:t>
            </a:r>
            <a:r>
              <a:rPr lang="ro-RO" sz="1600" dirty="0" err="1"/>
              <a:t>nemulţumiţi</a:t>
            </a:r>
            <a:r>
              <a:rPr lang="ro-RO" sz="1600" dirty="0"/>
              <a:t> cu vizitarea Traseului celor Trei </a:t>
            </a:r>
            <a:r>
              <a:rPr lang="ro-RO" sz="1600" dirty="0" err="1"/>
              <a:t>Fortificaţii</a:t>
            </a:r>
            <a:r>
              <a:rPr lang="ro-RO" sz="1600" dirty="0"/>
              <a:t>; </a:t>
            </a:r>
            <a:endParaRPr lang="x-none" sz="1600" dirty="0"/>
          </a:p>
          <a:p>
            <a:pPr marL="285750" lvl="0" indent="-285750" algn="just">
              <a:buFont typeface="Arial" panose="020B0604020202020204" pitchFamily="34" charset="0"/>
              <a:buChar char="•"/>
            </a:pPr>
            <a:r>
              <a:rPr lang="ro-RO" sz="1600" dirty="0"/>
              <a:t>aproape </a:t>
            </a:r>
            <a:r>
              <a:rPr lang="ro-RO" sz="1600" dirty="0" err="1"/>
              <a:t>toţi</a:t>
            </a:r>
            <a:r>
              <a:rPr lang="ro-RO" sz="1600" dirty="0"/>
              <a:t> </a:t>
            </a:r>
            <a:r>
              <a:rPr lang="ro-RO" sz="1600" dirty="0" err="1"/>
              <a:t>respondenţii</a:t>
            </a:r>
            <a:r>
              <a:rPr lang="ro-RO" sz="1600" dirty="0"/>
              <a:t> sunt „</a:t>
            </a:r>
            <a:r>
              <a:rPr lang="ro-RO" sz="1600" dirty="0" err="1"/>
              <a:t>satisfăcuţi</a:t>
            </a:r>
            <a:r>
              <a:rPr lang="ro-RO" sz="1600" dirty="0"/>
              <a:t>” </a:t>
            </a:r>
            <a:r>
              <a:rPr lang="ro-RO" sz="1600" dirty="0" err="1"/>
              <a:t>şi</a:t>
            </a:r>
            <a:r>
              <a:rPr lang="ro-RO" sz="1600" dirty="0"/>
              <a:t> „foarte </a:t>
            </a:r>
            <a:r>
              <a:rPr lang="ro-RO" sz="1600" dirty="0" err="1"/>
              <a:t>satisfăcuţi</a:t>
            </a:r>
            <a:r>
              <a:rPr lang="ro-RO" sz="1600" dirty="0"/>
              <a:t>” cu aria pietonală din interiorul </a:t>
            </a:r>
            <a:r>
              <a:rPr lang="ro-RO" sz="1600" dirty="0" err="1"/>
              <a:t>Cetăţii</a:t>
            </a:r>
            <a:r>
              <a:rPr lang="ro-RO" sz="1600" dirty="0"/>
              <a:t> Medievale (</a:t>
            </a:r>
            <a:r>
              <a:rPr lang="ro-RO" sz="1600" dirty="0" err="1"/>
              <a:t>şanţurile</a:t>
            </a:r>
            <a:r>
              <a:rPr lang="ro-RO" sz="1600" dirty="0"/>
              <a:t> </a:t>
            </a:r>
            <a:r>
              <a:rPr lang="ro-RO" sz="1600" dirty="0" err="1"/>
              <a:t>Cetăţii</a:t>
            </a:r>
            <a:r>
              <a:rPr lang="ro-RO" sz="1600" dirty="0"/>
              <a:t>); </a:t>
            </a:r>
            <a:endParaRPr lang="x-none" sz="1600" dirty="0"/>
          </a:p>
          <a:p>
            <a:pPr marL="285750" lvl="0" indent="-285750" algn="just">
              <a:buFont typeface="Arial" panose="020B0604020202020204" pitchFamily="34" charset="0"/>
              <a:buChar char="•"/>
            </a:pPr>
            <a:r>
              <a:rPr lang="ro-RO" sz="1600" dirty="0"/>
              <a:t>mai mult de 50% dintre </a:t>
            </a:r>
            <a:r>
              <a:rPr lang="ro-RO" sz="1600" dirty="0" err="1"/>
              <a:t>turişti</a:t>
            </a:r>
            <a:r>
              <a:rPr lang="ro-RO" sz="1600" dirty="0"/>
              <a:t> s-au declarat </a:t>
            </a:r>
            <a:r>
              <a:rPr lang="ro-RO" sz="1600" dirty="0" err="1"/>
              <a:t>nemulţumiţi</a:t>
            </a:r>
            <a:r>
              <a:rPr lang="ro-RO" sz="1600" dirty="0"/>
              <a:t> în ceea ce </a:t>
            </a:r>
            <a:r>
              <a:rPr lang="ro-RO" sz="1600" dirty="0" err="1"/>
              <a:t>priveşte</a:t>
            </a:r>
            <a:r>
              <a:rPr lang="ro-RO" sz="1600" dirty="0"/>
              <a:t> </a:t>
            </a:r>
            <a:r>
              <a:rPr lang="ro-RO" sz="1600" dirty="0" err="1"/>
              <a:t>existenţa</a:t>
            </a:r>
            <a:r>
              <a:rPr lang="ro-RO" sz="1600" dirty="0"/>
              <a:t> punctelor de informare turistică în interiorul </a:t>
            </a:r>
            <a:r>
              <a:rPr lang="ro-RO" sz="1600" dirty="0" err="1"/>
              <a:t>Cetăţii</a:t>
            </a:r>
            <a:r>
              <a:rPr lang="ro-RO" sz="1600" dirty="0"/>
              <a:t>; </a:t>
            </a:r>
            <a:endParaRPr lang="x-none" sz="1600" dirty="0"/>
          </a:p>
          <a:p>
            <a:pPr marL="285750" lvl="0" indent="-285750" algn="just">
              <a:buFont typeface="Arial" panose="020B0604020202020204" pitchFamily="34" charset="0"/>
              <a:buChar char="•"/>
            </a:pPr>
            <a:r>
              <a:rPr lang="ro-RO" sz="1600" dirty="0"/>
              <a:t>aproape </a:t>
            </a:r>
            <a:r>
              <a:rPr lang="ro-RO" sz="1600" dirty="0" err="1"/>
              <a:t>toţi</a:t>
            </a:r>
            <a:r>
              <a:rPr lang="ro-RO" sz="1600" dirty="0"/>
              <a:t> </a:t>
            </a:r>
            <a:r>
              <a:rPr lang="ro-RO" sz="1600" dirty="0" err="1"/>
              <a:t>respondenţii</a:t>
            </a:r>
            <a:r>
              <a:rPr lang="ro-RO" sz="1600" dirty="0"/>
              <a:t> sunt „</a:t>
            </a:r>
            <a:r>
              <a:rPr lang="ro-RO" sz="1600" dirty="0" err="1"/>
              <a:t>satisfăcuţi</a:t>
            </a:r>
            <a:r>
              <a:rPr lang="ro-RO" sz="1600" dirty="0"/>
              <a:t>” </a:t>
            </a:r>
            <a:r>
              <a:rPr lang="ro-RO" sz="1600" dirty="0" err="1"/>
              <a:t>şi</a:t>
            </a:r>
            <a:r>
              <a:rPr lang="ro-RO" sz="1600" dirty="0"/>
              <a:t> „foarte </a:t>
            </a:r>
            <a:r>
              <a:rPr lang="ro-RO" sz="1600" dirty="0" err="1"/>
              <a:t>satisfăcuţi</a:t>
            </a:r>
            <a:r>
              <a:rPr lang="ro-RO" sz="1600" dirty="0"/>
              <a:t>” cu </a:t>
            </a:r>
            <a:r>
              <a:rPr lang="ro-RO" sz="1600" dirty="0" err="1"/>
              <a:t>experienţa</a:t>
            </a:r>
            <a:r>
              <a:rPr lang="ro-RO" sz="1600" dirty="0"/>
              <a:t> oferită de momentul schimbului de gardă în interiorul </a:t>
            </a:r>
            <a:r>
              <a:rPr lang="ro-RO" sz="1600" dirty="0" err="1"/>
              <a:t>Cetăţii</a:t>
            </a:r>
            <a:r>
              <a:rPr lang="ro-RO" sz="1600" dirty="0"/>
              <a:t>; </a:t>
            </a:r>
            <a:endParaRPr lang="x-none" sz="1600" dirty="0"/>
          </a:p>
          <a:p>
            <a:pPr marL="285750" lvl="0" indent="-285750" algn="just">
              <a:buFont typeface="Arial" panose="020B0604020202020204" pitchFamily="34" charset="0"/>
              <a:buChar char="•"/>
            </a:pPr>
            <a:r>
              <a:rPr lang="ro-RO" sz="1600" dirty="0"/>
              <a:t>majoritatea </a:t>
            </a:r>
            <a:r>
              <a:rPr lang="ro-RO" sz="1600" dirty="0" err="1"/>
              <a:t>respondenţilor</a:t>
            </a:r>
            <a:r>
              <a:rPr lang="ro-RO" sz="1600" dirty="0"/>
              <a:t> sunt „</a:t>
            </a:r>
            <a:r>
              <a:rPr lang="ro-RO" sz="1600" dirty="0" err="1"/>
              <a:t>satisfăcuţi</a:t>
            </a:r>
            <a:r>
              <a:rPr lang="ro-RO" sz="1600" dirty="0"/>
              <a:t>” </a:t>
            </a:r>
            <a:r>
              <a:rPr lang="ro-RO" sz="1600" dirty="0" err="1"/>
              <a:t>şi</a:t>
            </a:r>
            <a:r>
              <a:rPr lang="ro-RO" sz="1600" dirty="0"/>
              <a:t> „foarte </a:t>
            </a:r>
            <a:r>
              <a:rPr lang="ro-RO" sz="1600" dirty="0" err="1"/>
              <a:t>satisfăcuţi</a:t>
            </a:r>
            <a:r>
              <a:rPr lang="ro-RO" sz="1600" dirty="0"/>
              <a:t>” cu oferta </a:t>
            </a:r>
            <a:r>
              <a:rPr lang="ro-RO" sz="1600" dirty="0" err="1"/>
              <a:t>resturantelor</a:t>
            </a:r>
            <a:r>
              <a:rPr lang="ro-RO" sz="1600" dirty="0"/>
              <a:t> </a:t>
            </a:r>
            <a:r>
              <a:rPr lang="ro-RO" sz="1600" dirty="0" err="1"/>
              <a:t>şi</a:t>
            </a:r>
            <a:r>
              <a:rPr lang="ro-RO" sz="1600" dirty="0"/>
              <a:t> a magazinelor de suveniruri; </a:t>
            </a:r>
            <a:endParaRPr lang="x-none" sz="1600" dirty="0"/>
          </a:p>
          <a:p>
            <a:pPr marL="285750" lvl="0" indent="-285750" algn="just">
              <a:buFont typeface="Arial" panose="020B0604020202020204" pitchFamily="34" charset="0"/>
              <a:buChar char="•"/>
            </a:pPr>
            <a:r>
              <a:rPr lang="ro-RO" sz="1600" dirty="0"/>
              <a:t>pentru 90% dintre </a:t>
            </a:r>
            <a:r>
              <a:rPr lang="ro-RO" sz="1600" dirty="0" err="1"/>
              <a:t>subiecţii</a:t>
            </a:r>
            <a:r>
              <a:rPr lang="ro-RO" sz="1600" dirty="0"/>
              <a:t> </a:t>
            </a:r>
            <a:r>
              <a:rPr lang="ro-RO" sz="1600" dirty="0" err="1"/>
              <a:t>investigaţi</a:t>
            </a:r>
            <a:r>
              <a:rPr lang="ro-RO" sz="1600" dirty="0"/>
              <a:t> accesibilitatea </a:t>
            </a:r>
            <a:r>
              <a:rPr lang="ro-RO" sz="1600" dirty="0" err="1"/>
              <a:t>destinaţiei</a:t>
            </a:r>
            <a:r>
              <a:rPr lang="ro-RO" sz="1600" dirty="0"/>
              <a:t> turistice este una foarte facilă. </a:t>
            </a:r>
            <a:endParaRPr lang="x-none" sz="1600" dirty="0"/>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7083560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940088"/>
          </a:xfrm>
          <a:prstGeom prst="rect">
            <a:avLst/>
          </a:prstGeom>
          <a:noFill/>
        </p:spPr>
        <p:txBody>
          <a:bodyPr wrap="square" rtlCol="0">
            <a:spAutoFit/>
          </a:bodyPr>
          <a:lstStyle/>
          <a:p>
            <a:pPr algn="just"/>
            <a:r>
              <a:rPr lang="en-US" sz="2000" b="1" dirty="0"/>
              <a:t>1.1.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măsura</a:t>
            </a:r>
            <a:r>
              <a:rPr lang="en-US" sz="2000" b="1" dirty="0"/>
              <a:t> </a:t>
            </a:r>
            <a:r>
              <a:rPr lang="ro-RO" sz="2000" b="1" dirty="0"/>
              <a:t>satisfacția turiștilor cu o anumită destinație turistică și de a </a:t>
            </a:r>
            <a:r>
              <a:rPr lang="en-US" sz="2000" b="1" dirty="0" err="1"/>
              <a:t>identifica</a:t>
            </a:r>
            <a:r>
              <a:rPr lang="en-US" sz="2000" b="1" dirty="0"/>
              <a:t> </a:t>
            </a:r>
            <a:r>
              <a:rPr lang="ro-RO" sz="2000" b="1" dirty="0"/>
              <a:t>factorii care determină formarea acesteia </a:t>
            </a:r>
            <a:endParaRPr lang="en-US" sz="2000" b="1" dirty="0"/>
          </a:p>
          <a:p>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r>
              <a:rPr lang="ro-RO" dirty="0"/>
              <a:t>În ceea ce </a:t>
            </a:r>
            <a:r>
              <a:rPr lang="ro-RO" dirty="0" err="1"/>
              <a:t>priveşte</a:t>
            </a:r>
            <a:r>
              <a:rPr lang="ro-RO" dirty="0"/>
              <a:t> </a:t>
            </a:r>
            <a:r>
              <a:rPr lang="ro-RO" dirty="0" err="1">
                <a:solidFill>
                  <a:schemeClr val="accent1">
                    <a:lumMod val="75000"/>
                  </a:schemeClr>
                </a:solidFill>
              </a:rPr>
              <a:t>influenţa</a:t>
            </a:r>
            <a:r>
              <a:rPr lang="ro-RO" dirty="0">
                <a:solidFill>
                  <a:schemeClr val="accent1">
                    <a:lumMod val="75000"/>
                  </a:schemeClr>
                </a:solidFill>
              </a:rPr>
              <a:t> diferitelor variabile </a:t>
            </a:r>
            <a:r>
              <a:rPr lang="ro-RO" dirty="0" err="1">
                <a:solidFill>
                  <a:schemeClr val="accent1">
                    <a:lumMod val="75000"/>
                  </a:schemeClr>
                </a:solidFill>
              </a:rPr>
              <a:t>socio</a:t>
            </a:r>
            <a:r>
              <a:rPr lang="ro-RO" dirty="0">
                <a:solidFill>
                  <a:schemeClr val="accent1">
                    <a:lumMod val="75000"/>
                  </a:schemeClr>
                </a:solidFill>
              </a:rPr>
              <a:t>-demografice </a:t>
            </a:r>
            <a:r>
              <a:rPr lang="ro-RO" dirty="0"/>
              <a:t>asupra </a:t>
            </a:r>
            <a:r>
              <a:rPr lang="ro-RO" dirty="0" err="1">
                <a:solidFill>
                  <a:schemeClr val="accent1">
                    <a:lumMod val="75000"/>
                  </a:schemeClr>
                </a:solidFill>
              </a:rPr>
              <a:t>satisfacţiei</a:t>
            </a:r>
            <a:r>
              <a:rPr lang="ro-RO" dirty="0">
                <a:solidFill>
                  <a:schemeClr val="accent1">
                    <a:lumMod val="75000"/>
                  </a:schemeClr>
                </a:solidFill>
              </a:rPr>
              <a:t> </a:t>
            </a:r>
            <a:r>
              <a:rPr lang="ro-RO" dirty="0" err="1">
                <a:solidFill>
                  <a:schemeClr val="accent1">
                    <a:lumMod val="75000"/>
                  </a:schemeClr>
                </a:solidFill>
              </a:rPr>
              <a:t>turiştilor</a:t>
            </a:r>
            <a:r>
              <a:rPr lang="ro-RO" dirty="0">
                <a:solidFill>
                  <a:schemeClr val="accent1">
                    <a:lumMod val="75000"/>
                  </a:schemeClr>
                </a:solidFill>
              </a:rPr>
              <a:t>, </a:t>
            </a:r>
            <a:r>
              <a:rPr lang="ro-RO" dirty="0"/>
              <a:t>rezultatele studiului relevă faptul că:  </a:t>
            </a:r>
            <a:endParaRPr lang="x-none" dirty="0"/>
          </a:p>
          <a:p>
            <a:pPr algn="just"/>
            <a:r>
              <a:rPr lang="ro-RO" dirty="0"/>
              <a:t> (1) cei mai </a:t>
            </a:r>
            <a:r>
              <a:rPr lang="ro-RO" dirty="0" err="1"/>
              <a:t>mulţi</a:t>
            </a:r>
            <a:r>
              <a:rPr lang="ro-RO" dirty="0"/>
              <a:t> dintre </a:t>
            </a:r>
            <a:r>
              <a:rPr lang="ro-RO" dirty="0" err="1"/>
              <a:t>turiştii</a:t>
            </a:r>
            <a:r>
              <a:rPr lang="ro-RO" dirty="0"/>
              <a:t> care s-au declarat „</a:t>
            </a:r>
            <a:r>
              <a:rPr lang="ro-RO" dirty="0" err="1"/>
              <a:t>satisfăcuţi</a:t>
            </a:r>
            <a:r>
              <a:rPr lang="ro-RO" dirty="0"/>
              <a:t>” </a:t>
            </a:r>
            <a:r>
              <a:rPr lang="ro-RO" dirty="0" err="1"/>
              <a:t>şi</a:t>
            </a:r>
            <a:r>
              <a:rPr lang="ro-RO" dirty="0"/>
              <a:t> „foarte </a:t>
            </a:r>
            <a:r>
              <a:rPr lang="ro-RO" dirty="0" err="1"/>
              <a:t>satisfăcuţi</a:t>
            </a:r>
            <a:r>
              <a:rPr lang="ro-RO" dirty="0"/>
              <a:t>” sunt </a:t>
            </a:r>
            <a:r>
              <a:rPr lang="ro-RO" dirty="0" err="1"/>
              <a:t>bărbaţi</a:t>
            </a:r>
            <a:r>
              <a:rPr lang="ro-RO" dirty="0"/>
              <a:t>, dar testele de </a:t>
            </a:r>
            <a:r>
              <a:rPr lang="ro-RO" dirty="0" err="1"/>
              <a:t>semnificaţie</a:t>
            </a:r>
            <a:r>
              <a:rPr lang="ro-RO" dirty="0"/>
              <a:t> demonstrează faptul că nu există </a:t>
            </a:r>
            <a:r>
              <a:rPr lang="ro-RO" dirty="0" err="1"/>
              <a:t>diferenţe</a:t>
            </a:r>
            <a:r>
              <a:rPr lang="ro-RO" dirty="0"/>
              <a:t> semnificative statistic între </a:t>
            </a:r>
            <a:r>
              <a:rPr lang="ro-RO" dirty="0" err="1"/>
              <a:t>bărbaţi</a:t>
            </a:r>
            <a:r>
              <a:rPr lang="ro-RO" dirty="0"/>
              <a:t> </a:t>
            </a:r>
            <a:r>
              <a:rPr lang="ro-RO" dirty="0" err="1"/>
              <a:t>şi</a:t>
            </a:r>
            <a:r>
              <a:rPr lang="ro-RO" dirty="0"/>
              <a:t> femei în ceea ce </a:t>
            </a:r>
            <a:r>
              <a:rPr lang="ro-RO" dirty="0" err="1"/>
              <a:t>priveşte</a:t>
            </a:r>
            <a:r>
              <a:rPr lang="ro-RO" dirty="0"/>
              <a:t> formarea nivelului de </a:t>
            </a:r>
            <a:r>
              <a:rPr lang="ro-RO" dirty="0" err="1"/>
              <a:t>satisfacţie</a:t>
            </a:r>
            <a:r>
              <a:rPr lang="ro-RO" dirty="0"/>
              <a:t> cu </a:t>
            </a:r>
            <a:r>
              <a:rPr lang="ro-RO" dirty="0" err="1"/>
              <a:t>destinaţia</a:t>
            </a:r>
            <a:r>
              <a:rPr lang="ro-RO" dirty="0"/>
              <a:t> aleasă; </a:t>
            </a:r>
            <a:endParaRPr lang="x-none" dirty="0"/>
          </a:p>
          <a:p>
            <a:pPr algn="just"/>
            <a:r>
              <a:rPr lang="ro-RO" dirty="0"/>
              <a:t>(2) nivelul </a:t>
            </a:r>
            <a:r>
              <a:rPr lang="ro-RO" dirty="0" err="1"/>
              <a:t>satisfacţiei</a:t>
            </a:r>
            <a:r>
              <a:rPr lang="ro-RO" dirty="0"/>
              <a:t> de ansamblu cu </a:t>
            </a:r>
            <a:r>
              <a:rPr lang="ro-RO" dirty="0" err="1"/>
              <a:t>destinaţia</a:t>
            </a:r>
            <a:r>
              <a:rPr lang="ro-RO" dirty="0"/>
              <a:t> turistică este mai mare în rândul </a:t>
            </a:r>
            <a:r>
              <a:rPr lang="ro-RO" dirty="0" err="1"/>
              <a:t>turiştilor</a:t>
            </a:r>
            <a:r>
              <a:rPr lang="ro-RO" dirty="0"/>
              <a:t> cu studii superioare, existând </a:t>
            </a:r>
            <a:r>
              <a:rPr lang="ro-RO" dirty="0" err="1"/>
              <a:t>diferenţe</a:t>
            </a:r>
            <a:r>
              <a:rPr lang="ro-RO" dirty="0"/>
              <a:t> semnificative statistic între </a:t>
            </a:r>
            <a:r>
              <a:rPr lang="ro-RO" dirty="0" err="1"/>
              <a:t>turişti</a:t>
            </a:r>
            <a:r>
              <a:rPr lang="ro-RO" dirty="0"/>
              <a:t> în </a:t>
            </a:r>
            <a:r>
              <a:rPr lang="ro-RO" dirty="0" err="1"/>
              <a:t>funcţie</a:t>
            </a:r>
            <a:r>
              <a:rPr lang="ro-RO" dirty="0"/>
              <a:t> de nivelul de </a:t>
            </a:r>
            <a:r>
              <a:rPr lang="ro-RO" dirty="0" err="1"/>
              <a:t>educaţie</a:t>
            </a:r>
            <a:r>
              <a:rPr lang="ro-RO" dirty="0"/>
              <a:t>; </a:t>
            </a:r>
            <a:endParaRPr lang="x-none" dirty="0"/>
          </a:p>
          <a:p>
            <a:pPr algn="just"/>
            <a:r>
              <a:rPr lang="ro-RO" dirty="0"/>
              <a:t>(3) nivelul </a:t>
            </a:r>
            <a:r>
              <a:rPr lang="ro-RO" dirty="0" err="1"/>
              <a:t>satisfacţiei</a:t>
            </a:r>
            <a:r>
              <a:rPr lang="ro-RO" dirty="0"/>
              <a:t> de ansamblu cu </a:t>
            </a:r>
            <a:r>
              <a:rPr lang="ro-RO" dirty="0" err="1"/>
              <a:t>destinaţia</a:t>
            </a:r>
            <a:r>
              <a:rPr lang="ro-RO" dirty="0"/>
              <a:t> turistică este mai mare în rândul </a:t>
            </a:r>
            <a:r>
              <a:rPr lang="ro-RO" dirty="0" err="1"/>
              <a:t>turiştilor</a:t>
            </a:r>
            <a:r>
              <a:rPr lang="ro-RO" dirty="0"/>
              <a:t> cu venitul personal mediu cuprins între 2000 </a:t>
            </a:r>
            <a:r>
              <a:rPr lang="ro-RO" dirty="0" err="1"/>
              <a:t>şi</a:t>
            </a:r>
            <a:r>
              <a:rPr lang="ro-RO" dirty="0"/>
              <a:t> 2500 de lei, existând </a:t>
            </a:r>
            <a:r>
              <a:rPr lang="ro-RO" dirty="0" err="1"/>
              <a:t>diferenţe</a:t>
            </a:r>
            <a:r>
              <a:rPr lang="ro-RO" dirty="0"/>
              <a:t> semnificative statistic între </a:t>
            </a:r>
            <a:r>
              <a:rPr lang="ro-RO" dirty="0" err="1"/>
              <a:t>turişti</a:t>
            </a:r>
            <a:r>
              <a:rPr lang="ro-RO" dirty="0"/>
              <a:t> în </a:t>
            </a:r>
            <a:r>
              <a:rPr lang="ro-RO" dirty="0" err="1"/>
              <a:t>funcţie</a:t>
            </a:r>
            <a:r>
              <a:rPr lang="ro-RO" dirty="0"/>
              <a:t> de venitul mediu lunar. </a:t>
            </a:r>
            <a:endParaRPr lang="x-none" dirty="0"/>
          </a:p>
          <a:p>
            <a:pPr algn="just"/>
            <a:endParaRPr lang="en-US" sz="2000" b="1" dirty="0">
              <a:solidFill>
                <a:srgbClr val="0064A0"/>
              </a:solidFill>
              <a:latin typeface="UT Sans" pitchFamily="2" charset="0"/>
            </a:endParaRP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0717558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078313"/>
          </a:xfrm>
          <a:prstGeom prst="rect">
            <a:avLst/>
          </a:prstGeom>
          <a:noFill/>
        </p:spPr>
        <p:txBody>
          <a:bodyPr wrap="square" rtlCol="0">
            <a:spAutoFit/>
          </a:bodyPr>
          <a:lstStyle/>
          <a:p>
            <a:pPr algn="just"/>
            <a:r>
              <a:rPr lang="en-US" sz="2000" b="1" dirty="0"/>
              <a:t>1.2.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descrie</a:t>
            </a:r>
            <a:r>
              <a:rPr lang="en-US" sz="2000" b="1" dirty="0"/>
              <a:t> </a:t>
            </a:r>
            <a:r>
              <a:rPr lang="en-US" sz="2000" b="1" dirty="0" err="1"/>
              <a:t>legătura</a:t>
            </a:r>
            <a:r>
              <a:rPr lang="en-US" sz="2000" b="1" dirty="0"/>
              <a:t> </a:t>
            </a:r>
            <a:r>
              <a:rPr lang="en-US" sz="2000" b="1" dirty="0" err="1"/>
              <a:t>dintre</a:t>
            </a:r>
            <a:r>
              <a:rPr lang="en-US" sz="2000" b="1" dirty="0"/>
              <a:t> </a:t>
            </a:r>
            <a:r>
              <a:rPr lang="ro-RO" sz="2000" b="1" dirty="0"/>
              <a:t>satisfacția turiștilor și loialitatea acestora față de o anumită destinație turistică</a:t>
            </a:r>
            <a:endParaRPr lang="en-US" sz="2000" b="1" dirty="0"/>
          </a:p>
          <a:p>
            <a:endParaRPr lang="en-US" sz="2400" b="1" dirty="0">
              <a:latin typeface="UT Sans" pitchFamily="2" charset="0"/>
            </a:endParaRPr>
          </a:p>
          <a:p>
            <a:pPr algn="just"/>
            <a:r>
              <a:rPr lang="en-US" sz="2000" b="1" dirty="0" err="1">
                <a:solidFill>
                  <a:srgbClr val="0064A0"/>
                </a:solidFill>
                <a:latin typeface="UT Sans" pitchFamily="2" charset="0"/>
              </a:rPr>
              <a:t>Obiectivele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 </a:t>
            </a:r>
          </a:p>
          <a:p>
            <a:pPr marL="342900" indent="-342900" algn="just">
              <a:buFont typeface="Wingdings" pitchFamily="2" charset="2"/>
              <a:buChar char="Ø"/>
            </a:pPr>
            <a:r>
              <a:rPr lang="ro-RO" sz="2000" dirty="0"/>
              <a:t>înțelegerea variabilelor (cheltuiala medie a turistului, satisfacția turiștilor, calitatea serviciilor, numărul de mediu de zile, numărul de persoane din grup și, respectiv, variabilele </a:t>
            </a:r>
            <a:r>
              <a:rPr lang="ro-RO" sz="2000" dirty="0" err="1"/>
              <a:t>socio</a:t>
            </a:r>
            <a:r>
              <a:rPr lang="ro-RO" sz="2000" dirty="0"/>
              <a:t>-demografice) care influențează  variația numărului de vizite pentru turiștii din Alba Iulia</a:t>
            </a:r>
            <a:r>
              <a:rPr lang="x-none" sz="2000" dirty="0">
                <a:latin typeface="UT Sans" pitchFamily="2" charset="0"/>
              </a:rPr>
              <a:t>; </a:t>
            </a:r>
          </a:p>
          <a:p>
            <a:pPr algn="just"/>
            <a:endParaRPr lang="ro-RO" sz="2000" dirty="0">
              <a:latin typeface="UT Sans" pitchFamily="2" charset="0"/>
            </a:endParaRPr>
          </a:p>
          <a:p>
            <a:pPr algn="just"/>
            <a:r>
              <a:rPr lang="ro-RO" sz="2000" b="1" dirty="0">
                <a:solidFill>
                  <a:schemeClr val="accent1">
                    <a:lumMod val="75000"/>
                  </a:schemeClr>
                </a:solidFill>
                <a:latin typeface="UT Sans" pitchFamily="2" charset="0"/>
              </a:rPr>
              <a:t>Metodologia cercetării: </a:t>
            </a:r>
            <a:endParaRPr lang="en-US" sz="2000" b="1" dirty="0">
              <a:solidFill>
                <a:schemeClr val="accent1">
                  <a:lumMod val="75000"/>
                </a:schemeClr>
              </a:solidFill>
              <a:latin typeface="UT Sans" pitchFamily="2" charset="0"/>
            </a:endParaRPr>
          </a:p>
          <a:p>
            <a:pPr marL="342900" indent="-342900" algn="just">
              <a:buFont typeface="Wingdings" pitchFamily="2" charset="2"/>
              <a:buChar char="Ø"/>
            </a:pPr>
            <a:r>
              <a:rPr lang="en-US" sz="2000" dirty="0" err="1">
                <a:latin typeface="UT Sans" pitchFamily="2" charset="0"/>
              </a:rPr>
              <a:t>Cercetare</a:t>
            </a:r>
            <a:r>
              <a:rPr lang="en-US" sz="2000" dirty="0">
                <a:latin typeface="UT Sans" pitchFamily="2" charset="0"/>
              </a:rPr>
              <a:t> </a:t>
            </a:r>
            <a:r>
              <a:rPr lang="en-US" sz="2000" dirty="0" err="1"/>
              <a:t>directă</a:t>
            </a:r>
            <a:r>
              <a:rPr lang="en-US" sz="2000" dirty="0">
                <a:latin typeface="UT Sans" pitchFamily="2" charset="0"/>
              </a:rPr>
              <a:t> de tip </a:t>
            </a:r>
            <a:r>
              <a:rPr lang="en-US" sz="2000" dirty="0" err="1">
                <a:latin typeface="UT Sans" pitchFamily="2" charset="0"/>
              </a:rPr>
              <a:t>anchetă</a:t>
            </a:r>
            <a:r>
              <a:rPr lang="en-US" sz="2000" dirty="0">
                <a:latin typeface="UT Sans" pitchFamily="2" charset="0"/>
              </a:rPr>
              <a:t> pe </a:t>
            </a:r>
            <a:r>
              <a:rPr lang="en-US" sz="2000" dirty="0" err="1">
                <a:latin typeface="UT Sans" pitchFamily="2" charset="0"/>
              </a:rPr>
              <a:t>bază</a:t>
            </a:r>
            <a:r>
              <a:rPr lang="en-US" sz="2000" dirty="0">
                <a:latin typeface="UT Sans" pitchFamily="2" charset="0"/>
              </a:rPr>
              <a:t> de </a:t>
            </a:r>
            <a:r>
              <a:rPr lang="en-US" sz="2000" dirty="0" err="1">
                <a:latin typeface="UT Sans" pitchFamily="2" charset="0"/>
              </a:rPr>
              <a:t>chestionar</a:t>
            </a:r>
            <a:r>
              <a:rPr lang="en-US" sz="2000" dirty="0">
                <a:latin typeface="UT Sans" pitchFamily="2" charset="0"/>
              </a:rPr>
              <a:t> </a:t>
            </a:r>
            <a:r>
              <a:rPr lang="en-US" sz="2000" dirty="0" err="1">
                <a:latin typeface="UT Sans" pitchFamily="2" charset="0"/>
              </a:rPr>
              <a:t>administrat</a:t>
            </a:r>
            <a:r>
              <a:rPr lang="en-US" sz="2000" dirty="0">
                <a:latin typeface="UT Sans" pitchFamily="2" charset="0"/>
              </a:rPr>
              <a:t> </a:t>
            </a:r>
            <a:r>
              <a:rPr lang="en-US" sz="2000" dirty="0" err="1">
                <a:latin typeface="UT Sans" pitchFamily="2" charset="0"/>
              </a:rPr>
              <a:t>față</a:t>
            </a:r>
            <a:r>
              <a:rPr lang="en-US" sz="2000" dirty="0">
                <a:latin typeface="UT Sans" pitchFamily="2" charset="0"/>
              </a:rPr>
              <a:t> </a:t>
            </a:r>
            <a:r>
              <a:rPr lang="en-US" sz="2000" dirty="0" err="1">
                <a:latin typeface="UT Sans" pitchFamily="2" charset="0"/>
              </a:rPr>
              <a:t>în</a:t>
            </a:r>
            <a:r>
              <a:rPr lang="en-US" sz="2000" dirty="0">
                <a:latin typeface="UT Sans" pitchFamily="2" charset="0"/>
              </a:rPr>
              <a:t> </a:t>
            </a:r>
            <a:r>
              <a:rPr lang="en-US" sz="2000" dirty="0" err="1">
                <a:latin typeface="UT Sans" pitchFamily="2" charset="0"/>
              </a:rPr>
              <a:t>față</a:t>
            </a:r>
            <a:r>
              <a:rPr lang="en-US" sz="2000" dirty="0">
                <a:latin typeface="UT Sans" pitchFamily="2" charset="0"/>
              </a:rPr>
              <a:t>; </a:t>
            </a:r>
          </a:p>
          <a:p>
            <a:pPr marL="342900" indent="-342900" algn="just">
              <a:buFont typeface="Wingdings" pitchFamily="2" charset="2"/>
              <a:buChar char="Ø"/>
            </a:pPr>
            <a:r>
              <a:rPr lang="en-US" sz="2000" dirty="0" err="1">
                <a:latin typeface="UT Sans" pitchFamily="2" charset="0"/>
              </a:rPr>
              <a:t>Eșantion</a:t>
            </a:r>
            <a:r>
              <a:rPr lang="en-US" sz="2000" dirty="0">
                <a:latin typeface="UT Sans" pitchFamily="2" charset="0"/>
              </a:rPr>
              <a:t> valid de 365 de </a:t>
            </a:r>
            <a:r>
              <a:rPr lang="en-US" sz="2000" dirty="0" err="1">
                <a:latin typeface="UT Sans" pitchFamily="2" charset="0"/>
              </a:rPr>
              <a:t>turiști</a:t>
            </a:r>
            <a:r>
              <a:rPr lang="en-US" sz="2000" dirty="0">
                <a:latin typeface="UT Sans" pitchFamily="2" charset="0"/>
              </a:rPr>
              <a:t> care au </a:t>
            </a:r>
            <a:r>
              <a:rPr lang="en-US" sz="2000" dirty="0" err="1">
                <a:latin typeface="UT Sans" pitchFamily="2" charset="0"/>
              </a:rPr>
              <a:t>județul</a:t>
            </a:r>
            <a:r>
              <a:rPr lang="en-US" sz="2000" dirty="0">
                <a:latin typeface="UT Sans" pitchFamily="2" charset="0"/>
              </a:rPr>
              <a:t> Alba </a:t>
            </a:r>
            <a:r>
              <a:rPr lang="en-US" sz="2000" dirty="0" err="1">
                <a:latin typeface="UT Sans" pitchFamily="2" charset="0"/>
              </a:rPr>
              <a:t>în</a:t>
            </a:r>
            <a:r>
              <a:rPr lang="en-US" sz="2000" dirty="0">
                <a:latin typeface="UT Sans" pitchFamily="2" charset="0"/>
              </a:rPr>
              <a:t> </a:t>
            </a:r>
            <a:r>
              <a:rPr lang="en-US" sz="2000" dirty="0" err="1">
                <a:latin typeface="UT Sans" pitchFamily="2" charset="0"/>
              </a:rPr>
              <a:t>perioada</a:t>
            </a:r>
            <a:r>
              <a:rPr lang="en-US" sz="2000" dirty="0">
                <a:latin typeface="UT Sans" pitchFamily="2" charset="0"/>
              </a:rPr>
              <a:t> 2013 -2015</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83736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4739759"/>
          </a:xfrm>
          <a:prstGeom prst="rect">
            <a:avLst/>
          </a:prstGeom>
          <a:noFill/>
        </p:spPr>
        <p:txBody>
          <a:bodyPr wrap="square" rtlCol="0">
            <a:spAutoFit/>
          </a:bodyPr>
          <a:lstStyle/>
          <a:p>
            <a:pPr algn="just"/>
            <a:r>
              <a:rPr lang="en-US" sz="2000" b="1" dirty="0"/>
              <a:t>1.2.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descrie</a:t>
            </a:r>
            <a:r>
              <a:rPr lang="en-US" sz="2000" b="1" dirty="0"/>
              <a:t> </a:t>
            </a:r>
            <a:r>
              <a:rPr lang="en-US" sz="2000" b="1" dirty="0" err="1"/>
              <a:t>legătura</a:t>
            </a:r>
            <a:r>
              <a:rPr lang="en-US" sz="2000" b="1" dirty="0"/>
              <a:t> </a:t>
            </a:r>
            <a:r>
              <a:rPr lang="en-US" sz="2000" b="1" dirty="0" err="1"/>
              <a:t>dintre</a:t>
            </a:r>
            <a:r>
              <a:rPr lang="en-US" sz="2000" b="1" dirty="0"/>
              <a:t> </a:t>
            </a:r>
            <a:r>
              <a:rPr lang="ro-RO" sz="2000" b="1" dirty="0"/>
              <a:t>satisfacția turiștilor și loialitatea acestora față de o anumită destinație turistică </a:t>
            </a:r>
          </a:p>
          <a:p>
            <a:pPr algn="just"/>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marL="285750" indent="-285750" algn="just">
              <a:buFont typeface="Arial" panose="020B0604020202020204" pitchFamily="34" charset="0"/>
              <a:buChar char="•"/>
            </a:pPr>
            <a:r>
              <a:rPr lang="ro-RO" sz="2000" dirty="0"/>
              <a:t>Numărul de vizite răspunde în mod rezonabil la modificările numărului de turiști sub 25 de ani, care călătoresc în grupuri (legătură directă și pozitivă); </a:t>
            </a:r>
          </a:p>
          <a:p>
            <a:pPr marL="285750" indent="-285750" algn="just">
              <a:buFont typeface="Arial" panose="020B0604020202020204" pitchFamily="34" charset="0"/>
              <a:buChar char="•"/>
            </a:pPr>
            <a:r>
              <a:rPr lang="ro-RO" sz="2000" dirty="0"/>
              <a:t>Numărul de vizite este destul de receptiv la modificările nivelului de cheltuieli ale turiștilor mai în vârstă (legătură directă și negativă); </a:t>
            </a:r>
          </a:p>
          <a:p>
            <a:pPr marL="285750" indent="-285750" algn="just">
              <a:buFont typeface="Arial" panose="020B0604020202020204" pitchFamily="34" charset="0"/>
              <a:buChar char="•"/>
            </a:pPr>
            <a:r>
              <a:rPr lang="ro-RO" sz="2000" dirty="0"/>
              <a:t>Numărul de vizite răspunde în mod rezonabil la modificările numărului de zile (legătură directă și negativă). </a:t>
            </a:r>
          </a:p>
          <a:p>
            <a:pPr marL="285750" indent="-285750" algn="just">
              <a:buFont typeface="Arial" panose="020B0604020202020204" pitchFamily="34" charset="0"/>
              <a:buChar char="•"/>
            </a:pPr>
            <a:endParaRPr lang="ro-RO" dirty="0"/>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0219693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632311"/>
          </a:xfrm>
          <a:prstGeom prst="rect">
            <a:avLst/>
          </a:prstGeom>
          <a:noFill/>
        </p:spPr>
        <p:txBody>
          <a:bodyPr wrap="square" rtlCol="0">
            <a:spAutoFit/>
          </a:bodyPr>
          <a:lstStyle/>
          <a:p>
            <a:pPr algn="just"/>
            <a:r>
              <a:rPr lang="en-US" sz="2000" b="1" dirty="0"/>
              <a:t>1.2.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descrie</a:t>
            </a:r>
            <a:r>
              <a:rPr lang="en-US" sz="2000" b="1" dirty="0"/>
              <a:t> </a:t>
            </a:r>
            <a:r>
              <a:rPr lang="en-US" sz="2000" b="1" dirty="0" err="1"/>
              <a:t>legătura</a:t>
            </a:r>
            <a:r>
              <a:rPr lang="en-US" sz="2000" b="1" dirty="0"/>
              <a:t> </a:t>
            </a:r>
            <a:r>
              <a:rPr lang="en-US" sz="2000" b="1" dirty="0" err="1"/>
              <a:t>dintre</a:t>
            </a:r>
            <a:r>
              <a:rPr lang="en-US" sz="2000" b="1" dirty="0"/>
              <a:t> </a:t>
            </a:r>
            <a:r>
              <a:rPr lang="ro-RO" sz="2000" b="1" dirty="0"/>
              <a:t>satisfacția turiștilor și loialitatea acestora față de o anumită destinație turistică </a:t>
            </a:r>
          </a:p>
          <a:p>
            <a:pPr algn="just"/>
            <a:endParaRPr lang="en-US" sz="2400" b="1" dirty="0">
              <a:latin typeface="UT Sans" pitchFamily="2" charset="0"/>
            </a:endParaRPr>
          </a:p>
          <a:p>
            <a:pPr algn="just"/>
            <a:r>
              <a:rPr lang="en-US" sz="2000" b="1" dirty="0" err="1">
                <a:solidFill>
                  <a:srgbClr val="0064A0"/>
                </a:solidFill>
                <a:latin typeface="UT Sans" pitchFamily="2" charset="0"/>
              </a:rPr>
              <a:t>Concluzii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ro-RO" dirty="0"/>
              <a:t>Programele sistematice de măsurare a </a:t>
            </a:r>
            <a:r>
              <a:rPr lang="ro-RO" dirty="0" err="1"/>
              <a:t>satisfacţiei</a:t>
            </a:r>
            <a:r>
              <a:rPr lang="ro-RO" dirty="0"/>
              <a:t> și loialității </a:t>
            </a:r>
            <a:r>
              <a:rPr lang="ro-RO" dirty="0" err="1"/>
              <a:t>turiştilor</a:t>
            </a:r>
            <a:r>
              <a:rPr lang="ro-RO" dirty="0"/>
              <a:t> cu o </a:t>
            </a:r>
            <a:r>
              <a:rPr lang="ro-RO" dirty="0" err="1"/>
              <a:t>destinaţie</a:t>
            </a:r>
            <a:r>
              <a:rPr lang="ro-RO" dirty="0"/>
              <a:t> turistică, sunt importante deoarece:</a:t>
            </a:r>
            <a:endParaRPr lang="x-none" dirty="0"/>
          </a:p>
          <a:p>
            <a:pPr marL="285750" lvl="0" indent="-285750" algn="just">
              <a:buFont typeface="Arial" panose="020B0604020202020204" pitchFamily="34" charset="0"/>
              <a:buChar char="•"/>
            </a:pPr>
            <a:r>
              <a:rPr lang="ro-RO" dirty="0"/>
              <a:t>Permit o mai bună </a:t>
            </a:r>
            <a:r>
              <a:rPr lang="ro-RO" dirty="0" err="1"/>
              <a:t>înţelegere</a:t>
            </a:r>
            <a:r>
              <a:rPr lang="ro-RO" dirty="0"/>
              <a:t> a </a:t>
            </a:r>
            <a:r>
              <a:rPr lang="ro-RO" dirty="0" err="1"/>
              <a:t>reacţiei</a:t>
            </a:r>
            <a:r>
              <a:rPr lang="ro-RO" dirty="0"/>
              <a:t> consumatorului la produsul turistic oferit, iar acest lucru poate contribui la o mai bună alocare a resurselor bugetului </a:t>
            </a:r>
            <a:r>
              <a:rPr lang="ro-RO" dirty="0" err="1"/>
              <a:t>promoţional</a:t>
            </a:r>
            <a:r>
              <a:rPr lang="ro-RO" dirty="0"/>
              <a:t>; </a:t>
            </a:r>
            <a:endParaRPr lang="x-none" dirty="0"/>
          </a:p>
          <a:p>
            <a:pPr marL="285750" lvl="0" indent="-285750" algn="just">
              <a:buFont typeface="Arial" panose="020B0604020202020204" pitchFamily="34" charset="0"/>
              <a:buChar char="•"/>
            </a:pPr>
            <a:r>
              <a:rPr lang="ro-RO" dirty="0"/>
              <a:t>Rezultatele studiilor de măsurare a </a:t>
            </a:r>
            <a:r>
              <a:rPr lang="ro-RO" dirty="0" err="1"/>
              <a:t>satisfacţiei</a:t>
            </a:r>
            <a:r>
              <a:rPr lang="ro-RO" dirty="0"/>
              <a:t> pot încuraja afacerile existente în domeniul turismului, precum </a:t>
            </a:r>
            <a:r>
              <a:rPr lang="ro-RO" dirty="0" err="1"/>
              <a:t>şi</a:t>
            </a:r>
            <a:r>
              <a:rPr lang="ro-RO" dirty="0"/>
              <a:t> dezvoltarea altora noi; </a:t>
            </a:r>
            <a:endParaRPr lang="x-none" dirty="0"/>
          </a:p>
          <a:p>
            <a:pPr marL="285750" lvl="0" indent="-285750" algn="just">
              <a:buFont typeface="Arial" panose="020B0604020202020204" pitchFamily="34" charset="0"/>
              <a:buChar char="•"/>
            </a:pPr>
            <a:r>
              <a:rPr lang="ro-RO" dirty="0"/>
              <a:t>Rezultatele </a:t>
            </a:r>
            <a:r>
              <a:rPr lang="ro-RO" dirty="0" err="1"/>
              <a:t>obţinute</a:t>
            </a:r>
            <a:r>
              <a:rPr lang="ro-RO" dirty="0"/>
              <a:t> pot fi folosite în planificări strategice viitoare; </a:t>
            </a:r>
            <a:endParaRPr lang="x-none" dirty="0"/>
          </a:p>
          <a:p>
            <a:pPr marL="285750" lvl="0" indent="-285750" algn="just">
              <a:buFont typeface="Arial" panose="020B0604020202020204" pitchFamily="34" charset="0"/>
              <a:buChar char="•"/>
            </a:pPr>
            <a:r>
              <a:rPr lang="ro-RO" dirty="0"/>
              <a:t>Va fi posibilă realizarea unor </a:t>
            </a:r>
            <a:r>
              <a:rPr lang="ro-RO" dirty="0" err="1"/>
              <a:t>comparaţii</a:t>
            </a:r>
            <a:r>
              <a:rPr lang="ro-RO" dirty="0"/>
              <a:t> între eforturile </a:t>
            </a:r>
            <a:r>
              <a:rPr lang="ro-RO" dirty="0" err="1"/>
              <a:t>despuse</a:t>
            </a:r>
            <a:r>
              <a:rPr lang="ro-RO" dirty="0"/>
              <a:t> de întreprinderile turistice </a:t>
            </a:r>
            <a:r>
              <a:rPr lang="ro-RO" dirty="0" err="1"/>
              <a:t>şi</a:t>
            </a:r>
            <a:r>
              <a:rPr lang="ro-RO" dirty="0"/>
              <a:t> cele depuse de </a:t>
            </a:r>
            <a:r>
              <a:rPr lang="ro-RO" dirty="0" err="1"/>
              <a:t>auotităţi</a:t>
            </a:r>
            <a:r>
              <a:rPr lang="ro-RO" dirty="0"/>
              <a:t> în domeniul dezvoltării turismului; </a:t>
            </a:r>
            <a:endParaRPr lang="x-none" dirty="0"/>
          </a:p>
          <a:p>
            <a:pPr marL="285750" lvl="0" indent="-285750" algn="just">
              <a:buFont typeface="Arial" panose="020B0604020202020204" pitchFamily="34" charset="0"/>
              <a:buChar char="•"/>
            </a:pPr>
            <a:r>
              <a:rPr lang="ro-RO" dirty="0"/>
              <a:t>Vor putea fi evaluate eforturile făcute de </a:t>
            </a:r>
            <a:r>
              <a:rPr lang="ro-RO" dirty="0" err="1"/>
              <a:t>autorităţi</a:t>
            </a:r>
            <a:r>
              <a:rPr lang="ro-RO" dirty="0"/>
              <a:t> în promovarea </a:t>
            </a:r>
            <a:r>
              <a:rPr lang="ro-RO" dirty="0" err="1"/>
              <a:t>şi</a:t>
            </a:r>
            <a:r>
              <a:rPr lang="ro-RO" dirty="0"/>
              <a:t> dezvoltarea turismului. </a:t>
            </a:r>
            <a:endParaRPr lang="x-none" dirty="0"/>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223290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143002" y="1999615"/>
            <a:ext cx="6858000" cy="276402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4400" b="1" kern="1200">
                <a:solidFill>
                  <a:schemeClr val="tx1"/>
                </a:solidFill>
                <a:latin typeface="+mj-lt"/>
                <a:ea typeface="+mj-ea"/>
                <a:cs typeface="+mj-cs"/>
              </a:rPr>
              <a:t>CAPITOLUL 2 </a:t>
            </a:r>
            <a:r>
              <a:rPr lang="en-US" sz="4400" kern="1200">
                <a:solidFill>
                  <a:schemeClr val="tx1"/>
                </a:solidFill>
                <a:latin typeface="+mj-lt"/>
                <a:ea typeface="+mj-ea"/>
                <a:cs typeface="+mj-cs"/>
              </a:rPr>
              <a:t>– </a:t>
            </a:r>
            <a:r>
              <a:rPr lang="en-US" sz="4400" b="1" kern="1200">
                <a:solidFill>
                  <a:schemeClr val="tx1"/>
                </a:solidFill>
                <a:latin typeface="+mj-lt"/>
                <a:ea typeface="+mj-ea"/>
                <a:cs typeface="+mj-cs"/>
              </a:rPr>
              <a:t>Studierea comportamentului consumatorului în contextul marketingului sustenabil </a:t>
            </a:r>
            <a:endParaRPr lang="en-US" sz="4400" kern="1200">
              <a:solidFill>
                <a:schemeClr val="tx1"/>
              </a:solidFill>
              <a:latin typeface="+mj-lt"/>
              <a:ea typeface="+mj-ea"/>
              <a:cs typeface="+mj-cs"/>
            </a:endParaRPr>
          </a:p>
          <a:p>
            <a:pPr algn="ctr">
              <a:lnSpc>
                <a:spcPct val="90000"/>
              </a:lnSpc>
              <a:spcBef>
                <a:spcPct val="0"/>
              </a:spcBef>
              <a:spcAft>
                <a:spcPts val="600"/>
              </a:spcAft>
            </a:pPr>
            <a:endParaRPr lang="en-US" sz="4400" i="1" kern="1200">
              <a:solidFill>
                <a:schemeClr val="tx1"/>
              </a:solidFill>
              <a:latin typeface="+mj-lt"/>
              <a:ea typeface="+mj-ea"/>
              <a:cs typeface="+mj-cs"/>
            </a:endParaRPr>
          </a:p>
          <a:p>
            <a:pPr algn="ctr">
              <a:lnSpc>
                <a:spcPct val="90000"/>
              </a:lnSpc>
              <a:spcBef>
                <a:spcPct val="0"/>
              </a:spcBef>
              <a:spcAft>
                <a:spcPts val="600"/>
              </a:spcAft>
            </a:pPr>
            <a:endParaRPr lang="en-US" sz="4400" kern="1200">
              <a:solidFill>
                <a:schemeClr val="tx1"/>
              </a:solidFill>
              <a:latin typeface="+mj-lt"/>
              <a:ea typeface="+mj-ea"/>
              <a:cs typeface="+mj-cs"/>
            </a:endParaRPr>
          </a:p>
        </p:txBody>
      </p:sp>
      <p:sp>
        <p:nvSpPr>
          <p:cNvPr id="19" name="Rectangle 18">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7126976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6278642"/>
          </a:xfrm>
          <a:prstGeom prst="rect">
            <a:avLst/>
          </a:prstGeom>
          <a:noFill/>
        </p:spPr>
        <p:txBody>
          <a:bodyPr wrap="square" rtlCol="0">
            <a:spAutoFit/>
          </a:bodyPr>
          <a:lstStyle/>
          <a:p>
            <a:pPr algn="just"/>
            <a:r>
              <a:rPr lang="en-US" sz="2000" b="1" dirty="0"/>
              <a:t>2.1.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evalua efectul antecedentelor e - loialității (loialitatea consumatorilor care apelează la comerț electronic) asupra percepțiilor și atitudinilor consumatorilor privind site-urile de comerț electronic în contextul sustenabilității afacerii on-line</a:t>
            </a:r>
          </a:p>
          <a:p>
            <a:pPr algn="just"/>
            <a:endParaRPr lang="en-US" sz="2400" b="1" dirty="0">
              <a:latin typeface="UT Sans" pitchFamily="2" charset="0"/>
            </a:endParaRPr>
          </a:p>
          <a:p>
            <a:pPr algn="just"/>
            <a:r>
              <a:rPr lang="en-US" sz="2000" b="1" dirty="0" err="1">
                <a:solidFill>
                  <a:srgbClr val="0064A0"/>
                </a:solidFill>
                <a:latin typeface="UT Sans" pitchFamily="2" charset="0"/>
              </a:rPr>
              <a:t>Ipotezele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r>
              <a:rPr lang="ro-RO" dirty="0"/>
              <a:t>Ipoteza 1: Accesibilitatea site-ului web afectează pozitiv e - loialitatea  clienților</a:t>
            </a:r>
            <a:endParaRPr lang="x-none" dirty="0"/>
          </a:p>
          <a:p>
            <a:r>
              <a:rPr lang="ro-RO" dirty="0"/>
              <a:t>Ipoteza 2: Accesibilitatea site-ului web afectează în mod pozitiv satisfacția clienților legată de utilizarea site-ului</a:t>
            </a:r>
            <a:endParaRPr lang="x-none" dirty="0"/>
          </a:p>
          <a:p>
            <a:r>
              <a:rPr lang="ro-RO" dirty="0"/>
              <a:t>Ipoteza 3: Accesibilitatea site-ului web afectează pozitiv încrederea clienților</a:t>
            </a:r>
            <a:endParaRPr lang="x-none" dirty="0"/>
          </a:p>
          <a:p>
            <a:r>
              <a:rPr lang="ro-RO" dirty="0"/>
              <a:t>Ipoteza 4: Satisfacția clienților afectează în mod pozitiv e-loialitatea clienților </a:t>
            </a:r>
            <a:endParaRPr lang="x-none" dirty="0"/>
          </a:p>
          <a:p>
            <a:r>
              <a:rPr lang="ro-RO" dirty="0"/>
              <a:t>Ipoteza 5: Satisfacția clienților afectează pozitiv încrederea clienților </a:t>
            </a:r>
            <a:endParaRPr lang="x-none" dirty="0"/>
          </a:p>
          <a:p>
            <a:r>
              <a:rPr lang="ro-RO" dirty="0"/>
              <a:t>Ipoteza 6: Încrederea clienților afectează pozitiv  e - loialitatea clienților </a:t>
            </a:r>
            <a:endParaRPr lang="x-none" dirty="0"/>
          </a:p>
          <a:p>
            <a:pPr algn="just"/>
            <a:endParaRPr lang="ro-RO" sz="2000" dirty="0">
              <a:latin typeface="UT Sans" pitchFamily="2" charset="0"/>
            </a:endParaRPr>
          </a:p>
          <a:p>
            <a:pPr algn="just"/>
            <a:r>
              <a:rPr lang="ro-RO" sz="2000" b="1" dirty="0">
                <a:solidFill>
                  <a:schemeClr val="accent1">
                    <a:lumMod val="75000"/>
                  </a:schemeClr>
                </a:solidFill>
                <a:latin typeface="UT Sans" pitchFamily="2" charset="0"/>
              </a:rPr>
              <a:t>Metodologia cercetării: </a:t>
            </a:r>
            <a:endParaRPr lang="en-US" sz="2000" b="1" dirty="0">
              <a:solidFill>
                <a:schemeClr val="accent1">
                  <a:lumMod val="75000"/>
                </a:schemeClr>
              </a:solidFill>
              <a:latin typeface="UT Sans" pitchFamily="2" charset="0"/>
            </a:endParaRPr>
          </a:p>
          <a:p>
            <a:pPr marL="285750" indent="-285750" algn="just">
              <a:buFont typeface="Arial" panose="020B0604020202020204" pitchFamily="34" charset="0"/>
              <a:buChar char="•"/>
            </a:pPr>
            <a:r>
              <a:rPr lang="en-GB" dirty="0" err="1"/>
              <a:t>Cercetare</a:t>
            </a:r>
            <a:r>
              <a:rPr lang="en-GB" dirty="0"/>
              <a:t> </a:t>
            </a:r>
            <a:r>
              <a:rPr lang="en-GB" dirty="0" err="1"/>
              <a:t>cantitativa</a:t>
            </a:r>
            <a:r>
              <a:rPr lang="en-GB" dirty="0"/>
              <a:t>̆ tip </a:t>
            </a:r>
            <a:r>
              <a:rPr lang="en-GB" dirty="0" err="1"/>
              <a:t>ancheta</a:t>
            </a:r>
            <a:r>
              <a:rPr lang="en-GB" dirty="0"/>
              <a:t>̆ de </a:t>
            </a:r>
            <a:r>
              <a:rPr lang="en-GB" dirty="0" err="1"/>
              <a:t>teren</a:t>
            </a:r>
            <a:r>
              <a:rPr lang="en-GB" dirty="0"/>
              <a:t> pe </a:t>
            </a:r>
            <a:r>
              <a:rPr lang="en-GB" dirty="0" err="1"/>
              <a:t>baza</a:t>
            </a:r>
            <a:r>
              <a:rPr lang="en-GB" dirty="0"/>
              <a:t>̆ de </a:t>
            </a:r>
            <a:r>
              <a:rPr lang="en-GB" dirty="0" err="1"/>
              <a:t>chestionar</a:t>
            </a:r>
            <a:r>
              <a:rPr lang="en-GB" dirty="0"/>
              <a:t>, pe un </a:t>
            </a:r>
            <a:r>
              <a:rPr lang="en-GB" dirty="0" err="1"/>
              <a:t>eșantion</a:t>
            </a:r>
            <a:r>
              <a:rPr lang="en-GB" dirty="0"/>
              <a:t> de 523 de </a:t>
            </a:r>
            <a:r>
              <a:rPr lang="en-GB" dirty="0" err="1"/>
              <a:t>respondenți</a:t>
            </a:r>
            <a:r>
              <a:rPr lang="en-GB" dirty="0"/>
              <a:t> cu </a:t>
            </a:r>
            <a:r>
              <a:rPr lang="en-GB" dirty="0" err="1"/>
              <a:t>chestionare</a:t>
            </a:r>
            <a:r>
              <a:rPr lang="en-GB" dirty="0"/>
              <a:t> </a:t>
            </a:r>
            <a:r>
              <a:rPr lang="en-GB" dirty="0" err="1"/>
              <a:t>valide</a:t>
            </a:r>
            <a:r>
              <a:rPr lang="en-GB" dirty="0"/>
              <a:t> </a:t>
            </a:r>
            <a:r>
              <a:rPr lang="en-GB" dirty="0" err="1"/>
              <a:t>completate</a:t>
            </a:r>
            <a:r>
              <a:rPr lang="en-GB" dirty="0"/>
              <a:t>, </a:t>
            </a:r>
            <a:r>
              <a:rPr lang="en-GB" dirty="0" err="1"/>
              <a:t>provenind</a:t>
            </a:r>
            <a:r>
              <a:rPr lang="en-GB" dirty="0"/>
              <a:t> din 3 centre </a:t>
            </a:r>
            <a:r>
              <a:rPr lang="en-GB" dirty="0" err="1"/>
              <a:t>universitare</a:t>
            </a:r>
            <a:r>
              <a:rPr lang="en-GB" dirty="0"/>
              <a:t>: </a:t>
            </a:r>
            <a:r>
              <a:rPr lang="en-GB" dirty="0" err="1"/>
              <a:t>București</a:t>
            </a:r>
            <a:r>
              <a:rPr lang="en-GB" dirty="0"/>
              <a:t>, Alba Iulia </a:t>
            </a:r>
            <a:r>
              <a:rPr lang="en-GB" dirty="0" err="1"/>
              <a:t>și</a:t>
            </a:r>
            <a:r>
              <a:rPr lang="en-GB" dirty="0"/>
              <a:t> Sibiu. </a:t>
            </a:r>
            <a:r>
              <a:rPr lang="en-GB" dirty="0" err="1"/>
              <a:t>Testarea</a:t>
            </a:r>
            <a:r>
              <a:rPr lang="en-GB" dirty="0"/>
              <a:t> s-a </a:t>
            </a:r>
            <a:r>
              <a:rPr lang="en-GB" dirty="0" err="1"/>
              <a:t>realizat</a:t>
            </a:r>
            <a:r>
              <a:rPr lang="en-GB" dirty="0"/>
              <a:t> cu </a:t>
            </a:r>
            <a:r>
              <a:rPr lang="en-GB" dirty="0" err="1"/>
              <a:t>ajutorul</a:t>
            </a:r>
            <a:r>
              <a:rPr lang="en-GB" dirty="0"/>
              <a:t> </a:t>
            </a:r>
            <a:r>
              <a:rPr lang="en-GB" dirty="0" err="1"/>
              <a:t>analizei</a:t>
            </a:r>
            <a:r>
              <a:rPr lang="en-GB" dirty="0"/>
              <a:t> </a:t>
            </a:r>
            <a:r>
              <a:rPr lang="en-GB" dirty="0" err="1"/>
              <a:t>factoriale</a:t>
            </a:r>
            <a:r>
              <a:rPr lang="en-GB" dirty="0"/>
              <a:t> </a:t>
            </a:r>
            <a:r>
              <a:rPr lang="en-GB" dirty="0" err="1"/>
              <a:t>exploratorii</a:t>
            </a:r>
            <a:r>
              <a:rPr lang="en-GB" dirty="0"/>
              <a:t>. </a:t>
            </a:r>
            <a:endParaRPr lang="en-GB" sz="2000" dirty="0"/>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5292772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2616101"/>
          </a:xfrm>
          <a:prstGeom prst="rect">
            <a:avLst/>
          </a:prstGeom>
          <a:noFill/>
        </p:spPr>
        <p:txBody>
          <a:bodyPr wrap="square" rtlCol="0">
            <a:spAutoFit/>
          </a:bodyPr>
          <a:lstStyle/>
          <a:p>
            <a:pPr algn="just"/>
            <a:r>
              <a:rPr lang="en-US" sz="2000" b="1" dirty="0"/>
              <a:t>2.1.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evalua efectul antecedentelor e - Loialității (loialitatea consumatorilor care apelează la comerț electronic) asupra percepțiilor și atitudinilor consumatorilor privind site-urile de comerț electronic în contextul sustenabilității afacerii on-line</a:t>
            </a:r>
          </a:p>
          <a:p>
            <a:pPr algn="just"/>
            <a:endParaRPr lang="en-US" sz="2400" b="1" dirty="0">
              <a:latin typeface="UT Sans" pitchFamily="2" charset="0"/>
            </a:endParaRPr>
          </a:p>
          <a:p>
            <a:pPr algn="just"/>
            <a:r>
              <a:rPr lang="en-US" sz="2000" b="1" dirty="0">
                <a:solidFill>
                  <a:srgbClr val="0064A0"/>
                </a:solidFill>
                <a:latin typeface="UT Sans" pitchFamily="2" charset="0"/>
              </a:rPr>
              <a:t>Model conceptual: </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10" name="Picture 9" descr="Diagram&#10;&#10;Description automatically generated">
            <a:extLst>
              <a:ext uri="{FF2B5EF4-FFF2-40B4-BE49-F238E27FC236}">
                <a16:creationId xmlns:a16="http://schemas.microsoft.com/office/drawing/2014/main" xmlns="" id="{C574F147-D8DD-8847-A7CF-849277BD50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298" y="3099741"/>
            <a:ext cx="6264442" cy="3242299"/>
          </a:xfrm>
          <a:prstGeom prst="rect">
            <a:avLst/>
          </a:prstGeom>
        </p:spPr>
      </p:pic>
    </p:spTree>
    <p:extLst>
      <p:ext uri="{BB962C8B-B14F-4D97-AF65-F5344CB8AC3E}">
        <p14:creationId xmlns:p14="http://schemas.microsoft.com/office/powerpoint/2010/main" val="17928742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1077218"/>
          </a:xfrm>
          <a:prstGeom prst="rect">
            <a:avLst/>
          </a:prstGeom>
          <a:noFill/>
        </p:spPr>
        <p:txBody>
          <a:bodyPr wrap="square" rtlCol="0">
            <a:spAutoFit/>
          </a:bodyPr>
          <a:lstStyle/>
          <a:p>
            <a:pPr algn="just"/>
            <a:endParaRPr lang="en-US" sz="2400" b="1" dirty="0">
              <a:latin typeface="UT Sans" pitchFamily="2" charset="0"/>
            </a:endParaRP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11" name="Picture 10" descr="Diagram&#10;&#10;Description automatically generated">
            <a:extLst>
              <a:ext uri="{FF2B5EF4-FFF2-40B4-BE49-F238E27FC236}">
                <a16:creationId xmlns:a16="http://schemas.microsoft.com/office/drawing/2014/main" xmlns="" id="{CEC83F19-ABB0-3846-9FCC-DB3D9B4A67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343"/>
            <a:ext cx="9144000" cy="6689313"/>
          </a:xfrm>
          <a:prstGeom prst="rect">
            <a:avLst/>
          </a:prstGeom>
        </p:spPr>
      </p:pic>
      <p:pic>
        <p:nvPicPr>
          <p:cNvPr id="13" name="Picture 12">
            <a:extLst>
              <a:ext uri="{FF2B5EF4-FFF2-40B4-BE49-F238E27FC236}">
                <a16:creationId xmlns:a16="http://schemas.microsoft.com/office/drawing/2014/main" xmlns="" id="{C14077A9-8E31-B445-B965-ED317B2EF9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3968" y="6237312"/>
            <a:ext cx="4571996" cy="560764"/>
          </a:xfrm>
          <a:prstGeom prst="rect">
            <a:avLst/>
          </a:prstGeom>
        </p:spPr>
      </p:pic>
    </p:spTree>
    <p:extLst>
      <p:ext uri="{BB962C8B-B14F-4D97-AF65-F5344CB8AC3E}">
        <p14:creationId xmlns:p14="http://schemas.microsoft.com/office/powerpoint/2010/main" val="26501608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6217087"/>
          </a:xfrm>
          <a:prstGeom prst="rect">
            <a:avLst/>
          </a:prstGeom>
          <a:noFill/>
        </p:spPr>
        <p:txBody>
          <a:bodyPr wrap="square" rtlCol="0">
            <a:spAutoFit/>
          </a:bodyPr>
          <a:lstStyle/>
          <a:p>
            <a:pPr algn="just"/>
            <a:r>
              <a:rPr lang="en-US" sz="2000" b="1" dirty="0"/>
              <a:t>2.1.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evalua efectul antecedentelor e - Loialității (loialitatea consumatorilor care apelează la comerț electronic) asupra percepțiilor și atitudinilor consumatorilor privind site-urile de comerț electronic în contextul sustenabilității afacerii on-line</a:t>
            </a:r>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marL="285750" indent="-285750" algn="just">
              <a:buFont typeface="Arial" panose="020B0604020202020204" pitchFamily="34" charset="0"/>
              <a:buChar char="•"/>
            </a:pPr>
            <a:r>
              <a:rPr lang="ro-RO" dirty="0"/>
              <a:t>Accesibilitatea site-ului are un efect direct pozitiv și semnificativ asupra loialității electronice (β = 0,30, p &lt; 0,001), ceea ce înseamnă că Ipoteza 1 este validată</a:t>
            </a:r>
            <a:r>
              <a:rPr lang="x-none" sz="2000" dirty="0"/>
              <a:t> </a:t>
            </a:r>
          </a:p>
          <a:p>
            <a:pPr marL="285750" indent="-285750" algn="just">
              <a:buFont typeface="Arial" panose="020B0604020202020204" pitchFamily="34" charset="0"/>
              <a:buChar char="•"/>
            </a:pPr>
            <a:r>
              <a:rPr lang="ro-RO" dirty="0"/>
              <a:t>Accesibilitatea site-ului are un efect direct pozitiv și semnificativ asupra satisfacției clienților (β = 1,03, p &lt; 0,001), ceea ce înseamnă că și Ipoteza 2 este validată</a:t>
            </a:r>
            <a:r>
              <a:rPr lang="x-none" sz="2000" dirty="0"/>
              <a:t> </a:t>
            </a:r>
          </a:p>
          <a:p>
            <a:pPr marL="285750" indent="-285750" algn="just">
              <a:buFont typeface="Arial" panose="020B0604020202020204" pitchFamily="34" charset="0"/>
              <a:buChar char="•"/>
            </a:pPr>
            <a:r>
              <a:rPr lang="ro-RO" dirty="0"/>
              <a:t>Accesibilitatea site-ului are un efect direct pozitiv și semnificativ asupra încrederii clienților (β = 1,01, p &lt; 0,001), prin urmare, este validată și Ipoteza 3</a:t>
            </a:r>
            <a:r>
              <a:rPr lang="x-none" sz="2000" dirty="0"/>
              <a:t> </a:t>
            </a:r>
          </a:p>
          <a:p>
            <a:pPr marL="285750" indent="-285750" algn="just">
              <a:buFont typeface="Arial" panose="020B0604020202020204" pitchFamily="34" charset="0"/>
              <a:buChar char="•"/>
            </a:pPr>
            <a:r>
              <a:rPr lang="ro-RO" dirty="0"/>
              <a:t>Efectul satisfacției clienților asupra loialității electronice a fost confirmat ca fiind pozitiv și semnificativ, de asemenea (β = 0,39, p &lt; 0,001), ceea ce susține validitatea Ipotezei 4. </a:t>
            </a:r>
          </a:p>
          <a:p>
            <a:pPr marL="285750" indent="-285750" algn="just">
              <a:buFont typeface="Arial" panose="020B0604020202020204" pitchFamily="34" charset="0"/>
              <a:buChar char="•"/>
            </a:pPr>
            <a:r>
              <a:rPr lang="ro-RO" dirty="0"/>
              <a:t>Relația dintre satisfacția clientului și încrederea clienților se arată a fi pozitivă și efectul este de asemenea semnificativ (β = 0,22, p &lt; 0,001), ceea ce susține validitatea Ipotezei 5</a:t>
            </a:r>
          </a:p>
          <a:p>
            <a:pPr marL="285750" indent="-285750" algn="just">
              <a:buFont typeface="Arial" panose="020B0604020202020204" pitchFamily="34" charset="0"/>
              <a:buChar char="•"/>
            </a:pPr>
            <a:r>
              <a:rPr lang="ro-RO" dirty="0"/>
              <a:t>Rezultatele privind ultima relație luată în considerare indică un efect pozitiv direct al încrederii clienților asupra loialității electronice (β = 0,05, p &lt; 0,05)</a:t>
            </a:r>
            <a:r>
              <a:rPr lang="x-none" sz="2000" dirty="0"/>
              <a:t> </a:t>
            </a:r>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1434830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611560" y="1268760"/>
            <a:ext cx="8064872" cy="4062651"/>
          </a:xfrm>
          <a:prstGeom prst="rect">
            <a:avLst/>
          </a:prstGeom>
          <a:noFill/>
        </p:spPr>
        <p:txBody>
          <a:bodyPr wrap="square" rtlCol="0">
            <a:spAutoFit/>
          </a:bodyPr>
          <a:lstStyle/>
          <a:p>
            <a:pPr marL="342900" indent="-342900" algn="ctr"/>
            <a:r>
              <a:rPr lang="ro-RO" sz="2000" b="1" dirty="0">
                <a:latin typeface="UT Sans" pitchFamily="50" charset="0"/>
              </a:rPr>
              <a:t>Cuprins</a:t>
            </a:r>
          </a:p>
          <a:p>
            <a:pPr marL="342900" indent="-342900" algn="just">
              <a:buBlip>
                <a:blip r:embed="rId2"/>
              </a:buBlip>
            </a:pPr>
            <a:endParaRPr lang="ro-RO" sz="2000" dirty="0">
              <a:latin typeface="UT Sans" pitchFamily="50" charset="0"/>
            </a:endParaRPr>
          </a:p>
          <a:p>
            <a:pPr algn="just"/>
            <a:r>
              <a:rPr lang="vi-VN" sz="2000" b="1" dirty="0">
                <a:latin typeface="UT Sans" pitchFamily="50" charset="0"/>
              </a:rPr>
              <a:t>I. Realizări științifice și profesionale</a:t>
            </a:r>
            <a:endParaRPr lang="ro-RO" sz="2000" b="1" dirty="0">
              <a:latin typeface="UT Sans" pitchFamily="50" charset="0"/>
            </a:endParaRPr>
          </a:p>
          <a:p>
            <a:pPr algn="just"/>
            <a:r>
              <a:rPr lang="ro-RO" sz="2000" dirty="0">
                <a:latin typeface="UT Sans" pitchFamily="50" charset="0"/>
              </a:rPr>
              <a:t>1.</a:t>
            </a:r>
            <a:r>
              <a:rPr lang="vi-VN" sz="2000" dirty="0">
                <a:latin typeface="UT Sans" pitchFamily="50" charset="0"/>
              </a:rPr>
              <a:t> </a:t>
            </a:r>
            <a:r>
              <a:rPr lang="ro-RO" dirty="0"/>
              <a:t>Cercetarea satisfacției și a loialității turiștilor și sustenabilitatea în marketingul serviciilor turistice</a:t>
            </a:r>
            <a:r>
              <a:rPr lang="x-none" sz="2000" dirty="0"/>
              <a:t> </a:t>
            </a:r>
            <a:endParaRPr lang="ro-RO" sz="2000" dirty="0">
              <a:latin typeface="UT Sans" pitchFamily="50" charset="0"/>
            </a:endParaRPr>
          </a:p>
          <a:p>
            <a:pPr algn="just"/>
            <a:r>
              <a:rPr lang="ro-RO" sz="2000" dirty="0">
                <a:latin typeface="UT Sans" pitchFamily="50" charset="0"/>
              </a:rPr>
              <a:t>2.</a:t>
            </a:r>
            <a:r>
              <a:rPr lang="en-US" sz="2000" dirty="0">
                <a:latin typeface="UT Sans" pitchFamily="50" charset="0"/>
              </a:rPr>
              <a:t> </a:t>
            </a:r>
            <a:r>
              <a:rPr lang="ro-RO" dirty="0"/>
              <a:t>Studierea comportamentului consumatorului în contextul marketingului sustenabil </a:t>
            </a:r>
          </a:p>
          <a:p>
            <a:pPr algn="just"/>
            <a:r>
              <a:rPr lang="ro-RO" sz="2000" dirty="0">
                <a:latin typeface="UT Sans" pitchFamily="50" charset="0"/>
              </a:rPr>
              <a:t>3. </a:t>
            </a:r>
            <a:r>
              <a:rPr lang="ro-RO" dirty="0"/>
              <a:t>Marketingul produselor agroalimentare – premisă a asigurării sustenabilității micilor producători agricoli</a:t>
            </a:r>
            <a:r>
              <a:rPr lang="x-none" sz="2000" dirty="0"/>
              <a:t> </a:t>
            </a:r>
            <a:endParaRPr lang="ro-RO" sz="2000" dirty="0">
              <a:latin typeface="UT Sans" pitchFamily="50" charset="0"/>
            </a:endParaRPr>
          </a:p>
          <a:p>
            <a:pPr marL="342900" indent="-342900" algn="just"/>
            <a:endParaRPr lang="ro-RO" sz="2000" dirty="0">
              <a:latin typeface="UT Sans" pitchFamily="50" charset="0"/>
            </a:endParaRPr>
          </a:p>
          <a:p>
            <a:pPr marL="342900" indent="-342900" algn="just"/>
            <a:r>
              <a:rPr lang="vi-VN" sz="2000" b="1" dirty="0">
                <a:latin typeface="UT Sans" pitchFamily="50" charset="0"/>
              </a:rPr>
              <a:t>II</a:t>
            </a:r>
            <a:r>
              <a:rPr lang="ro-RO" sz="2000" b="1" dirty="0">
                <a:latin typeface="UT Sans" pitchFamily="50" charset="0"/>
              </a:rPr>
              <a:t>.</a:t>
            </a:r>
            <a:r>
              <a:rPr lang="vi-VN" sz="2000" b="1" dirty="0">
                <a:latin typeface="UT Sans" pitchFamily="50" charset="0"/>
              </a:rPr>
              <a:t> Planul de evoluție și dezvoltare a carierei	</a:t>
            </a:r>
            <a:endParaRPr lang="ro-RO" sz="2000" b="1" dirty="0">
              <a:latin typeface="UT Sans" pitchFamily="50" charset="0"/>
            </a:endParaRPr>
          </a:p>
          <a:p>
            <a:pPr marL="342900" indent="-342900" algn="just"/>
            <a:r>
              <a:rPr lang="ro-RO" sz="2000" dirty="0">
                <a:latin typeface="UT Sans" pitchFamily="50" charset="0"/>
              </a:rPr>
              <a:t>1</a:t>
            </a:r>
            <a:r>
              <a:rPr lang="vi-VN" sz="2000" dirty="0">
                <a:latin typeface="UT Sans" pitchFamily="50" charset="0"/>
              </a:rPr>
              <a:t>. </a:t>
            </a:r>
            <a:r>
              <a:rPr lang="ro-RO" dirty="0"/>
              <a:t>Evoluția carierei profesionale</a:t>
            </a:r>
            <a:r>
              <a:rPr lang="x-none" sz="2000" dirty="0"/>
              <a:t> </a:t>
            </a:r>
          </a:p>
          <a:p>
            <a:pPr marL="342900" indent="-342900" algn="just"/>
            <a:r>
              <a:rPr lang="vi-VN" sz="2000" dirty="0">
                <a:latin typeface="UT Sans" pitchFamily="50" charset="0"/>
              </a:rPr>
              <a:t>2. </a:t>
            </a:r>
            <a:r>
              <a:rPr lang="ro-RO" dirty="0"/>
              <a:t>Plan de dezvoltare a carierei profesionale </a:t>
            </a:r>
            <a:endParaRPr lang="en-US" sz="2000" dirty="0">
              <a:latin typeface="UT Sans" pitchFamily="50"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4278094"/>
          </a:xfrm>
          <a:prstGeom prst="rect">
            <a:avLst/>
          </a:prstGeom>
          <a:noFill/>
        </p:spPr>
        <p:txBody>
          <a:bodyPr wrap="square" rtlCol="0">
            <a:spAutoFit/>
          </a:bodyPr>
          <a:lstStyle/>
          <a:p>
            <a:pPr algn="just"/>
            <a:r>
              <a:rPr lang="en-US" sz="2000" b="1" dirty="0"/>
              <a:t>2.1.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evalua efectul antecedentelor e - Loialității (loialitatea consumatorilor care apelează la comerț electronic) asupra percepțiilor și atitudinilor consumatorilor privind site-urile de comerț electronic în contextul sustenabilității afacerii on-line</a:t>
            </a:r>
          </a:p>
          <a:p>
            <a:pPr algn="just"/>
            <a:endParaRPr lang="en-US" sz="2400" b="1" dirty="0">
              <a:latin typeface="UT Sans" pitchFamily="2" charset="0"/>
            </a:endParaRPr>
          </a:p>
          <a:p>
            <a:pPr algn="just"/>
            <a:r>
              <a:rPr lang="en-US" sz="2000" b="1" dirty="0" err="1">
                <a:solidFill>
                  <a:srgbClr val="0064A0"/>
                </a:solidFill>
                <a:latin typeface="UT Sans" pitchFamily="2" charset="0"/>
              </a:rPr>
              <a:t>Concluzii</a:t>
            </a:r>
            <a:r>
              <a:rPr lang="en-US" sz="2000" b="1" dirty="0">
                <a:solidFill>
                  <a:srgbClr val="0064A0"/>
                </a:solidFill>
                <a:latin typeface="UT Sans" pitchFamily="2" charset="0"/>
              </a:rPr>
              <a:t>: </a:t>
            </a:r>
          </a:p>
          <a:p>
            <a:endParaRPr lang="en-US" sz="2000" dirty="0">
              <a:latin typeface="UT Sans" pitchFamily="2" charset="0"/>
            </a:endParaRPr>
          </a:p>
          <a:p>
            <a:pPr algn="just"/>
            <a:r>
              <a:rPr lang="ro-RO" dirty="0"/>
              <a:t>- intenția viitoare de a utiliza sau de a recomanda un anumit site de comerț electronic se bazează pe încredere și pe optimizarea experienței pozitive de consum, în special în contextul pandemiei de COVID-19. Nivelul de încredere deja atins de consumatori poate spori capacitatea de a comunica cu alți consumatori și de a traduce atitudinea pozitivă interioară într-un transfer emoțional de încredere față de indivizii cărora le recomandă site-urile.</a:t>
            </a:r>
            <a:endParaRPr lang="x-none" dirty="0"/>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4006248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6247864"/>
          </a:xfrm>
          <a:prstGeom prst="rect">
            <a:avLst/>
          </a:prstGeom>
          <a:noFill/>
        </p:spPr>
        <p:txBody>
          <a:bodyPr wrap="square" rtlCol="0">
            <a:spAutoFit/>
          </a:bodyPr>
          <a:lstStyle/>
          <a:p>
            <a:pPr algn="just"/>
            <a:r>
              <a:rPr lang="en-US" sz="2000" b="1" dirty="0"/>
              <a:t>2.2.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relația dintre percepția despre etichetarea produselor alimentare și modul în care se poate stabili o relație între variabilele referitoare la procesul de luare a deciziilor de cumpărare pentru produsele alimentare etichetate</a:t>
            </a:r>
            <a:r>
              <a:rPr lang="x-none" sz="2000" b="1" dirty="0"/>
              <a:t> </a:t>
            </a:r>
            <a:endParaRPr lang="ro-RO" sz="2000" b="1" dirty="0"/>
          </a:p>
          <a:p>
            <a:pPr algn="just"/>
            <a:endParaRPr lang="en-US" sz="2400" b="1" dirty="0">
              <a:latin typeface="UT Sans" pitchFamily="2" charset="0"/>
            </a:endParaRPr>
          </a:p>
          <a:p>
            <a:pPr algn="just"/>
            <a:r>
              <a:rPr lang="en-US" sz="1600" b="1" dirty="0" err="1">
                <a:solidFill>
                  <a:srgbClr val="0064A0"/>
                </a:solidFill>
                <a:latin typeface="UT Sans" pitchFamily="2" charset="0"/>
              </a:rPr>
              <a:t>Ipotezele</a:t>
            </a:r>
            <a:r>
              <a:rPr lang="en-US" sz="1600" b="1" dirty="0">
                <a:solidFill>
                  <a:srgbClr val="0064A0"/>
                </a:solidFill>
                <a:latin typeface="UT Sans" pitchFamily="2" charset="0"/>
              </a:rPr>
              <a:t> </a:t>
            </a:r>
            <a:r>
              <a:rPr lang="en-US" sz="1600" b="1" dirty="0" err="1">
                <a:solidFill>
                  <a:srgbClr val="0064A0"/>
                </a:solidFill>
                <a:latin typeface="UT Sans" pitchFamily="2" charset="0"/>
              </a:rPr>
              <a:t>cercetării</a:t>
            </a:r>
            <a:r>
              <a:rPr lang="en-US" sz="1600" b="1" dirty="0">
                <a:solidFill>
                  <a:srgbClr val="0064A0"/>
                </a:solidFill>
                <a:latin typeface="UT Sans" pitchFamily="2" charset="0"/>
              </a:rPr>
              <a:t>: </a:t>
            </a:r>
          </a:p>
          <a:p>
            <a:r>
              <a:rPr lang="ro-RO" sz="1600" dirty="0"/>
              <a:t>H1: interesul pentru etichetarea produselor alimentare </a:t>
            </a:r>
            <a:r>
              <a:rPr lang="ro-RO" sz="1600" dirty="0" err="1"/>
              <a:t>afecteaza</a:t>
            </a:r>
            <a:r>
              <a:rPr lang="ro-RO" sz="1600" dirty="0"/>
              <a:t>̆ </a:t>
            </a:r>
            <a:r>
              <a:rPr lang="ro-RO" sz="1600" dirty="0" err="1"/>
              <a:t>în</a:t>
            </a:r>
            <a:r>
              <a:rPr lang="ro-RO" sz="1600" dirty="0"/>
              <a:t> mod pozitiv </a:t>
            </a:r>
            <a:r>
              <a:rPr lang="ro-RO" sz="1600" dirty="0" err="1"/>
              <a:t>percepția</a:t>
            </a:r>
            <a:r>
              <a:rPr lang="ro-RO" sz="1600" dirty="0"/>
              <a:t> asupra </a:t>
            </a:r>
            <a:r>
              <a:rPr lang="ro-RO" sz="1600" dirty="0" err="1"/>
              <a:t>etichetării</a:t>
            </a:r>
            <a:r>
              <a:rPr lang="ro-RO" sz="1600" dirty="0"/>
              <a:t> produselor alimentare</a:t>
            </a:r>
            <a:endParaRPr lang="x-none" sz="1600" dirty="0"/>
          </a:p>
          <a:p>
            <a:r>
              <a:rPr lang="ro-RO" sz="1600" dirty="0"/>
              <a:t>H2: Interesul de etichetare a produselor alimentare afectează pozitiv decizia de cumpărare a produselor alimentare bazată pe etichetare </a:t>
            </a:r>
            <a:endParaRPr lang="x-none" sz="1600" dirty="0"/>
          </a:p>
          <a:p>
            <a:r>
              <a:rPr lang="ro-RO" sz="1600" dirty="0"/>
              <a:t>H3: </a:t>
            </a:r>
            <a:r>
              <a:rPr lang="ro-RO" sz="1600" dirty="0" err="1"/>
              <a:t>percepția</a:t>
            </a:r>
            <a:r>
              <a:rPr lang="ro-RO" sz="1600" dirty="0"/>
              <a:t> asupra </a:t>
            </a:r>
            <a:r>
              <a:rPr lang="ro-RO" sz="1600" dirty="0" err="1"/>
              <a:t>etichetării</a:t>
            </a:r>
            <a:r>
              <a:rPr lang="ro-RO" sz="1600" dirty="0"/>
              <a:t> produselor alimentare </a:t>
            </a:r>
            <a:r>
              <a:rPr lang="ro-RO" sz="1600" dirty="0" err="1"/>
              <a:t>afecteaza</a:t>
            </a:r>
            <a:r>
              <a:rPr lang="ro-RO" sz="1600" dirty="0"/>
              <a:t>̆ pozitiv decizia de </a:t>
            </a:r>
            <a:r>
              <a:rPr lang="ro-RO" sz="1600" dirty="0" err="1"/>
              <a:t>cumpărare</a:t>
            </a:r>
            <a:r>
              <a:rPr lang="ro-RO" sz="1600" dirty="0"/>
              <a:t> a produselor alimentare pe baza </a:t>
            </a:r>
            <a:r>
              <a:rPr lang="ro-RO" sz="1600" dirty="0" err="1"/>
              <a:t>etichetării</a:t>
            </a:r>
            <a:r>
              <a:rPr lang="ro-RO" sz="1600" dirty="0"/>
              <a:t> </a:t>
            </a:r>
            <a:endParaRPr lang="x-none" sz="1600" dirty="0"/>
          </a:p>
          <a:p>
            <a:r>
              <a:rPr lang="ro-RO" sz="1600" dirty="0"/>
              <a:t>H4: decizia de </a:t>
            </a:r>
            <a:r>
              <a:rPr lang="ro-RO" sz="1600" dirty="0" err="1"/>
              <a:t>cumpărare</a:t>
            </a:r>
            <a:r>
              <a:rPr lang="ro-RO" sz="1600" dirty="0"/>
              <a:t> a produselor alimentare bazată pe etichetare </a:t>
            </a:r>
            <a:r>
              <a:rPr lang="ro-RO" sz="1600" dirty="0" err="1"/>
              <a:t>afecteaza</a:t>
            </a:r>
            <a:r>
              <a:rPr lang="ro-RO" sz="1600" dirty="0"/>
              <a:t>̆ </a:t>
            </a:r>
            <a:r>
              <a:rPr lang="ro-RO" sz="1600" dirty="0" err="1"/>
              <a:t>în</a:t>
            </a:r>
            <a:r>
              <a:rPr lang="ro-RO" sz="1600" dirty="0"/>
              <a:t> mod pozitiv gradul de </a:t>
            </a:r>
            <a:r>
              <a:rPr lang="ro-RO" sz="1600" dirty="0" err="1"/>
              <a:t>fidelizare</a:t>
            </a:r>
            <a:r>
              <a:rPr lang="ro-RO" sz="1600" dirty="0"/>
              <a:t> </a:t>
            </a:r>
            <a:r>
              <a:rPr lang="ro-RO" sz="1600" dirty="0" err="1"/>
              <a:t>fața</a:t>
            </a:r>
            <a:r>
              <a:rPr lang="ro-RO" sz="1600" dirty="0"/>
              <a:t>̆ de produsele alimentare </a:t>
            </a:r>
            <a:endParaRPr lang="x-none" sz="1600" dirty="0"/>
          </a:p>
          <a:p>
            <a:r>
              <a:rPr lang="ro-RO" sz="1600" dirty="0"/>
              <a:t>H5: gradul de </a:t>
            </a:r>
            <a:r>
              <a:rPr lang="ro-RO" sz="1600" dirty="0" err="1"/>
              <a:t>fidelizare</a:t>
            </a:r>
            <a:r>
              <a:rPr lang="ro-RO" sz="1600" dirty="0"/>
              <a:t> </a:t>
            </a:r>
            <a:r>
              <a:rPr lang="ro-RO" sz="1600" dirty="0" err="1"/>
              <a:t>fața</a:t>
            </a:r>
            <a:r>
              <a:rPr lang="ro-RO" sz="1600" dirty="0"/>
              <a:t>̆ de produsele alimentare determină un interes suplimentar </a:t>
            </a:r>
            <a:r>
              <a:rPr lang="ro-RO" sz="1600" dirty="0" err="1"/>
              <a:t>fața</a:t>
            </a:r>
            <a:r>
              <a:rPr lang="ro-RO" sz="1600" dirty="0"/>
              <a:t>̆ de etichetarea produselor alimentare. </a:t>
            </a:r>
            <a:endParaRPr lang="x-none" sz="1600" dirty="0"/>
          </a:p>
          <a:p>
            <a:pPr algn="just"/>
            <a:endParaRPr lang="ro-RO" sz="1600" dirty="0">
              <a:latin typeface="UT Sans" pitchFamily="2" charset="0"/>
            </a:endParaRPr>
          </a:p>
          <a:p>
            <a:pPr algn="just"/>
            <a:r>
              <a:rPr lang="ro-RO" sz="1600" b="1" dirty="0">
                <a:solidFill>
                  <a:schemeClr val="accent1">
                    <a:lumMod val="75000"/>
                  </a:schemeClr>
                </a:solidFill>
                <a:latin typeface="UT Sans" pitchFamily="2" charset="0"/>
              </a:rPr>
              <a:t>Metodologia cercetării: </a:t>
            </a:r>
            <a:endParaRPr lang="en-US" sz="1600" b="1" dirty="0">
              <a:solidFill>
                <a:schemeClr val="accent1">
                  <a:lumMod val="75000"/>
                </a:schemeClr>
              </a:solidFill>
              <a:latin typeface="UT Sans" pitchFamily="2" charset="0"/>
            </a:endParaRPr>
          </a:p>
          <a:p>
            <a:pPr marL="285750" indent="-285750" algn="just">
              <a:buFont typeface="Arial" panose="020B0604020202020204" pitchFamily="34" charset="0"/>
              <a:buChar char="•"/>
            </a:pPr>
            <a:r>
              <a:rPr lang="en-GB" sz="1600" dirty="0" err="1"/>
              <a:t>Cercetare</a:t>
            </a:r>
            <a:r>
              <a:rPr lang="en-GB" sz="1600" dirty="0"/>
              <a:t> </a:t>
            </a:r>
            <a:r>
              <a:rPr lang="en-GB" sz="1600" dirty="0" err="1"/>
              <a:t>cantitativa</a:t>
            </a:r>
            <a:r>
              <a:rPr lang="en-GB" sz="1600" dirty="0"/>
              <a:t>̆ tip </a:t>
            </a:r>
            <a:r>
              <a:rPr lang="en-GB" sz="1600" dirty="0" err="1"/>
              <a:t>ancheta</a:t>
            </a:r>
            <a:r>
              <a:rPr lang="en-GB" sz="1600" dirty="0"/>
              <a:t>̆ de </a:t>
            </a:r>
            <a:r>
              <a:rPr lang="en-GB" sz="1600" dirty="0" err="1"/>
              <a:t>teren</a:t>
            </a:r>
            <a:r>
              <a:rPr lang="en-GB" sz="1600" dirty="0"/>
              <a:t> pe </a:t>
            </a:r>
            <a:r>
              <a:rPr lang="en-GB" sz="1600" dirty="0" err="1"/>
              <a:t>baza</a:t>
            </a:r>
            <a:r>
              <a:rPr lang="en-GB" sz="1600" dirty="0"/>
              <a:t>̆ de </a:t>
            </a:r>
            <a:r>
              <a:rPr lang="en-GB" sz="1600" dirty="0" err="1"/>
              <a:t>chestionar</a:t>
            </a:r>
            <a:r>
              <a:rPr lang="en-GB" sz="1600" dirty="0"/>
              <a:t>, pe un </a:t>
            </a:r>
            <a:r>
              <a:rPr lang="en-GB" sz="1600" dirty="0" err="1"/>
              <a:t>eșantion</a:t>
            </a:r>
            <a:r>
              <a:rPr lang="en-GB" sz="1600" dirty="0"/>
              <a:t> de 986 de </a:t>
            </a:r>
            <a:r>
              <a:rPr lang="en-GB" sz="1600" dirty="0" err="1"/>
              <a:t>respondenți</a:t>
            </a:r>
            <a:r>
              <a:rPr lang="en-GB" sz="1600" dirty="0"/>
              <a:t> din </a:t>
            </a:r>
            <a:r>
              <a:rPr lang="en-GB" sz="1600" dirty="0" err="1"/>
              <a:t>mediul</a:t>
            </a:r>
            <a:r>
              <a:rPr lang="en-GB" sz="1600" dirty="0"/>
              <a:t> urban. </a:t>
            </a:r>
            <a:r>
              <a:rPr lang="en-GB" sz="1600" dirty="0" err="1"/>
              <a:t>Testarea</a:t>
            </a:r>
            <a:r>
              <a:rPr lang="en-GB" sz="1600" dirty="0"/>
              <a:t> s-a </a:t>
            </a:r>
            <a:r>
              <a:rPr lang="en-GB" sz="1600" dirty="0" err="1"/>
              <a:t>realizat</a:t>
            </a:r>
            <a:r>
              <a:rPr lang="en-GB" sz="1600" dirty="0"/>
              <a:t> cu </a:t>
            </a:r>
            <a:r>
              <a:rPr lang="en-GB" sz="1600" dirty="0" err="1"/>
              <a:t>ajutorul</a:t>
            </a:r>
            <a:r>
              <a:rPr lang="en-GB" sz="1600" dirty="0"/>
              <a:t> </a:t>
            </a:r>
            <a:r>
              <a:rPr lang="en-GB" sz="1600" dirty="0" err="1"/>
              <a:t>analizei</a:t>
            </a:r>
            <a:r>
              <a:rPr lang="en-GB" sz="1600" dirty="0"/>
              <a:t> </a:t>
            </a:r>
            <a:r>
              <a:rPr lang="en-GB" sz="1600" dirty="0" err="1"/>
              <a:t>factoriale</a:t>
            </a:r>
            <a:r>
              <a:rPr lang="en-GB" sz="1600" dirty="0"/>
              <a:t> </a:t>
            </a:r>
            <a:r>
              <a:rPr lang="en-GB" sz="1600" dirty="0" err="1"/>
              <a:t>exploratorii</a:t>
            </a:r>
            <a:r>
              <a:rPr lang="en-GB" sz="1600" dirty="0"/>
              <a:t>. </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764841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2616101"/>
          </a:xfrm>
          <a:prstGeom prst="rect">
            <a:avLst/>
          </a:prstGeom>
          <a:noFill/>
        </p:spPr>
        <p:txBody>
          <a:bodyPr wrap="square" rtlCol="0">
            <a:spAutoFit/>
          </a:bodyPr>
          <a:lstStyle/>
          <a:p>
            <a:pPr algn="just"/>
            <a:r>
              <a:rPr lang="en-US" sz="2000" b="1" dirty="0"/>
              <a:t>2.2.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relația dintre percepția despre etichetarea produselor alimentare și modul în care se poate stabili o relație între variabilele referitoare la procesul de luare a deciziilor de cumpărare pentru produsele alimentare etichetate</a:t>
            </a:r>
            <a:r>
              <a:rPr lang="x-none" sz="2000" b="1" dirty="0"/>
              <a:t> </a:t>
            </a:r>
            <a:endParaRPr lang="ro-RO" sz="2000" b="1" dirty="0"/>
          </a:p>
          <a:p>
            <a:pPr algn="just"/>
            <a:endParaRPr lang="en-US" sz="2400" b="1" dirty="0">
              <a:latin typeface="UT Sans" pitchFamily="2" charset="0"/>
            </a:endParaRPr>
          </a:p>
          <a:p>
            <a:pPr algn="just"/>
            <a:r>
              <a:rPr lang="en-US" sz="2000" b="1" dirty="0">
                <a:solidFill>
                  <a:srgbClr val="0064A0"/>
                </a:solidFill>
                <a:latin typeface="UT Sans" pitchFamily="2" charset="0"/>
              </a:rPr>
              <a:t>Model conceptual: </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27" name="Picture 26" descr="Diagram&#10;&#10;Description automatically generated">
            <a:extLst>
              <a:ext uri="{FF2B5EF4-FFF2-40B4-BE49-F238E27FC236}">
                <a16:creationId xmlns:a16="http://schemas.microsoft.com/office/drawing/2014/main" xmlns="" id="{E982F80A-B56A-A94B-AF38-B99027DC49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2267212"/>
            <a:ext cx="6516216" cy="4291167"/>
          </a:xfrm>
          <a:prstGeom prst="rect">
            <a:avLst/>
          </a:prstGeom>
        </p:spPr>
      </p:pic>
    </p:spTree>
    <p:extLst>
      <p:ext uri="{BB962C8B-B14F-4D97-AF65-F5344CB8AC3E}">
        <p14:creationId xmlns:p14="http://schemas.microsoft.com/office/powerpoint/2010/main" val="4495992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9" name="Picture 8" descr="Diagram&#10;&#10;Description automatically generated">
            <a:extLst>
              <a:ext uri="{FF2B5EF4-FFF2-40B4-BE49-F238E27FC236}">
                <a16:creationId xmlns:a16="http://schemas.microsoft.com/office/drawing/2014/main" xmlns="" id="{45B4C9AB-D4A8-4D4A-B1AB-A38482B6FB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7684" y="234132"/>
            <a:ext cx="7268578" cy="6623868"/>
          </a:xfrm>
          <a:prstGeom prst="rect">
            <a:avLst/>
          </a:prstGeom>
        </p:spPr>
      </p:pic>
    </p:spTree>
    <p:extLst>
      <p:ext uri="{BB962C8B-B14F-4D97-AF65-F5344CB8AC3E}">
        <p14:creationId xmlns:p14="http://schemas.microsoft.com/office/powerpoint/2010/main" val="36510763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601533"/>
          </a:xfrm>
          <a:prstGeom prst="rect">
            <a:avLst/>
          </a:prstGeom>
          <a:noFill/>
        </p:spPr>
        <p:txBody>
          <a:bodyPr wrap="square" rtlCol="0">
            <a:spAutoFit/>
          </a:bodyPr>
          <a:lstStyle/>
          <a:p>
            <a:pPr algn="just"/>
            <a:r>
              <a:rPr lang="en-US" sz="2000" b="1" dirty="0"/>
              <a:t>2.2.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relația dintre percepția despre etichetarea produselor alimentare și modul în care se poate stabili o relație între variabilele referitoare la procesul de luare a deciziilor de cumpărare pentru produsele alimentare etichetate</a:t>
            </a:r>
            <a:r>
              <a:rPr lang="x-none" sz="2000" b="1" dirty="0"/>
              <a:t> </a:t>
            </a:r>
            <a:endParaRPr lang="ro-RO" sz="2000" b="1" dirty="0"/>
          </a:p>
          <a:p>
            <a:pPr algn="just"/>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marL="285750" indent="-285750" algn="just">
              <a:buFont typeface="Arial" panose="020B0604020202020204" pitchFamily="34" charset="0"/>
              <a:buChar char="•"/>
            </a:pPr>
            <a:r>
              <a:rPr lang="ro-RO" dirty="0"/>
              <a:t>Interesul pentru etichetarea produselor alimentare are un efect direct pozitiv și semnificativ asupra percepției etichetării produselor alimentare (β=.015, p &lt; .01)</a:t>
            </a:r>
            <a:r>
              <a:rPr lang="x-none" dirty="0"/>
              <a:t>; </a:t>
            </a:r>
          </a:p>
          <a:p>
            <a:pPr marL="285750" indent="-285750" algn="just">
              <a:buFont typeface="Arial" panose="020B0604020202020204" pitchFamily="34" charset="0"/>
              <a:buChar char="•"/>
            </a:pPr>
            <a:r>
              <a:rPr lang="ro-RO" dirty="0"/>
              <a:t>Interesul pentru etichetarea produselor alimentare are un efect direct, pozitiv și semnificativ asupra deciziei de cumpărare a produselor alimentare bazată pe etichetare; </a:t>
            </a:r>
          </a:p>
          <a:p>
            <a:pPr marL="285750" indent="-285750" algn="just">
              <a:buFont typeface="Arial" panose="020B0604020202020204" pitchFamily="34" charset="0"/>
              <a:buChar char="•"/>
            </a:pPr>
            <a:r>
              <a:rPr lang="ro-RO" dirty="0"/>
              <a:t>Percepțiile despre etichetarea produselor alimentare determină o modificare pozitivă la nivelul deciziei de cumpărare (β=.018, p &lt; .01); </a:t>
            </a:r>
            <a:endParaRPr lang="en-US" dirty="0">
              <a:latin typeface="UT Sans" pitchFamily="2" charset="0"/>
            </a:endParaRPr>
          </a:p>
          <a:p>
            <a:pPr marL="285750" indent="-285750" algn="just">
              <a:buFont typeface="Arial" panose="020B0604020202020204" pitchFamily="34" charset="0"/>
              <a:buChar char="•"/>
            </a:pPr>
            <a:r>
              <a:rPr lang="ro-RO" dirty="0"/>
              <a:t>Efectul deciziei de cumpărare a produselor alimentare bazată pe etichetare asupra loialității produselor alimentare pe baza etichetării a fost confirmat ca fiind pozitiv și semnificativ, de asemenea (β=.104, p &lt; .01); </a:t>
            </a:r>
          </a:p>
          <a:p>
            <a:pPr marL="285750" indent="-285750" algn="just">
              <a:buFont typeface="Arial" panose="020B0604020202020204" pitchFamily="34" charset="0"/>
              <a:buChar char="•"/>
            </a:pPr>
            <a:r>
              <a:rPr lang="ro-RO" dirty="0"/>
              <a:t>Relația dintre loialitatea produselor alimentare bazată pe etichetare și interesul etichetării produselor alimentare se arată a fi pozitivă, efectul fiind de asemenea semnificativ (β=.030, p &lt; .01).</a:t>
            </a:r>
            <a:endParaRPr lang="en-US"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3643466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4555093"/>
          </a:xfrm>
          <a:prstGeom prst="rect">
            <a:avLst/>
          </a:prstGeom>
          <a:noFill/>
        </p:spPr>
        <p:txBody>
          <a:bodyPr wrap="square" rtlCol="0">
            <a:spAutoFit/>
          </a:bodyPr>
          <a:lstStyle/>
          <a:p>
            <a:pPr algn="just"/>
            <a:r>
              <a:rPr lang="en-US" sz="2000" b="1" dirty="0"/>
              <a:t>2.2.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relația dintre percepția despre etichetarea produselor alimentare și modul în care se poate stabili o relație între variabilele referitoare la procesul de luare a deciziilor de cumpărare pentru produsele alimentare etichetate</a:t>
            </a:r>
            <a:r>
              <a:rPr lang="x-none" sz="2000" b="1" dirty="0"/>
              <a:t> </a:t>
            </a:r>
            <a:endParaRPr lang="ro-RO" sz="2000" b="1" dirty="0"/>
          </a:p>
          <a:p>
            <a:pPr algn="just"/>
            <a:endParaRPr lang="en-US" sz="2400" b="1" dirty="0">
              <a:latin typeface="UT Sans" pitchFamily="2" charset="0"/>
            </a:endParaRPr>
          </a:p>
          <a:p>
            <a:pPr algn="just"/>
            <a:r>
              <a:rPr lang="en-US" sz="2000" b="1" dirty="0" err="1">
                <a:solidFill>
                  <a:srgbClr val="0064A0"/>
                </a:solidFill>
                <a:latin typeface="UT Sans" pitchFamily="2" charset="0"/>
              </a:rPr>
              <a:t>Concluzii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ro-RO" dirty="0"/>
              <a:t>Datorita schimbărilor importante la nivelul culturii de consum privind produsele alimentare, consumatorii devin din ce în ce mai preocupați de informațiile livrate cu ajutorul etichetelor și a altor elemente informative.</a:t>
            </a:r>
            <a:endParaRPr lang="x-none" dirty="0"/>
          </a:p>
          <a:p>
            <a:pPr algn="just"/>
            <a:r>
              <a:rPr lang="ro-RO" dirty="0"/>
              <a:t>Aceste rezultate susțin ideea avansată că în cazul consumatorilor români și a contextului specific de consum pentru produsele luate în considerare, procesul decizional bazat pe etichetare reprezintă un adevărat motor de satisfacție și încredere.</a:t>
            </a:r>
            <a:endParaRPr lang="x-none" dirty="0"/>
          </a:p>
          <a:p>
            <a:pPr algn="just"/>
            <a:endParaRPr lang="en-US" sz="2000" b="1" dirty="0">
              <a:solidFill>
                <a:srgbClr val="0064A0"/>
              </a:solidFill>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1506281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143002" y="1999615"/>
            <a:ext cx="6858000" cy="276402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900" b="1" kern="1200" dirty="0">
                <a:solidFill>
                  <a:schemeClr val="tx1"/>
                </a:solidFill>
                <a:latin typeface="+mj-lt"/>
                <a:ea typeface="+mj-ea"/>
                <a:cs typeface="+mj-cs"/>
              </a:rPr>
              <a:t>CAPITOLUL 3 </a:t>
            </a:r>
            <a:r>
              <a:rPr lang="en-US" sz="3900" kern="1200" dirty="0">
                <a:solidFill>
                  <a:schemeClr val="tx1"/>
                </a:solidFill>
                <a:latin typeface="+mj-lt"/>
                <a:ea typeface="+mj-ea"/>
                <a:cs typeface="+mj-cs"/>
              </a:rPr>
              <a:t>– </a:t>
            </a:r>
            <a:r>
              <a:rPr lang="en-US" sz="3900" b="1" kern="1200" dirty="0" err="1">
                <a:solidFill>
                  <a:schemeClr val="tx1"/>
                </a:solidFill>
                <a:latin typeface="+mj-lt"/>
                <a:ea typeface="+mj-ea"/>
                <a:cs typeface="+mj-cs"/>
              </a:rPr>
              <a:t>Marketingul</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produselor</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agroalimentare</a:t>
            </a:r>
            <a:r>
              <a:rPr lang="en-US" sz="3900" b="1" kern="1200" dirty="0">
                <a:solidFill>
                  <a:schemeClr val="tx1"/>
                </a:solidFill>
                <a:latin typeface="+mj-lt"/>
                <a:ea typeface="+mj-ea"/>
                <a:cs typeface="+mj-cs"/>
              </a:rPr>
              <a:t> - factor al </a:t>
            </a:r>
            <a:r>
              <a:rPr lang="en-US" sz="3900" b="1" kern="1200" dirty="0" err="1">
                <a:solidFill>
                  <a:schemeClr val="tx1"/>
                </a:solidFill>
                <a:latin typeface="+mj-lt"/>
                <a:ea typeface="+mj-ea"/>
                <a:cs typeface="+mj-cs"/>
              </a:rPr>
              <a:t>asigurării</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sustenabilității</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producătorilor</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agricoli</a:t>
            </a:r>
            <a:r>
              <a:rPr lang="en-US" sz="3900" b="1" kern="1200" dirty="0">
                <a:solidFill>
                  <a:schemeClr val="tx1"/>
                </a:solidFill>
                <a:latin typeface="+mj-lt"/>
                <a:ea typeface="+mj-ea"/>
                <a:cs typeface="+mj-cs"/>
              </a:rPr>
              <a:t> </a:t>
            </a:r>
            <a:r>
              <a:rPr lang="en-US" sz="3900" b="1" kern="1200" dirty="0" err="1">
                <a:solidFill>
                  <a:schemeClr val="tx1"/>
                </a:solidFill>
                <a:latin typeface="+mj-lt"/>
                <a:ea typeface="+mj-ea"/>
                <a:cs typeface="+mj-cs"/>
              </a:rPr>
              <a:t>locali</a:t>
            </a:r>
            <a:r>
              <a:rPr lang="en-US" sz="3900" b="1" kern="1200" dirty="0">
                <a:solidFill>
                  <a:schemeClr val="tx1"/>
                </a:solidFill>
                <a:latin typeface="+mj-lt"/>
                <a:ea typeface="+mj-ea"/>
                <a:cs typeface="+mj-cs"/>
              </a:rPr>
              <a:t> </a:t>
            </a:r>
            <a:endParaRPr lang="en-US" sz="3900" kern="1200" dirty="0">
              <a:solidFill>
                <a:schemeClr val="tx1"/>
              </a:solidFill>
              <a:latin typeface="+mj-lt"/>
              <a:ea typeface="+mj-ea"/>
              <a:cs typeface="+mj-cs"/>
            </a:endParaRPr>
          </a:p>
          <a:p>
            <a:pPr algn="ctr">
              <a:lnSpc>
                <a:spcPct val="90000"/>
              </a:lnSpc>
              <a:spcBef>
                <a:spcPct val="0"/>
              </a:spcBef>
              <a:spcAft>
                <a:spcPts val="600"/>
              </a:spcAft>
            </a:pPr>
            <a:endParaRPr lang="en-US" sz="3900" kern="1200" dirty="0">
              <a:solidFill>
                <a:schemeClr val="tx1"/>
              </a:solidFill>
              <a:latin typeface="+mj-lt"/>
              <a:ea typeface="+mj-ea"/>
              <a:cs typeface="+mj-cs"/>
            </a:endParaRPr>
          </a:p>
        </p:txBody>
      </p:sp>
      <p:sp>
        <p:nvSpPr>
          <p:cNvPr id="19" name="Rectangle 18">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517978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632311"/>
          </a:xfrm>
          <a:prstGeom prst="rect">
            <a:avLst/>
          </a:prstGeom>
          <a:noFill/>
        </p:spPr>
        <p:txBody>
          <a:bodyPr wrap="square" rtlCol="0">
            <a:spAutoFit/>
          </a:bodyPr>
          <a:lstStyle/>
          <a:p>
            <a:pPr algn="just"/>
            <a:r>
              <a:rPr lang="en-US" sz="2000" b="1" dirty="0"/>
              <a:t>3.1.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natura corelațiilor dintre motivația pe care o au micii producători agricoli români pentru a lucra în agricultură și satisfacția lor în muncă, precum și modul în care motivațiile micilor producători agricoli și satisfacția în muncă influențează performanța economică a acestora și satisfacția clienților.</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Ipotezele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pPr algn="just"/>
            <a:r>
              <a:rPr lang="ro-RO" sz="2000" i="1" dirty="0"/>
              <a:t>Ipoteza 1:  Motivația micilor producători influențează pozitiv satisfacția în muncă</a:t>
            </a:r>
            <a:endParaRPr lang="x-none" sz="2000" dirty="0"/>
          </a:p>
          <a:p>
            <a:pPr algn="just"/>
            <a:r>
              <a:rPr lang="ro-RO" sz="2000" i="1" dirty="0"/>
              <a:t>Ipoteza 2: Motivația influențează pozitiv performanța economică a fermei</a:t>
            </a:r>
            <a:endParaRPr lang="x-none" sz="2000" dirty="0"/>
          </a:p>
          <a:p>
            <a:pPr algn="just"/>
            <a:r>
              <a:rPr lang="ro-RO" sz="2000" i="1" dirty="0"/>
              <a:t>Ipoteza 3: Satisfacția fermierilor în muncă influențează direct performanța economică a fermei</a:t>
            </a:r>
            <a:endParaRPr lang="x-none" sz="2000" dirty="0"/>
          </a:p>
          <a:p>
            <a:pPr algn="just"/>
            <a:endParaRPr lang="ro-RO" sz="2000" dirty="0"/>
          </a:p>
          <a:p>
            <a:pPr algn="just"/>
            <a:r>
              <a:rPr lang="ro-RO" sz="2000" b="1" dirty="0">
                <a:solidFill>
                  <a:schemeClr val="accent1">
                    <a:lumMod val="75000"/>
                  </a:schemeClr>
                </a:solidFill>
              </a:rPr>
              <a:t>Metodologia cercetării: </a:t>
            </a:r>
            <a:endParaRPr lang="en-US" sz="2000" b="1" dirty="0">
              <a:solidFill>
                <a:schemeClr val="accent1">
                  <a:lumMod val="75000"/>
                </a:schemeClr>
              </a:solidFill>
              <a:latin typeface="UT Sans" pitchFamily="2" charset="0"/>
            </a:endParaRPr>
          </a:p>
          <a:p>
            <a:pPr marL="342900" indent="-342900" algn="just">
              <a:buFontTx/>
              <a:buChar char="-"/>
            </a:pPr>
            <a:r>
              <a:rPr lang="en-US" sz="2000" dirty="0" err="1">
                <a:latin typeface="UT Sans" pitchFamily="2" charset="0"/>
              </a:rPr>
              <a:t>Anchetă</a:t>
            </a:r>
            <a:r>
              <a:rPr lang="en-US" sz="2000" dirty="0">
                <a:latin typeface="UT Sans" pitchFamily="2" charset="0"/>
              </a:rPr>
              <a:t> pe </a:t>
            </a:r>
            <a:r>
              <a:rPr lang="en-US" sz="2000" dirty="0" err="1">
                <a:latin typeface="UT Sans" pitchFamily="2" charset="0"/>
              </a:rPr>
              <a:t>bază</a:t>
            </a:r>
            <a:r>
              <a:rPr lang="en-US" sz="2000" dirty="0">
                <a:latin typeface="UT Sans" pitchFamily="2" charset="0"/>
              </a:rPr>
              <a:t> de </a:t>
            </a:r>
            <a:r>
              <a:rPr lang="en-US" sz="2000" dirty="0" err="1">
                <a:latin typeface="UT Sans" pitchFamily="2" charset="0"/>
              </a:rPr>
              <a:t>chestionar</a:t>
            </a:r>
            <a:r>
              <a:rPr lang="en-US" sz="2000" dirty="0">
                <a:latin typeface="UT Sans" pitchFamily="2" charset="0"/>
              </a:rPr>
              <a:t> </a:t>
            </a:r>
          </a:p>
          <a:p>
            <a:pPr marL="342900" indent="-342900" algn="just">
              <a:buFontTx/>
              <a:buChar char="-"/>
            </a:pPr>
            <a:r>
              <a:rPr lang="en-US" sz="2000" dirty="0">
                <a:latin typeface="UT Sans" pitchFamily="2" charset="0"/>
              </a:rPr>
              <a:t> </a:t>
            </a:r>
            <a:r>
              <a:rPr lang="en-US" sz="2000" dirty="0" err="1">
                <a:latin typeface="UT Sans" pitchFamily="2" charset="0"/>
              </a:rPr>
              <a:t>Eșantion</a:t>
            </a:r>
            <a:r>
              <a:rPr lang="en-US" sz="2000" dirty="0">
                <a:latin typeface="UT Sans" pitchFamily="2" charset="0"/>
              </a:rPr>
              <a:t> format din 900 de </a:t>
            </a:r>
            <a:r>
              <a:rPr lang="en-US" sz="2000" dirty="0" err="1">
                <a:latin typeface="UT Sans" pitchFamily="2" charset="0"/>
              </a:rPr>
              <a:t>mici</a:t>
            </a:r>
            <a:r>
              <a:rPr lang="en-US" sz="2000" dirty="0">
                <a:latin typeface="UT Sans" pitchFamily="2" charset="0"/>
              </a:rPr>
              <a:t> </a:t>
            </a:r>
            <a:r>
              <a:rPr lang="en-US" sz="2000" dirty="0" err="1">
                <a:latin typeface="UT Sans" pitchFamily="2" charset="0"/>
              </a:rPr>
              <a:t>producători</a:t>
            </a:r>
            <a:r>
              <a:rPr lang="en-US" sz="2000" dirty="0">
                <a:latin typeface="UT Sans" pitchFamily="2" charset="0"/>
              </a:rPr>
              <a:t> </a:t>
            </a:r>
            <a:r>
              <a:rPr lang="en-US" sz="2000" dirty="0" err="1">
                <a:latin typeface="UT Sans" pitchFamily="2" charset="0"/>
              </a:rPr>
              <a:t>agricoli</a:t>
            </a:r>
            <a:r>
              <a:rPr lang="en-US" sz="2000" dirty="0">
                <a:latin typeface="UT Sans" pitchFamily="2" charset="0"/>
              </a:rPr>
              <a:t> din </a:t>
            </a:r>
            <a:r>
              <a:rPr lang="en-US" sz="2000" dirty="0" err="1">
                <a:latin typeface="UT Sans" pitchFamily="2" charset="0"/>
              </a:rPr>
              <a:t>diferite</a:t>
            </a:r>
            <a:r>
              <a:rPr lang="en-US" sz="2000" dirty="0">
                <a:latin typeface="UT Sans" pitchFamily="2" charset="0"/>
              </a:rPr>
              <a:t> </a:t>
            </a:r>
            <a:r>
              <a:rPr lang="en-US" sz="2000" dirty="0" err="1">
                <a:latin typeface="UT Sans" pitchFamily="2" charset="0"/>
              </a:rPr>
              <a:t>regiuni</a:t>
            </a:r>
            <a:r>
              <a:rPr lang="en-US" sz="2000" dirty="0">
                <a:latin typeface="UT Sans" pitchFamily="2" charset="0"/>
              </a:rPr>
              <a:t> ale </a:t>
            </a:r>
            <a:r>
              <a:rPr lang="en-US" sz="2000" dirty="0" err="1">
                <a:latin typeface="UT Sans" pitchFamily="2" charset="0"/>
              </a:rPr>
              <a:t>țării</a:t>
            </a:r>
            <a:r>
              <a:rPr lang="en-US" sz="2000" dirty="0">
                <a:latin typeface="UT Sans" pitchFamily="2" charset="0"/>
              </a:rPr>
              <a:t> </a:t>
            </a: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872911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2554545"/>
          </a:xfrm>
          <a:prstGeom prst="rect">
            <a:avLst/>
          </a:prstGeom>
          <a:noFill/>
        </p:spPr>
        <p:txBody>
          <a:bodyPr wrap="square" rtlCol="0">
            <a:spAutoFit/>
          </a:bodyPr>
          <a:lstStyle/>
          <a:p>
            <a:pPr algn="just"/>
            <a:r>
              <a:rPr lang="en-US" sz="2000" b="1" dirty="0"/>
              <a:t>3.1.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a:t>
            </a:r>
            <a:r>
              <a:rPr lang="ro-RO" sz="2000" dirty="0"/>
              <a:t>natura corelațiilor dintre motivația pe care o au micii producători agricoli români pentru a lucra în agricultură și satisfacția lor în muncă, precum și modul în care motivațiile micilor producători agricoli și satisfacția în muncă influențează performanța economică a acestora și satisfacția clienților.</a:t>
            </a:r>
            <a:r>
              <a:rPr lang="x-none" sz="2000" dirty="0"/>
              <a:t> </a:t>
            </a:r>
            <a:endParaRPr lang="en-US" sz="2400" b="1" dirty="0">
              <a:latin typeface="UT Sans" pitchFamily="2" charset="0"/>
            </a:endParaRPr>
          </a:p>
          <a:p>
            <a:pPr algn="just"/>
            <a:r>
              <a:rPr lang="en-US" sz="2000" b="1" dirty="0">
                <a:solidFill>
                  <a:srgbClr val="0064A0"/>
                </a:solidFill>
                <a:latin typeface="UT Sans" pitchFamily="2" charset="0"/>
              </a:rPr>
              <a:t>Model conceptual: </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9" name="Picture 8" descr="Diagram&#10;&#10;Description automatically generated">
            <a:extLst>
              <a:ext uri="{FF2B5EF4-FFF2-40B4-BE49-F238E27FC236}">
                <a16:creationId xmlns:a16="http://schemas.microsoft.com/office/drawing/2014/main" xmlns="" id="{BABBEF49-6333-6A48-A969-751297B342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680" y="2943479"/>
            <a:ext cx="8116275" cy="3323475"/>
          </a:xfrm>
          <a:prstGeom prst="rect">
            <a:avLst/>
          </a:prstGeom>
        </p:spPr>
      </p:pic>
    </p:spTree>
    <p:extLst>
      <p:ext uri="{BB962C8B-B14F-4D97-AF65-F5344CB8AC3E}">
        <p14:creationId xmlns:p14="http://schemas.microsoft.com/office/powerpoint/2010/main" val="3206171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4" name="Picture 3" descr="Diagram&#10;&#10;Description automatically generated">
            <a:extLst>
              <a:ext uri="{FF2B5EF4-FFF2-40B4-BE49-F238E27FC236}">
                <a16:creationId xmlns:a16="http://schemas.microsoft.com/office/drawing/2014/main" xmlns="" id="{08AE8CE8-4187-C040-A420-1D1DDAEA83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908720"/>
            <a:ext cx="8064873" cy="5781311"/>
          </a:xfrm>
          <a:prstGeom prst="rect">
            <a:avLst/>
          </a:prstGeom>
        </p:spPr>
      </p:pic>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611560" y="1268760"/>
            <a:ext cx="8064872" cy="769441"/>
          </a:xfrm>
          <a:prstGeom prst="rect">
            <a:avLst/>
          </a:prstGeom>
          <a:noFill/>
        </p:spPr>
        <p:txBody>
          <a:bodyPr wrap="square" rtlCol="0">
            <a:spAutoFit/>
          </a:bodyPr>
          <a:lstStyle/>
          <a:p>
            <a:pPr algn="ctr"/>
            <a:r>
              <a:rPr lang="ro-RO" sz="2400" b="1" dirty="0">
                <a:latin typeface="UT Sans" pitchFamily="2" charset="0"/>
              </a:rPr>
              <a:t>Educație</a:t>
            </a:r>
          </a:p>
          <a:p>
            <a:pPr algn="ctr"/>
            <a:endParaRPr lang="ro-RO" sz="2000" dirty="0">
              <a:solidFill>
                <a:srgbClr val="FF0000"/>
              </a:solidFill>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9" name="Content Placeholder 5">
            <a:extLst>
              <a:ext uri="{FF2B5EF4-FFF2-40B4-BE49-F238E27FC236}">
                <a16:creationId xmlns:a16="http://schemas.microsoft.com/office/drawing/2014/main" xmlns="" id="{5FB060C7-8766-2843-A987-9DDB958D2470}"/>
              </a:ext>
            </a:extLst>
          </p:cNvPr>
          <p:cNvGraphicFramePr>
            <a:graphicFrameLocks noGrp="1"/>
          </p:cNvGraphicFramePr>
          <p:nvPr>
            <p:ph idx="1"/>
            <p:extLst>
              <p:ext uri="{D42A27DB-BD31-4B8C-83A1-F6EECF244321}">
                <p14:modId xmlns:p14="http://schemas.microsoft.com/office/powerpoint/2010/main" val="2887903649"/>
              </p:ext>
            </p:extLst>
          </p:nvPr>
        </p:nvGraphicFramePr>
        <p:xfrm>
          <a:off x="719572" y="2109647"/>
          <a:ext cx="8244916" cy="3479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4585871"/>
          </a:xfrm>
          <a:prstGeom prst="rect">
            <a:avLst/>
          </a:prstGeom>
          <a:noFill/>
        </p:spPr>
        <p:txBody>
          <a:bodyPr wrap="square" rtlCol="0">
            <a:spAutoFit/>
          </a:bodyPr>
          <a:lstStyle/>
          <a:p>
            <a:pPr algn="just"/>
            <a:r>
              <a:rPr lang="en-US" sz="2000" b="1" dirty="0"/>
              <a:t>3.1.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a:t>
            </a:r>
            <a:r>
              <a:rPr lang="ro-RO" sz="2000" dirty="0"/>
              <a:t>natura corelațiilor dintre motivația pe care o au micii producători agricoli români pentru a lucra în agricultură și satisfacția lor în muncă, precum și modul în care motivațiile micilor producători agricoli și satisfacția în muncă influențează performanța economică a acestora și satisfacția clienților.</a:t>
            </a:r>
            <a:r>
              <a:rPr lang="x-none" sz="2000" dirty="0"/>
              <a:t> </a:t>
            </a:r>
            <a:endParaRPr lang="en-US" sz="2400" b="1" dirty="0">
              <a:latin typeface="UT Sans" pitchFamily="2" charset="0"/>
            </a:endParaRPr>
          </a:p>
          <a:p>
            <a:pPr algn="just"/>
            <a:endParaRPr lang="en-US" sz="24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marL="285750" indent="-285750" algn="just">
              <a:buFont typeface="Arial" panose="020B0604020202020204" pitchFamily="34" charset="0"/>
              <a:buChar char="•"/>
            </a:pPr>
            <a:r>
              <a:rPr lang="ro-RO" dirty="0"/>
              <a:t>Motivația influențează direct și pozitiv satisfacția în muncă (β = 0,04 și P &lt; 0,001</a:t>
            </a:r>
            <a:r>
              <a:rPr lang="x-none" dirty="0"/>
              <a:t>); </a:t>
            </a:r>
          </a:p>
          <a:p>
            <a:pPr marL="285750" indent="-285750" algn="just">
              <a:buFont typeface="Arial" panose="020B0604020202020204" pitchFamily="34" charset="0"/>
              <a:buChar char="•"/>
            </a:pPr>
            <a:r>
              <a:rPr lang="ro-RO" dirty="0"/>
              <a:t>Motivația influențează direct și pozitiv performanța economică a fermelor (β = 0,08 și P &lt; 0,001); </a:t>
            </a:r>
          </a:p>
          <a:p>
            <a:pPr marL="285750" indent="-285750" algn="just">
              <a:buFont typeface="Arial" panose="020B0604020202020204" pitchFamily="34" charset="0"/>
              <a:buChar char="•"/>
            </a:pPr>
            <a:r>
              <a:rPr lang="ro-RO" dirty="0"/>
              <a:t>Variabila satisfacție în muncă influențează direct și pozitiv performanța economică a fermelor (β = 0,05 și P &lt; 0,001 ). </a:t>
            </a:r>
            <a:endParaRPr lang="x-none" dirty="0"/>
          </a:p>
          <a:p>
            <a:pPr algn="just"/>
            <a:endParaRPr lang="x-none" dirty="0"/>
          </a:p>
          <a:p>
            <a:pPr algn="just"/>
            <a:endParaRPr lang="en-US" sz="2000" b="1" dirty="0">
              <a:solidFill>
                <a:srgbClr val="0064A0"/>
              </a:solidFill>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18125675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416868"/>
          </a:xfrm>
          <a:prstGeom prst="rect">
            <a:avLst/>
          </a:prstGeom>
          <a:noFill/>
        </p:spPr>
        <p:txBody>
          <a:bodyPr wrap="square" rtlCol="0">
            <a:spAutoFit/>
          </a:bodyPr>
          <a:lstStyle/>
          <a:p>
            <a:pPr algn="just"/>
            <a:r>
              <a:rPr lang="en-US" sz="2000" b="1" dirty="0"/>
              <a:t>3.1.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analiza </a:t>
            </a:r>
            <a:r>
              <a:rPr lang="ro-RO" sz="2000" dirty="0"/>
              <a:t>natura corelațiilor dintre motivația pe care o au micii producători agricoli români pentru a lucra în agricultură și satisfacția lor în muncă, precum și modul în care motivațiile micilor producători agricoli și satisfacția în muncă influențează performanța economică a acestora și satisfacția clienților.</a:t>
            </a:r>
            <a:r>
              <a:rPr lang="x-none" sz="2000" dirty="0"/>
              <a:t> </a:t>
            </a:r>
            <a:endParaRPr lang="en-US" sz="2400" b="1" dirty="0">
              <a:latin typeface="UT Sans" pitchFamily="2" charset="0"/>
            </a:endParaRPr>
          </a:p>
          <a:p>
            <a:pPr algn="just"/>
            <a:endParaRPr lang="en-US" sz="2400" b="1" dirty="0">
              <a:latin typeface="UT Sans" pitchFamily="2" charset="0"/>
            </a:endParaRPr>
          </a:p>
          <a:p>
            <a:pPr algn="just"/>
            <a:r>
              <a:rPr lang="en-US" sz="2000" b="1" dirty="0" err="1">
                <a:solidFill>
                  <a:srgbClr val="0064A0"/>
                </a:solidFill>
                <a:latin typeface="UT Sans" pitchFamily="2" charset="0"/>
              </a:rPr>
              <a:t>Concluzii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ro-RO" dirty="0"/>
              <a:t>Rezultatele acestui studiu subliniază importanța și necesitatea politicilor de marketing intern și de management al resurselor umane, la nivel național, care să ia în considerare creșterea satisfacției și a motivației în muncă a persoanelor care lucrează în cadrul micilor producători agricoli, întrucât alte studii au demonstrat în mod similar că ambele pot influența pozitiv performanța economică a acestora. Această performanță ar duce la dezvoltarea sectorului agroalimentar românesc, deoarece peste 95% dintre producătorii agricoli din România sunt de dimensiuni mici.</a:t>
            </a:r>
            <a:endParaRPr lang="x-none" dirty="0"/>
          </a:p>
          <a:p>
            <a:pPr algn="just"/>
            <a:endParaRPr lang="x-none" dirty="0"/>
          </a:p>
          <a:p>
            <a:pPr algn="just"/>
            <a:endParaRPr lang="en-US" sz="2000" b="1" dirty="0">
              <a:solidFill>
                <a:srgbClr val="0064A0"/>
              </a:solidFill>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6250794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016758"/>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Obiectivele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pPr algn="just"/>
            <a:r>
              <a:rPr lang="ro-RO" sz="2000" dirty="0"/>
              <a:t>O1: de a indica relația dintre gradul de integrare pe piață a micilor producători agricoli și starea lor economică</a:t>
            </a:r>
            <a:r>
              <a:rPr lang="x-none" sz="2000" dirty="0"/>
              <a:t>; </a:t>
            </a:r>
          </a:p>
          <a:p>
            <a:pPr algn="just"/>
            <a:r>
              <a:rPr lang="x-none" sz="2000" dirty="0"/>
              <a:t>O2: </a:t>
            </a:r>
            <a:r>
              <a:rPr lang="ro-RO" sz="2000" dirty="0"/>
              <a:t>identificarea factorilor determinanți ai integrării pe piață a micilor producători agricoli</a:t>
            </a:r>
            <a:r>
              <a:rPr lang="x-none" sz="2000" dirty="0"/>
              <a:t> </a:t>
            </a:r>
          </a:p>
          <a:p>
            <a:pPr algn="just"/>
            <a:endParaRPr lang="ro-RO" sz="2000" dirty="0"/>
          </a:p>
          <a:p>
            <a:pPr algn="just"/>
            <a:r>
              <a:rPr lang="ro-RO" sz="2000" b="1" dirty="0">
                <a:solidFill>
                  <a:schemeClr val="accent1">
                    <a:lumMod val="75000"/>
                  </a:schemeClr>
                </a:solidFill>
              </a:rPr>
              <a:t>Metodologia cercetării: </a:t>
            </a:r>
            <a:endParaRPr lang="en-US" sz="2000" b="1" dirty="0">
              <a:solidFill>
                <a:schemeClr val="accent1">
                  <a:lumMod val="75000"/>
                </a:schemeClr>
              </a:solidFill>
              <a:latin typeface="UT Sans" pitchFamily="2" charset="0"/>
            </a:endParaRPr>
          </a:p>
          <a:p>
            <a:pPr marL="342900" indent="-342900" algn="just">
              <a:buFontTx/>
              <a:buChar char="-"/>
            </a:pPr>
            <a:r>
              <a:rPr lang="ro-RO" sz="2000" dirty="0"/>
              <a:t>sondaj pe bază de chestionar realizat în 2018 și 2019 în cinci țări din Europa Centrală și de Est. </a:t>
            </a:r>
          </a:p>
          <a:p>
            <a:pPr marL="342900" indent="-342900" algn="just">
              <a:buFontTx/>
              <a:buChar char="-"/>
            </a:pPr>
            <a:r>
              <a:rPr lang="ro-RO" sz="2000" dirty="0"/>
              <a:t>Eșantionul a fost format din 3575 de proprietari de ferme familiale la scară mică din aceste țări. </a:t>
            </a:r>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4189434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324535"/>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Etapele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x-none" sz="2000" dirty="0"/>
              <a:t>1. </a:t>
            </a:r>
            <a:r>
              <a:rPr lang="ro-RO" sz="2000" dirty="0"/>
              <a:t>Prima etapă a cercetării a constat în estimarea unui indice al stării economice a micilor producători agricoli separat pe Moldova, Serbia, România, Lituania și Polonia. În acest scop, a fost utilizat un set de variabile calificate pentru măsura sintetică: (1) venitul anual realizat de un membru de familie angajat integral în raport cu venitul mediu anual pe cap de locuitor din economia națională publicat de OCDE (raportul decalajului) și (2) evaluarea subiectivă a fermierului asupra situației financiare a gospodăriei. </a:t>
            </a:r>
            <a:endParaRPr lang="x-none" sz="2000" dirty="0"/>
          </a:p>
          <a:p>
            <a:pPr algn="just"/>
            <a:endParaRPr lang="x-none" sz="2000" dirty="0"/>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3954866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663089"/>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Etapele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x-none" sz="2000" dirty="0"/>
              <a:t>2. </a:t>
            </a:r>
            <a:r>
              <a:rPr lang="ro-RO" dirty="0"/>
              <a:t>În a doua parte a cercetării, a fost calculat un indice de integrare a pieței pentru țările selectate folosind formula proprie a autorilor. Indicele sintetic a cuprins următoarele elemente: (1) raportul dintre producția vândută și producția totală a fermei (2) canale de distribuție a produselor agricole cu câteva opțiuni de alegere (3) durabilitatea contractelor de vânzare (4) evaluarea subiectivă a poziției pe piață a fermei (puterea de negociere) în tranzacțiile de vânzare (5) tipul de relație cu piața la achiziționarea mijloacelor de producție (6) evaluarea subiectivă a poziției fermei pe piață în tranzacțiile de cumpărare. Pentru fiecare element au fost acordate puncte de la 0 la 1, rezultând un punctaj total cuprins între 0 și 6 puncte. Ulterior, indicele a fost </a:t>
            </a:r>
            <a:r>
              <a:rPr lang="ro-RO" dirty="0" err="1"/>
              <a:t>scalat</a:t>
            </a:r>
            <a:r>
              <a:rPr lang="ro-RO" dirty="0"/>
              <a:t> de la 0 la 1.</a:t>
            </a:r>
            <a:endParaRPr lang="x-none" dirty="0"/>
          </a:p>
          <a:p>
            <a:pPr algn="just"/>
            <a:endParaRPr lang="x-none" sz="2000" dirty="0"/>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6616138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3416320"/>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Etapele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x-none" sz="2000" dirty="0"/>
              <a:t>3. </a:t>
            </a:r>
            <a:r>
              <a:rPr lang="ro-RO" dirty="0"/>
              <a:t>În ultima etapă a cercetării, a fost efectuată o analiză de regresie pentru a determina ce factori economici și demografici influențează integrarea pe piață a micilor producători agricoli din țările selectate din Europa Centrală și de Est. </a:t>
            </a:r>
            <a:endParaRPr lang="x-none" sz="2000" dirty="0"/>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8773733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4493538"/>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marL="285750" indent="-285750" algn="just">
              <a:buFont typeface="Arial" panose="020B0604020202020204" pitchFamily="34" charset="0"/>
              <a:buChar char="•"/>
            </a:pPr>
            <a:r>
              <a:rPr lang="ro-RO" dirty="0"/>
              <a:t>rezultatele analizei corelației dintre indicele de integrare pe piață și indicele de condiție economică pentru fermele familiale la scară mică din țările analizate -  Coeficienții de corelație dintre acești doi indicatori indică o legătură pozitivă în toate țările, iar valorile p calculate dovedesc semnificația statistică a acestor rezultate. Cea mai puternică corelație are loc în Polonia, urmată de Moldova și Lituania. Cel mai scăzut rezultat (de trei ori mai mic decât în ​​Polonia) a fost înregistrat în România. </a:t>
            </a:r>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05966575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2554545"/>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pic>
        <p:nvPicPr>
          <p:cNvPr id="4" name="Picture 3" descr="Table&#10;&#10;Description automatically generated">
            <a:extLst>
              <a:ext uri="{FF2B5EF4-FFF2-40B4-BE49-F238E27FC236}">
                <a16:creationId xmlns:a16="http://schemas.microsoft.com/office/drawing/2014/main" xmlns="" id="{4BAE98A0-68E3-0B49-AFF5-617F99864D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573" y="3009218"/>
            <a:ext cx="8069459" cy="3156648"/>
          </a:xfrm>
          <a:prstGeom prst="rect">
            <a:avLst/>
          </a:prstGeom>
        </p:spPr>
      </p:pic>
    </p:spTree>
    <p:extLst>
      <p:ext uri="{BB962C8B-B14F-4D97-AF65-F5344CB8AC3E}">
        <p14:creationId xmlns:p14="http://schemas.microsoft.com/office/powerpoint/2010/main" val="18216053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92083" y="1019142"/>
            <a:ext cx="8064872" cy="5324535"/>
          </a:xfrm>
          <a:prstGeom prst="rect">
            <a:avLst/>
          </a:prstGeom>
          <a:noFill/>
        </p:spPr>
        <p:txBody>
          <a:bodyPr wrap="square" rtlCol="0">
            <a:spAutoFit/>
          </a:bodyPr>
          <a:lstStyle/>
          <a:p>
            <a:pPr algn="just"/>
            <a:r>
              <a:rPr lang="en-US" sz="2000" b="1" dirty="0"/>
              <a:t>3.2.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ro-RO" sz="2000" b="1" dirty="0"/>
              <a:t>indica relația dintre gradul de integrare pe piață a micilor producători agricoli și starea lor economică și de a identifica factorii determinanți ai integrării pe piață a micilor producători agricoli.</a:t>
            </a:r>
            <a:r>
              <a:rPr lang="x-none" sz="2000" b="1" dirty="0"/>
              <a:t> </a:t>
            </a:r>
          </a:p>
          <a:p>
            <a:pPr algn="just"/>
            <a:endParaRPr lang="en-US" sz="2000" b="1" dirty="0">
              <a:latin typeface="UT Sans" pitchFamily="2" charset="0"/>
            </a:endParaRPr>
          </a:p>
          <a:p>
            <a:pPr algn="just"/>
            <a:r>
              <a:rPr lang="en-US" sz="2000" b="1" dirty="0" err="1">
                <a:solidFill>
                  <a:srgbClr val="0064A0"/>
                </a:solidFill>
                <a:latin typeface="UT Sans" pitchFamily="2" charset="0"/>
              </a:rPr>
              <a:t>Rezultate</a:t>
            </a:r>
            <a:r>
              <a:rPr lang="en-US" sz="2000" b="1" dirty="0">
                <a:solidFill>
                  <a:srgbClr val="0064A0"/>
                </a:solidFill>
                <a:latin typeface="UT Sans" pitchFamily="2" charset="0"/>
              </a:rPr>
              <a:t>: </a:t>
            </a:r>
          </a:p>
          <a:p>
            <a:pPr algn="just"/>
            <a:endParaRPr lang="en-US" sz="2000" b="1" dirty="0">
              <a:solidFill>
                <a:srgbClr val="0064A0"/>
              </a:solidFill>
              <a:latin typeface="UT Sans" pitchFamily="2" charset="0"/>
            </a:endParaRPr>
          </a:p>
          <a:p>
            <a:pPr algn="just"/>
            <a:r>
              <a:rPr lang="ro-RO" sz="2000" dirty="0"/>
              <a:t>Factorii determinați ai integrării pe piață a micilor producători agricoli: </a:t>
            </a:r>
          </a:p>
          <a:p>
            <a:pPr marL="285750" indent="-285750" algn="just">
              <a:buFont typeface="Arial" panose="020B0604020202020204" pitchFamily="34" charset="0"/>
              <a:buChar char="•"/>
            </a:pPr>
            <a:r>
              <a:rPr lang="ro-RO" sz="2000" dirty="0"/>
              <a:t>creșterea volumului producției are un impact pozitiv asupra nivelului de integrare pe piață a fermelor familiale</a:t>
            </a:r>
            <a:r>
              <a:rPr lang="x-none" sz="2000" dirty="0"/>
              <a:t>; </a:t>
            </a:r>
          </a:p>
          <a:p>
            <a:pPr marL="285750" indent="-285750" algn="just">
              <a:buFont typeface="Arial" panose="020B0604020202020204" pitchFamily="34" charset="0"/>
              <a:buChar char="•"/>
            </a:pPr>
            <a:r>
              <a:rPr lang="ro-RO" sz="2000" dirty="0"/>
              <a:t>specializarea superioară a producătorului conduce la o întărire a integrării cu piața a micilor producători agricoli la scară mică; </a:t>
            </a:r>
          </a:p>
          <a:p>
            <a:pPr marL="285750" indent="-285750" algn="just">
              <a:buFont typeface="Arial" panose="020B0604020202020204" pitchFamily="34" charset="0"/>
              <a:buChar char="•"/>
            </a:pPr>
            <a:r>
              <a:rPr lang="ro-RO" sz="2000" dirty="0"/>
              <a:t>în ceea ce privește variabilele demografice, vârsta nu a fost confirmată statistic, în timp ce în ceea ce privește educația se poate observa o anumită relație — un nivel scăzut de educație în Polonia, România și Lituania a slăbit indicele de integrare pe piață.</a:t>
            </a:r>
            <a:endParaRPr lang="x-none" sz="2000" dirty="0"/>
          </a:p>
          <a:p>
            <a:pPr algn="just"/>
            <a:endParaRPr lang="ro-RO" sz="2000" dirty="0"/>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17757767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Freeform: Shape 25">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8" name="Freeform: Shape 27">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143002" y="1999615"/>
            <a:ext cx="6858000" cy="2764028"/>
          </a:xfrm>
          <a:prstGeom prst="rect">
            <a:avLst/>
          </a:prstGeom>
        </p:spPr>
        <p:txBody>
          <a:bodyPr vert="horz" lIns="91440" tIns="45720" rIns="91440" bIns="45720" rtlCol="0" anchor="ctr">
            <a:normAutofit/>
          </a:bodyPr>
          <a:lstStyle/>
          <a:p>
            <a:pPr marL="342900" indent="-342900" algn="ctr">
              <a:lnSpc>
                <a:spcPct val="90000"/>
              </a:lnSpc>
              <a:spcBef>
                <a:spcPct val="0"/>
              </a:spcBef>
            </a:pPr>
            <a:endParaRPr lang="en-US" sz="5800" b="1" kern="1200" dirty="0">
              <a:solidFill>
                <a:schemeClr val="tx1"/>
              </a:solidFill>
              <a:latin typeface="+mj-lt"/>
              <a:ea typeface="+mj-ea"/>
              <a:cs typeface="+mj-cs"/>
            </a:endParaRPr>
          </a:p>
          <a:p>
            <a:pPr marL="342900" indent="-342900" algn="ctr">
              <a:lnSpc>
                <a:spcPct val="90000"/>
              </a:lnSpc>
              <a:spcBef>
                <a:spcPct val="0"/>
              </a:spcBef>
            </a:pPr>
            <a:r>
              <a:rPr lang="en-US" sz="5800" b="1" kern="1200" dirty="0">
                <a:solidFill>
                  <a:schemeClr val="tx1"/>
                </a:solidFill>
                <a:latin typeface="+mj-lt"/>
                <a:ea typeface="+mj-ea"/>
                <a:cs typeface="+mj-cs"/>
              </a:rPr>
              <a:t>I. </a:t>
            </a:r>
            <a:r>
              <a:rPr lang="en-US" sz="5800" b="1" kern="1200" dirty="0" err="1">
                <a:solidFill>
                  <a:schemeClr val="tx1"/>
                </a:solidFill>
                <a:latin typeface="+mj-lt"/>
                <a:ea typeface="+mj-ea"/>
                <a:cs typeface="+mj-cs"/>
              </a:rPr>
              <a:t>Planul</a:t>
            </a:r>
            <a:r>
              <a:rPr lang="en-US" sz="5800" b="1" kern="1200" dirty="0">
                <a:solidFill>
                  <a:schemeClr val="tx1"/>
                </a:solidFill>
                <a:latin typeface="+mj-lt"/>
                <a:ea typeface="+mj-ea"/>
                <a:cs typeface="+mj-cs"/>
              </a:rPr>
              <a:t> de </a:t>
            </a:r>
            <a:r>
              <a:rPr lang="en-US" sz="5800" b="1" kern="1200" dirty="0" err="1">
                <a:solidFill>
                  <a:schemeClr val="tx1"/>
                </a:solidFill>
                <a:latin typeface="+mj-lt"/>
                <a:ea typeface="+mj-ea"/>
                <a:cs typeface="+mj-cs"/>
              </a:rPr>
              <a:t>evoluție</a:t>
            </a:r>
            <a:r>
              <a:rPr lang="en-US" sz="5800" b="1" kern="1200" dirty="0">
                <a:solidFill>
                  <a:schemeClr val="tx1"/>
                </a:solidFill>
                <a:latin typeface="+mj-lt"/>
                <a:ea typeface="+mj-ea"/>
                <a:cs typeface="+mj-cs"/>
              </a:rPr>
              <a:t> </a:t>
            </a:r>
            <a:r>
              <a:rPr lang="en-US" sz="5800" b="1" kern="1200" dirty="0" err="1">
                <a:solidFill>
                  <a:schemeClr val="tx1"/>
                </a:solidFill>
                <a:latin typeface="+mj-lt"/>
                <a:ea typeface="+mj-ea"/>
                <a:cs typeface="+mj-cs"/>
              </a:rPr>
              <a:t>și</a:t>
            </a:r>
            <a:r>
              <a:rPr lang="en-US" sz="5800" b="1" kern="1200" dirty="0">
                <a:solidFill>
                  <a:schemeClr val="tx1"/>
                </a:solidFill>
                <a:latin typeface="+mj-lt"/>
                <a:ea typeface="+mj-ea"/>
                <a:cs typeface="+mj-cs"/>
              </a:rPr>
              <a:t> </a:t>
            </a:r>
            <a:r>
              <a:rPr lang="en-US" sz="5800" b="1" kern="1200" dirty="0" err="1">
                <a:solidFill>
                  <a:schemeClr val="tx1"/>
                </a:solidFill>
                <a:latin typeface="+mj-lt"/>
                <a:ea typeface="+mj-ea"/>
                <a:cs typeface="+mj-cs"/>
              </a:rPr>
              <a:t>dezvoltare</a:t>
            </a:r>
            <a:r>
              <a:rPr lang="en-US" sz="5800" b="1" kern="1200" dirty="0">
                <a:solidFill>
                  <a:schemeClr val="tx1"/>
                </a:solidFill>
                <a:latin typeface="+mj-lt"/>
                <a:ea typeface="+mj-ea"/>
                <a:cs typeface="+mj-cs"/>
              </a:rPr>
              <a:t> a </a:t>
            </a:r>
            <a:r>
              <a:rPr lang="en-US" sz="5800" b="1" kern="1200" dirty="0" err="1">
                <a:solidFill>
                  <a:schemeClr val="tx1"/>
                </a:solidFill>
                <a:latin typeface="+mj-lt"/>
                <a:ea typeface="+mj-ea"/>
                <a:cs typeface="+mj-cs"/>
              </a:rPr>
              <a:t>carierei</a:t>
            </a:r>
            <a:r>
              <a:rPr lang="en-US" sz="5800" b="1" kern="1200" dirty="0">
                <a:solidFill>
                  <a:schemeClr val="tx1"/>
                </a:solidFill>
                <a:latin typeface="+mj-lt"/>
                <a:ea typeface="+mj-ea"/>
                <a:cs typeface="+mj-cs"/>
              </a:rPr>
              <a:t>	</a:t>
            </a:r>
          </a:p>
          <a:p>
            <a:pPr algn="ctr">
              <a:lnSpc>
                <a:spcPct val="90000"/>
              </a:lnSpc>
              <a:spcBef>
                <a:spcPct val="0"/>
              </a:spcBef>
              <a:spcAft>
                <a:spcPts val="600"/>
              </a:spcAft>
            </a:pPr>
            <a:endParaRPr lang="en-US" sz="5800" kern="1200" dirty="0">
              <a:solidFill>
                <a:schemeClr val="tx1"/>
              </a:solidFill>
              <a:latin typeface="+mj-lt"/>
              <a:ea typeface="+mj-ea"/>
              <a:cs typeface="+mj-cs"/>
            </a:endParaRPr>
          </a:p>
        </p:txBody>
      </p:sp>
      <p:sp>
        <p:nvSpPr>
          <p:cNvPr id="30" name="Rectangle 29">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661453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611560" y="1268760"/>
            <a:ext cx="8064872" cy="769441"/>
          </a:xfrm>
          <a:prstGeom prst="rect">
            <a:avLst/>
          </a:prstGeom>
          <a:noFill/>
        </p:spPr>
        <p:txBody>
          <a:bodyPr wrap="square" rtlCol="0">
            <a:spAutoFit/>
          </a:bodyPr>
          <a:lstStyle/>
          <a:p>
            <a:pPr algn="ctr"/>
            <a:r>
              <a:rPr lang="ro-RO" sz="2400" b="1" dirty="0">
                <a:latin typeface="UT Sans" pitchFamily="2" charset="0"/>
              </a:rPr>
              <a:t>Cariera didactică </a:t>
            </a:r>
          </a:p>
          <a:p>
            <a:pPr algn="ctr"/>
            <a:endParaRPr lang="ro-RO" sz="2000" dirty="0">
              <a:solidFill>
                <a:srgbClr val="FF0000"/>
              </a:solidFill>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0" name="Content Placeholder 5">
            <a:extLst>
              <a:ext uri="{FF2B5EF4-FFF2-40B4-BE49-F238E27FC236}">
                <a16:creationId xmlns:a16="http://schemas.microsoft.com/office/drawing/2014/main" xmlns="" id="{633A4DA0-C80E-C64B-9A16-A504C439CC69}"/>
              </a:ext>
            </a:extLst>
          </p:cNvPr>
          <p:cNvGraphicFramePr>
            <a:graphicFrameLocks noGrp="1"/>
          </p:cNvGraphicFramePr>
          <p:nvPr>
            <p:ph idx="1"/>
            <p:extLst>
              <p:ext uri="{D42A27DB-BD31-4B8C-83A1-F6EECF244321}">
                <p14:modId xmlns:p14="http://schemas.microsoft.com/office/powerpoint/2010/main" val="1536022265"/>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236070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extLst>
              <p:ext uri="{D42A27DB-BD31-4B8C-83A1-F6EECF244321}">
                <p14:modId xmlns:p14="http://schemas.microsoft.com/office/powerpoint/2010/main" val="2110927253"/>
              </p:ext>
            </p:extLst>
          </p:nvPr>
        </p:nvGraphicFramePr>
        <p:xfrm>
          <a:off x="546497" y="1489473"/>
          <a:ext cx="7873604" cy="36730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560032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extLst>
              <p:ext uri="{D42A27DB-BD31-4B8C-83A1-F6EECF244321}">
                <p14:modId xmlns:p14="http://schemas.microsoft.com/office/powerpoint/2010/main" val="375135048"/>
              </p:ext>
            </p:extLst>
          </p:nvPr>
        </p:nvGraphicFramePr>
        <p:xfrm>
          <a:off x="1028038" y="1160748"/>
          <a:ext cx="7196473"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2974E3C7-42AA-3342-A8C7-CC9CD8F73E00}"/>
              </a:ext>
            </a:extLst>
          </p:cNvPr>
          <p:cNvSpPr txBox="1"/>
          <p:nvPr/>
        </p:nvSpPr>
        <p:spPr>
          <a:xfrm>
            <a:off x="539014" y="2020156"/>
            <a:ext cx="8065972" cy="3693319"/>
          </a:xfrm>
          <a:prstGeom prst="rect">
            <a:avLst/>
          </a:prstGeom>
          <a:noFill/>
        </p:spPr>
        <p:txBody>
          <a:bodyPr wrap="square" rtlCol="0">
            <a:spAutoFit/>
          </a:bodyPr>
          <a:lstStyle/>
          <a:p>
            <a:pPr algn="just"/>
            <a:r>
              <a:rPr lang="ro-RO" dirty="0"/>
              <a:t>(a) </a:t>
            </a:r>
            <a:r>
              <a:rPr lang="ro-RO" dirty="0" err="1"/>
              <a:t>deţinerea</a:t>
            </a:r>
            <a:r>
              <a:rPr lang="ro-RO" dirty="0"/>
              <a:t> </a:t>
            </a:r>
            <a:r>
              <a:rPr lang="ro-RO" dirty="0" err="1"/>
              <a:t>calităţii</a:t>
            </a:r>
            <a:r>
              <a:rPr lang="ro-RO" dirty="0"/>
              <a:t> de </a:t>
            </a:r>
            <a:r>
              <a:rPr lang="ro-RO" i="1" dirty="0"/>
              <a:t>responsabil proiect din partea partenerului UAB (Universitatea ”1 Decembrie 1918 din Alba Iulia”) </a:t>
            </a:r>
            <a:r>
              <a:rPr lang="ro-RO" dirty="0"/>
              <a:t>pentru proiectul de cercetare internațională NAWA - PPI/APM/2018/1/00011/U/001 - </a:t>
            </a:r>
            <a:r>
              <a:rPr lang="ro-RO" i="1" dirty="0"/>
              <a:t>The role of </a:t>
            </a:r>
            <a:r>
              <a:rPr lang="ro-RO" i="1" dirty="0" err="1"/>
              <a:t>small</a:t>
            </a:r>
            <a:r>
              <a:rPr lang="ro-RO" i="1" dirty="0"/>
              <a:t> </a:t>
            </a:r>
            <a:r>
              <a:rPr lang="ro-RO" i="1" dirty="0" err="1"/>
              <a:t>farms</a:t>
            </a:r>
            <a:r>
              <a:rPr lang="ro-RO" i="1" dirty="0"/>
              <a:t> in </a:t>
            </a:r>
            <a:r>
              <a:rPr lang="ro-RO" i="1" dirty="0" err="1"/>
              <a:t>sustainable</a:t>
            </a:r>
            <a:r>
              <a:rPr lang="ro-RO" i="1" dirty="0"/>
              <a:t> </a:t>
            </a:r>
            <a:r>
              <a:rPr lang="ro-RO" i="1" dirty="0" err="1"/>
              <a:t>development</a:t>
            </a:r>
            <a:r>
              <a:rPr lang="ro-RO" i="1" dirty="0"/>
              <a:t> of </a:t>
            </a:r>
            <a:r>
              <a:rPr lang="ro-RO" i="1" dirty="0" err="1"/>
              <a:t>food</a:t>
            </a:r>
            <a:r>
              <a:rPr lang="ro-RO" i="1" dirty="0"/>
              <a:t> sector in </a:t>
            </a:r>
            <a:r>
              <a:rPr lang="ro-RO" i="1" dirty="0" err="1"/>
              <a:t>the</a:t>
            </a:r>
            <a:r>
              <a:rPr lang="ro-RO" i="1" dirty="0"/>
              <a:t> Central </a:t>
            </a:r>
            <a:r>
              <a:rPr lang="ro-RO" i="1" dirty="0" err="1"/>
              <a:t>and</a:t>
            </a:r>
            <a:r>
              <a:rPr lang="ro-RO" i="1" dirty="0"/>
              <a:t> </a:t>
            </a:r>
            <a:r>
              <a:rPr lang="ro-RO" i="1" dirty="0" err="1"/>
              <a:t>Eastern</a:t>
            </a:r>
            <a:r>
              <a:rPr lang="ro-RO" i="1" dirty="0"/>
              <a:t> European </a:t>
            </a:r>
            <a:r>
              <a:rPr lang="ro-RO" i="1" dirty="0" err="1"/>
              <a:t>Countries</a:t>
            </a:r>
            <a:r>
              <a:rPr lang="ro-RO" i="1" dirty="0"/>
              <a:t> </a:t>
            </a:r>
            <a:r>
              <a:rPr lang="ro-RO" dirty="0"/>
              <a:t>– Beneficiar PWSZ – Pila, Polonia, Parteneri: Universitatea ”1 Decembrie 1918” din Alba Iulia, Institutul </a:t>
            </a:r>
            <a:r>
              <a:rPr lang="ro-RO" dirty="0" err="1"/>
              <a:t>Național</a:t>
            </a:r>
            <a:r>
              <a:rPr lang="ro-RO" dirty="0"/>
              <a:t> pentru </a:t>
            </a:r>
            <a:r>
              <a:rPr lang="ro-RO" dirty="0" err="1"/>
              <a:t>Cercetări</a:t>
            </a:r>
            <a:r>
              <a:rPr lang="ro-RO" dirty="0"/>
              <a:t> Economice din </a:t>
            </a:r>
            <a:r>
              <a:rPr lang="ro-RO" dirty="0" err="1"/>
              <a:t>Chișinău</a:t>
            </a:r>
            <a:r>
              <a:rPr lang="ro-RO" dirty="0"/>
              <a:t>, Republica Moldova, Universitatea ”</a:t>
            </a:r>
            <a:r>
              <a:rPr lang="ro-RO" dirty="0" err="1"/>
              <a:t>Aleksandras</a:t>
            </a:r>
            <a:r>
              <a:rPr lang="ro-RO" dirty="0"/>
              <a:t> </a:t>
            </a:r>
            <a:r>
              <a:rPr lang="ro-RO" dirty="0" err="1"/>
              <a:t>Stulginskis</a:t>
            </a:r>
            <a:r>
              <a:rPr lang="ro-RO" dirty="0"/>
              <a:t>”– </a:t>
            </a:r>
            <a:r>
              <a:rPr lang="ro-RO" dirty="0" err="1"/>
              <a:t>Kaunas</a:t>
            </a:r>
            <a:r>
              <a:rPr lang="ro-RO" dirty="0"/>
              <a:t>, Lituania </a:t>
            </a:r>
            <a:r>
              <a:rPr lang="ro-RO" dirty="0" err="1"/>
              <a:t>și</a:t>
            </a:r>
            <a:r>
              <a:rPr lang="ro-RO" dirty="0"/>
              <a:t> Universitatea </a:t>
            </a:r>
            <a:r>
              <a:rPr lang="ro-RO" dirty="0" err="1"/>
              <a:t>Megatrend</a:t>
            </a:r>
            <a:r>
              <a:rPr lang="ro-RO" dirty="0"/>
              <a:t> - Belgrad, Serbia, </a:t>
            </a:r>
            <a:r>
              <a:rPr lang="ro-RO" dirty="0" err="1"/>
              <a:t>Finanțator</a:t>
            </a:r>
            <a:r>
              <a:rPr lang="ro-RO" dirty="0"/>
              <a:t> NAWA </a:t>
            </a:r>
            <a:r>
              <a:rPr lang="ro-RO" dirty="0" err="1"/>
              <a:t>https</a:t>
            </a:r>
            <a:r>
              <a:rPr lang="ro-RO" dirty="0"/>
              <a:t>:// </a:t>
            </a:r>
            <a:r>
              <a:rPr lang="ro-RO" dirty="0" err="1"/>
              <a:t>nawa.gov.pl</a:t>
            </a:r>
            <a:r>
              <a:rPr lang="ro-RO" dirty="0"/>
              <a:t>/en/; </a:t>
            </a:r>
          </a:p>
          <a:p>
            <a:pPr algn="just"/>
            <a:r>
              <a:rPr lang="ro-RO" dirty="0"/>
              <a:t>(b) </a:t>
            </a:r>
            <a:r>
              <a:rPr lang="ro-RO" dirty="0" err="1"/>
              <a:t>deţinerea</a:t>
            </a:r>
            <a:r>
              <a:rPr lang="ro-RO" dirty="0"/>
              <a:t> </a:t>
            </a:r>
            <a:r>
              <a:rPr lang="ro-RO" dirty="0" err="1"/>
              <a:t>calităţii</a:t>
            </a:r>
            <a:r>
              <a:rPr lang="ro-RO" dirty="0"/>
              <a:t> de </a:t>
            </a:r>
            <a:r>
              <a:rPr lang="ro-RO" i="1" dirty="0"/>
              <a:t>responsabil proiect</a:t>
            </a:r>
            <a:r>
              <a:rPr lang="ro-RO" dirty="0"/>
              <a:t> pentru „Studiul de </a:t>
            </a:r>
            <a:r>
              <a:rPr lang="ro-RO" dirty="0" err="1"/>
              <a:t>piaţă</a:t>
            </a:r>
            <a:r>
              <a:rPr lang="ro-RO" dirty="0"/>
              <a:t> în domeniul turismului în </a:t>
            </a:r>
            <a:r>
              <a:rPr lang="ro-RO" dirty="0" err="1"/>
              <a:t>judeţul</a:t>
            </a:r>
            <a:r>
              <a:rPr lang="ro-RO" dirty="0"/>
              <a:t> Alba”, în perioada 2013 - 2015 (contract nr. 13577/558/29.08.2013, contract nr. 4579/162/19.03.2014, contract nr. 15321/651/21.08.2015, beneficiar Consiliul </a:t>
            </a:r>
            <a:r>
              <a:rPr lang="ro-RO" dirty="0" err="1"/>
              <a:t>Judeţean</a:t>
            </a:r>
            <a:r>
              <a:rPr lang="ro-RO" dirty="0"/>
              <a:t> Alba)</a:t>
            </a:r>
            <a:r>
              <a:rPr lang="x-none" dirty="0"/>
              <a:t>; </a:t>
            </a:r>
          </a:p>
        </p:txBody>
      </p:sp>
    </p:spTree>
    <p:extLst>
      <p:ext uri="{BB962C8B-B14F-4D97-AF65-F5344CB8AC3E}">
        <p14:creationId xmlns:p14="http://schemas.microsoft.com/office/powerpoint/2010/main" val="6016479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1028038" y="1160748"/>
          <a:ext cx="7196473"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2974E3C7-42AA-3342-A8C7-CC9CD8F73E00}"/>
              </a:ext>
            </a:extLst>
          </p:cNvPr>
          <p:cNvSpPr txBox="1"/>
          <p:nvPr/>
        </p:nvSpPr>
        <p:spPr>
          <a:xfrm>
            <a:off x="539014" y="2020156"/>
            <a:ext cx="8065972" cy="3693319"/>
          </a:xfrm>
          <a:prstGeom prst="rect">
            <a:avLst/>
          </a:prstGeom>
          <a:noFill/>
        </p:spPr>
        <p:txBody>
          <a:bodyPr wrap="square" rtlCol="0">
            <a:spAutoFit/>
          </a:bodyPr>
          <a:lstStyle/>
          <a:p>
            <a:pPr algn="just"/>
            <a:r>
              <a:rPr lang="ro-RO" dirty="0"/>
              <a:t>(c) </a:t>
            </a:r>
            <a:r>
              <a:rPr lang="ro-RO" dirty="0" err="1"/>
              <a:t>deţinerea</a:t>
            </a:r>
            <a:r>
              <a:rPr lang="ro-RO" dirty="0"/>
              <a:t> </a:t>
            </a:r>
            <a:r>
              <a:rPr lang="ro-RO" dirty="0" err="1"/>
              <a:t>calităţii</a:t>
            </a:r>
            <a:r>
              <a:rPr lang="ro-RO" dirty="0"/>
              <a:t> de </a:t>
            </a:r>
            <a:r>
              <a:rPr lang="ro-RO" i="1" dirty="0"/>
              <a:t>manager de proiect</a:t>
            </a:r>
            <a:r>
              <a:rPr lang="ro-RO" dirty="0"/>
              <a:t> pentru proiectul POSDRU 161/2.1/G/141047 “</a:t>
            </a:r>
            <a:r>
              <a:rPr lang="ro-RO" dirty="0" err="1"/>
              <a:t>Construieste-ţi</a:t>
            </a:r>
            <a:r>
              <a:rPr lang="ro-RO" dirty="0"/>
              <a:t> cetatea carierei prin stagii de practică. In memoria Prof </a:t>
            </a:r>
            <a:r>
              <a:rPr lang="ro-RO" dirty="0" err="1"/>
              <a:t>Univ</a:t>
            </a:r>
            <a:r>
              <a:rPr lang="ro-RO" dirty="0"/>
              <a:t> F. </a:t>
            </a:r>
            <a:r>
              <a:rPr lang="ro-RO" dirty="0" err="1"/>
              <a:t>Stremţan</a:t>
            </a:r>
            <a:r>
              <a:rPr lang="ro-RO" dirty="0"/>
              <a:t>”,  în perioada aprilie 2014 – octombrie 2015, buget 1.434.428.45</a:t>
            </a:r>
            <a:r>
              <a:rPr lang="x-none" dirty="0"/>
              <a:t>; </a:t>
            </a:r>
          </a:p>
          <a:p>
            <a:pPr algn="just"/>
            <a:r>
              <a:rPr lang="ro-RO" dirty="0"/>
              <a:t>(d) </a:t>
            </a:r>
            <a:r>
              <a:rPr lang="ro-RO" dirty="0" err="1"/>
              <a:t>desfăşurarea</a:t>
            </a:r>
            <a:r>
              <a:rPr lang="ro-RO" dirty="0"/>
              <a:t> cu bune rezultate a </a:t>
            </a:r>
            <a:r>
              <a:rPr lang="ro-RO" i="1" dirty="0" err="1"/>
              <a:t>activităţii</a:t>
            </a:r>
            <a:r>
              <a:rPr lang="ro-RO" i="1" dirty="0"/>
              <a:t> didactice</a:t>
            </a:r>
            <a:r>
              <a:rPr lang="ro-RO" dirty="0"/>
              <a:t> în calitate de lector universitar (2007-2013) </a:t>
            </a:r>
            <a:r>
              <a:rPr lang="ro-RO" dirty="0" err="1"/>
              <a:t>şi</a:t>
            </a:r>
            <a:r>
              <a:rPr lang="ro-RO" dirty="0"/>
              <a:t> </a:t>
            </a:r>
            <a:r>
              <a:rPr lang="ro-RO" dirty="0" err="1"/>
              <a:t>conferenţiar</a:t>
            </a:r>
            <a:r>
              <a:rPr lang="ro-RO" dirty="0"/>
              <a:t> universitar (2013 - prezent), titular al </a:t>
            </a:r>
            <a:r>
              <a:rPr lang="ro-RO" dirty="0" err="1"/>
              <a:t>Universităţii</a:t>
            </a:r>
            <a:r>
              <a:rPr lang="ro-RO" dirty="0"/>
              <a:t> „1 Decembrie 1918” din Alba Iulia, fiind îndeplinite toate </a:t>
            </a:r>
            <a:r>
              <a:rPr lang="ro-RO" dirty="0" err="1"/>
              <a:t>obligaţiile</a:t>
            </a:r>
            <a:r>
              <a:rPr lang="ro-RO" dirty="0"/>
              <a:t> didactice ale </a:t>
            </a:r>
            <a:r>
              <a:rPr lang="ro-RO" dirty="0" err="1"/>
              <a:t>funcţiilor</a:t>
            </a:r>
            <a:r>
              <a:rPr lang="ro-RO" dirty="0"/>
              <a:t> respective.</a:t>
            </a:r>
          </a:p>
          <a:p>
            <a:pPr marL="742950" lvl="1" indent="-285750">
              <a:buFont typeface="Wingdings" pitchFamily="2" charset="2"/>
              <a:buChar char="ü"/>
            </a:pPr>
            <a:r>
              <a:rPr lang="ro-RO" dirty="0"/>
              <a:t>	</a:t>
            </a:r>
            <a:r>
              <a:rPr lang="x-none" dirty="0"/>
              <a:t>Rezultate evaluare de către studenți – 3.8 – 4 puncte / 4 puncte </a:t>
            </a:r>
          </a:p>
          <a:p>
            <a:pPr marL="742950" lvl="1" indent="-285750" algn="just">
              <a:buFont typeface="Wingdings" pitchFamily="2" charset="2"/>
              <a:buChar char="ü"/>
            </a:pPr>
            <a:r>
              <a:rPr lang="x-none" dirty="0"/>
              <a:t> 	</a:t>
            </a:r>
            <a:r>
              <a:rPr lang="ro-RO" dirty="0"/>
              <a:t>2010 - „</a:t>
            </a:r>
            <a:r>
              <a:rPr lang="ro-RO" i="1" dirty="0"/>
              <a:t>Profesor Bologna</a:t>
            </a:r>
            <a:r>
              <a:rPr lang="ro-RO" dirty="0"/>
              <a:t>”, distincție oferită de către </a:t>
            </a:r>
            <a:r>
              <a:rPr lang="ro-RO" dirty="0" err="1"/>
              <a:t>Alianţa</a:t>
            </a:r>
            <a:r>
              <a:rPr lang="ro-RO" dirty="0"/>
              <a:t> </a:t>
            </a:r>
            <a:r>
              <a:rPr lang="ro-RO" dirty="0" err="1"/>
              <a:t>Naţională</a:t>
            </a:r>
            <a:r>
              <a:rPr lang="ro-RO" dirty="0"/>
              <a:t> a </a:t>
            </a:r>
            <a:r>
              <a:rPr lang="ro-RO" dirty="0" err="1"/>
              <a:t>Organizaţiilor</a:t>
            </a:r>
            <a:r>
              <a:rPr lang="ro-RO" dirty="0"/>
              <a:t> </a:t>
            </a:r>
            <a:r>
              <a:rPr lang="ro-RO" dirty="0" err="1"/>
              <a:t>Studenţeşti</a:t>
            </a:r>
            <a:r>
              <a:rPr lang="ro-RO" dirty="0"/>
              <a:t> din România (ANOSR); </a:t>
            </a:r>
            <a:endParaRPr lang="x-none" dirty="0"/>
          </a:p>
          <a:p>
            <a:pPr algn="just"/>
            <a:endParaRPr lang="x-none" dirty="0"/>
          </a:p>
          <a:p>
            <a:pPr algn="just"/>
            <a:endParaRPr lang="x-none" dirty="0"/>
          </a:p>
        </p:txBody>
      </p:sp>
    </p:spTree>
    <p:extLst>
      <p:ext uri="{BB962C8B-B14F-4D97-AF65-F5344CB8AC3E}">
        <p14:creationId xmlns:p14="http://schemas.microsoft.com/office/powerpoint/2010/main" val="9661633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1028038" y="1160748"/>
          <a:ext cx="7196473"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2974E3C7-42AA-3342-A8C7-CC9CD8F73E00}"/>
              </a:ext>
            </a:extLst>
          </p:cNvPr>
          <p:cNvSpPr txBox="1"/>
          <p:nvPr/>
        </p:nvSpPr>
        <p:spPr>
          <a:xfrm>
            <a:off x="539014" y="2020156"/>
            <a:ext cx="8065972" cy="3693319"/>
          </a:xfrm>
          <a:prstGeom prst="rect">
            <a:avLst/>
          </a:prstGeom>
          <a:noFill/>
        </p:spPr>
        <p:txBody>
          <a:bodyPr wrap="square" rtlCol="0">
            <a:spAutoFit/>
          </a:bodyPr>
          <a:lstStyle/>
          <a:p>
            <a:pPr algn="just"/>
            <a:r>
              <a:rPr lang="ro-RO" dirty="0"/>
              <a:t>(e) </a:t>
            </a:r>
            <a:r>
              <a:rPr lang="ro-RO" i="1" dirty="0"/>
              <a:t>coordonarea </a:t>
            </a:r>
            <a:r>
              <a:rPr lang="ro-RO" i="1" dirty="0" err="1"/>
              <a:t>studenţilor</a:t>
            </a:r>
            <a:r>
              <a:rPr lang="ro-RO" i="1" dirty="0"/>
              <a:t> </a:t>
            </a:r>
            <a:r>
              <a:rPr lang="ro-RO" i="1" dirty="0" err="1"/>
              <a:t>şi</a:t>
            </a:r>
            <a:r>
              <a:rPr lang="ro-RO" i="1" dirty="0"/>
              <a:t> masteranzilor</a:t>
            </a:r>
            <a:r>
              <a:rPr lang="ro-RO" dirty="0"/>
              <a:t> </a:t>
            </a:r>
            <a:r>
              <a:rPr lang="ro-RO" dirty="0" err="1"/>
              <a:t>Universităţii</a:t>
            </a:r>
            <a:r>
              <a:rPr lang="ro-RO" dirty="0"/>
              <a:t> „1 Decembrie 1918” din Alba Iulia în </a:t>
            </a:r>
            <a:r>
              <a:rPr lang="ro-RO" i="1" dirty="0"/>
              <a:t>elaborarea lucrărilor de </a:t>
            </a:r>
            <a:r>
              <a:rPr lang="ro-RO" i="1" dirty="0" err="1"/>
              <a:t>licenţă</a:t>
            </a:r>
            <a:r>
              <a:rPr lang="ro-RO" i="1" dirty="0"/>
              <a:t>, respectiv </a:t>
            </a:r>
            <a:r>
              <a:rPr lang="ro-RO" i="1" dirty="0" err="1"/>
              <a:t>disertaţie</a:t>
            </a:r>
            <a:r>
              <a:rPr lang="ro-RO" i="1" dirty="0"/>
              <a:t>, </a:t>
            </a:r>
            <a:r>
              <a:rPr lang="ro-RO" dirty="0"/>
              <a:t>în elaborarea unor lucrări </a:t>
            </a:r>
            <a:r>
              <a:rPr lang="ro-RO" dirty="0" err="1"/>
              <a:t>ştiinţifice</a:t>
            </a:r>
            <a:r>
              <a:rPr lang="ro-RO" dirty="0"/>
              <a:t> prezentate în cadrul Sesiunilor de Comunicări </a:t>
            </a:r>
            <a:r>
              <a:rPr lang="ro-RO" dirty="0" err="1"/>
              <a:t>Ştiinţifice</a:t>
            </a:r>
            <a:r>
              <a:rPr lang="ro-RO" dirty="0"/>
              <a:t> pentru </a:t>
            </a:r>
            <a:r>
              <a:rPr lang="ro-RO" dirty="0" err="1"/>
              <a:t>studenţi</a:t>
            </a:r>
            <a:r>
              <a:rPr lang="ro-RO" dirty="0"/>
              <a:t> </a:t>
            </a:r>
            <a:r>
              <a:rPr lang="ro-RO" dirty="0" err="1"/>
              <a:t>şi</a:t>
            </a:r>
            <a:r>
              <a:rPr lang="ro-RO" dirty="0"/>
              <a:t> în cadrul Olimpiadei de Marketing </a:t>
            </a:r>
            <a:r>
              <a:rPr lang="ro-RO" dirty="0" err="1"/>
              <a:t>orgnizată</a:t>
            </a:r>
            <a:r>
              <a:rPr lang="ro-RO" dirty="0"/>
              <a:t> sub egida </a:t>
            </a:r>
            <a:r>
              <a:rPr lang="ro-RO" dirty="0" err="1"/>
              <a:t>Asociaţiei</a:t>
            </a:r>
            <a:r>
              <a:rPr lang="ro-RO" dirty="0"/>
              <a:t> </a:t>
            </a:r>
            <a:r>
              <a:rPr lang="ro-RO" dirty="0" err="1"/>
              <a:t>Facultăţilor</a:t>
            </a:r>
            <a:r>
              <a:rPr lang="ro-RO" dirty="0"/>
              <a:t> de Economie din România (AFER)</a:t>
            </a:r>
            <a:r>
              <a:rPr lang="x-none" dirty="0"/>
              <a:t>; </a:t>
            </a:r>
          </a:p>
          <a:p>
            <a:pPr algn="just"/>
            <a:r>
              <a:rPr lang="ro-RO" dirty="0"/>
              <a:t>(e) </a:t>
            </a:r>
            <a:r>
              <a:rPr lang="ro-RO" i="1" dirty="0"/>
              <a:t>coordonarea de cercuri </a:t>
            </a:r>
            <a:r>
              <a:rPr lang="ro-RO" i="1" dirty="0" err="1"/>
              <a:t>ştiinţifice</a:t>
            </a:r>
            <a:r>
              <a:rPr lang="ro-RO" i="1" dirty="0"/>
              <a:t> </a:t>
            </a:r>
            <a:r>
              <a:rPr lang="ro-RO" i="1" dirty="0" err="1"/>
              <a:t>studenţeşti</a:t>
            </a:r>
            <a:r>
              <a:rPr lang="ro-RO" dirty="0"/>
              <a:t>. Începând cu 2009, am coordonat, alături de alți colegi, Cercul </a:t>
            </a:r>
            <a:r>
              <a:rPr lang="ro-RO" dirty="0" err="1"/>
              <a:t>Ştiinţific</a:t>
            </a:r>
            <a:r>
              <a:rPr lang="ro-RO" dirty="0"/>
              <a:t> </a:t>
            </a:r>
            <a:r>
              <a:rPr lang="ro-RO" dirty="0" err="1"/>
              <a:t>Studenţesc</a:t>
            </a:r>
            <a:r>
              <a:rPr lang="ro-RO" dirty="0"/>
              <a:t> de Marketing</a:t>
            </a:r>
            <a:r>
              <a:rPr lang="x-none" dirty="0"/>
              <a:t>; </a:t>
            </a:r>
          </a:p>
          <a:p>
            <a:pPr algn="just"/>
            <a:r>
              <a:rPr lang="ro-RO" dirty="0"/>
              <a:t>(f) participarea în </a:t>
            </a:r>
            <a:r>
              <a:rPr lang="ro-RO" i="1" dirty="0"/>
              <a:t>echipe de cercetare </a:t>
            </a:r>
            <a:r>
              <a:rPr lang="ro-RO" i="1" dirty="0" err="1"/>
              <a:t>internaţionale</a:t>
            </a:r>
            <a:r>
              <a:rPr lang="ro-RO" dirty="0"/>
              <a:t>. În anul 2015, împreună cu un grup de cercetători de la Institutul de Economie din Poznan, Polonia, am participat la elaborarea unei cereri de </a:t>
            </a:r>
            <a:r>
              <a:rPr lang="ro-RO" dirty="0" err="1"/>
              <a:t>finanţare</a:t>
            </a:r>
            <a:r>
              <a:rPr lang="ro-RO" dirty="0"/>
              <a:t> în cadrul programului </a:t>
            </a:r>
            <a:r>
              <a:rPr lang="ro-RO" dirty="0" err="1"/>
              <a:t>Horizon</a:t>
            </a:r>
            <a:r>
              <a:rPr lang="ro-RO" dirty="0"/>
              <a:t> 2020, </a:t>
            </a:r>
            <a:r>
              <a:rPr lang="ro-RO" i="1" dirty="0"/>
              <a:t>H2020-SFS-2015-2 - Role of </a:t>
            </a:r>
            <a:r>
              <a:rPr lang="ro-RO" i="1" dirty="0" err="1"/>
              <a:t>small</a:t>
            </a:r>
            <a:r>
              <a:rPr lang="ro-RO" i="1" dirty="0"/>
              <a:t> </a:t>
            </a:r>
            <a:r>
              <a:rPr lang="ro-RO" i="1" dirty="0" err="1"/>
              <a:t>farms</a:t>
            </a:r>
            <a:r>
              <a:rPr lang="ro-RO" i="1" dirty="0"/>
              <a:t> in </a:t>
            </a:r>
            <a:r>
              <a:rPr lang="ro-RO" i="1" dirty="0" err="1"/>
              <a:t>creating</a:t>
            </a:r>
            <a:r>
              <a:rPr lang="ro-RO" i="1" dirty="0"/>
              <a:t> </a:t>
            </a:r>
            <a:r>
              <a:rPr lang="ro-RO" i="1" dirty="0" err="1"/>
              <a:t>sustainable</a:t>
            </a:r>
            <a:r>
              <a:rPr lang="ro-RO" i="1" dirty="0"/>
              <a:t> </a:t>
            </a:r>
            <a:r>
              <a:rPr lang="ro-RO" i="1" dirty="0" err="1"/>
              <a:t>food</a:t>
            </a:r>
            <a:r>
              <a:rPr lang="ro-RO" i="1" dirty="0"/>
              <a:t> </a:t>
            </a:r>
            <a:r>
              <a:rPr lang="ro-RO" i="1" dirty="0" err="1"/>
              <a:t>and</a:t>
            </a:r>
            <a:r>
              <a:rPr lang="ro-RO" i="1" dirty="0"/>
              <a:t> </a:t>
            </a:r>
            <a:r>
              <a:rPr lang="ro-RO" i="1" dirty="0" err="1"/>
              <a:t>nutrition</a:t>
            </a:r>
            <a:r>
              <a:rPr lang="ro-RO" i="1" dirty="0"/>
              <a:t> </a:t>
            </a:r>
            <a:r>
              <a:rPr lang="ro-RO" i="1" dirty="0" err="1"/>
              <a:t>security</a:t>
            </a:r>
            <a:r>
              <a:rPr lang="ro-RO" i="1" dirty="0"/>
              <a:t> </a:t>
            </a:r>
            <a:r>
              <a:rPr lang="ro-RO" i="1" dirty="0" err="1"/>
              <a:t>and</a:t>
            </a:r>
            <a:r>
              <a:rPr lang="ro-RO" i="1" dirty="0"/>
              <a:t> </a:t>
            </a:r>
            <a:r>
              <a:rPr lang="ro-RO" i="1" dirty="0" err="1"/>
              <a:t>multifunctional</a:t>
            </a:r>
            <a:r>
              <a:rPr lang="ro-RO" i="1" dirty="0"/>
              <a:t> </a:t>
            </a:r>
            <a:r>
              <a:rPr lang="ro-RO" i="1" dirty="0" err="1"/>
              <a:t>development</a:t>
            </a:r>
            <a:r>
              <a:rPr lang="ro-RO" i="1" dirty="0"/>
              <a:t> of rural </a:t>
            </a:r>
            <a:r>
              <a:rPr lang="ro-RO" i="1" dirty="0" err="1"/>
              <a:t>areas</a:t>
            </a:r>
            <a:r>
              <a:rPr lang="ro-RO" i="1" dirty="0"/>
              <a:t> in </a:t>
            </a:r>
            <a:r>
              <a:rPr lang="ro-RO" i="1" dirty="0" err="1"/>
              <a:t>the</a:t>
            </a:r>
            <a:r>
              <a:rPr lang="ro-RO" i="1" dirty="0"/>
              <a:t> </a:t>
            </a:r>
            <a:r>
              <a:rPr lang="ro-RO" i="1" dirty="0" err="1"/>
              <a:t>countries</a:t>
            </a:r>
            <a:r>
              <a:rPr lang="ro-RO" i="1" dirty="0"/>
              <a:t> </a:t>
            </a:r>
            <a:r>
              <a:rPr lang="ro-RO" i="1" dirty="0" err="1"/>
              <a:t>with</a:t>
            </a:r>
            <a:r>
              <a:rPr lang="ro-RO" i="1" dirty="0"/>
              <a:t> </a:t>
            </a:r>
            <a:r>
              <a:rPr lang="ro-RO" i="1" dirty="0" err="1"/>
              <a:t>fragmented</a:t>
            </a:r>
            <a:r>
              <a:rPr lang="ro-RO" i="1" dirty="0"/>
              <a:t> agrarian </a:t>
            </a:r>
            <a:r>
              <a:rPr lang="ro-RO" i="1" dirty="0" err="1"/>
              <a:t>structure</a:t>
            </a:r>
            <a:r>
              <a:rPr lang="x-none" i="1" dirty="0"/>
              <a:t>; </a:t>
            </a:r>
            <a:endParaRPr lang="x-none" dirty="0"/>
          </a:p>
        </p:txBody>
      </p:sp>
    </p:spTree>
    <p:extLst>
      <p:ext uri="{BB962C8B-B14F-4D97-AF65-F5344CB8AC3E}">
        <p14:creationId xmlns:p14="http://schemas.microsoft.com/office/powerpoint/2010/main" val="9353570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1028038" y="1160748"/>
          <a:ext cx="7196473"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2974E3C7-42AA-3342-A8C7-CC9CD8F73E00}"/>
              </a:ext>
            </a:extLst>
          </p:cNvPr>
          <p:cNvSpPr txBox="1"/>
          <p:nvPr/>
        </p:nvSpPr>
        <p:spPr>
          <a:xfrm>
            <a:off x="539014" y="2020156"/>
            <a:ext cx="8065972" cy="3139321"/>
          </a:xfrm>
          <a:prstGeom prst="rect">
            <a:avLst/>
          </a:prstGeom>
          <a:noFill/>
        </p:spPr>
        <p:txBody>
          <a:bodyPr wrap="square" rtlCol="0">
            <a:spAutoFit/>
          </a:bodyPr>
          <a:lstStyle/>
          <a:p>
            <a:pPr algn="just"/>
            <a:r>
              <a:rPr lang="ro-RO" dirty="0"/>
              <a:t>(h) preocuparea continuă  de a fi în </a:t>
            </a:r>
            <a:r>
              <a:rPr lang="ro-RO" dirty="0" err="1"/>
              <a:t>permanenţă</a:t>
            </a:r>
            <a:r>
              <a:rPr lang="ro-RO" dirty="0"/>
              <a:t> informată privind </a:t>
            </a:r>
            <a:r>
              <a:rPr lang="ro-RO" dirty="0" err="1"/>
              <a:t>tendinţele</a:t>
            </a:r>
            <a:r>
              <a:rPr lang="ro-RO" dirty="0"/>
              <a:t> </a:t>
            </a:r>
            <a:r>
              <a:rPr lang="ro-RO" dirty="0" err="1"/>
              <a:t>şi</a:t>
            </a:r>
            <a:r>
              <a:rPr lang="ro-RO" dirty="0"/>
              <a:t> rezultatele </a:t>
            </a:r>
            <a:r>
              <a:rPr lang="ro-RO" dirty="0" err="1"/>
              <a:t>obţinute</a:t>
            </a:r>
            <a:r>
              <a:rPr lang="ro-RO" dirty="0"/>
              <a:t> în cercetarea </a:t>
            </a:r>
            <a:r>
              <a:rPr lang="ro-RO" dirty="0" err="1"/>
              <a:t>ştiinţifică</a:t>
            </a:r>
            <a:r>
              <a:rPr lang="ro-RO" dirty="0"/>
              <a:t> ce vizează domeniul de interes. Astfel, în perioada 2008-2021 am participat cu prezentări și articole acceptate spre publicare  la peste 30 de </a:t>
            </a:r>
            <a:r>
              <a:rPr lang="ro-RO" dirty="0" err="1"/>
              <a:t>Conferinţe</a:t>
            </a:r>
            <a:r>
              <a:rPr lang="ro-RO" dirty="0"/>
              <a:t> </a:t>
            </a:r>
            <a:r>
              <a:rPr lang="ro-RO" dirty="0" err="1"/>
              <a:t>Ştiinţifice</a:t>
            </a:r>
            <a:r>
              <a:rPr lang="ro-RO" dirty="0"/>
              <a:t> </a:t>
            </a:r>
            <a:r>
              <a:rPr lang="ro-RO" dirty="0" err="1"/>
              <a:t>Naţionale</a:t>
            </a:r>
            <a:r>
              <a:rPr lang="ro-RO" dirty="0"/>
              <a:t> </a:t>
            </a:r>
            <a:r>
              <a:rPr lang="ro-RO" dirty="0" err="1"/>
              <a:t>şi</a:t>
            </a:r>
            <a:r>
              <a:rPr lang="ro-RO" dirty="0"/>
              <a:t> </a:t>
            </a:r>
            <a:r>
              <a:rPr lang="ro-RO" dirty="0" err="1"/>
              <a:t>Intenaţionale</a:t>
            </a:r>
            <a:r>
              <a:rPr lang="ro-RO" dirty="0"/>
              <a:t>, organizate în </a:t>
            </a:r>
            <a:r>
              <a:rPr lang="ro-RO" dirty="0" err="1"/>
              <a:t>ţară</a:t>
            </a:r>
            <a:r>
              <a:rPr lang="ro-RO" dirty="0"/>
              <a:t> </a:t>
            </a:r>
            <a:r>
              <a:rPr lang="ro-RO" dirty="0" err="1"/>
              <a:t>şi</a:t>
            </a:r>
            <a:r>
              <a:rPr lang="ro-RO" dirty="0"/>
              <a:t> în străinătate; </a:t>
            </a:r>
          </a:p>
          <a:p>
            <a:pPr algn="just"/>
            <a:r>
              <a:rPr lang="ro-RO" dirty="0"/>
              <a:t>(i) eforturile în scopul </a:t>
            </a:r>
            <a:r>
              <a:rPr lang="ro-RO" i="1" dirty="0"/>
              <a:t>explicării </a:t>
            </a:r>
            <a:r>
              <a:rPr lang="ro-RO" i="1" dirty="0" err="1"/>
              <a:t>şi</a:t>
            </a:r>
            <a:r>
              <a:rPr lang="ro-RO" i="1" dirty="0"/>
              <a:t> facilitării </a:t>
            </a:r>
            <a:r>
              <a:rPr lang="ro-RO" i="1" dirty="0" err="1"/>
              <a:t>învăţării</a:t>
            </a:r>
            <a:r>
              <a:rPr lang="ro-RO" i="1" dirty="0"/>
              <a:t> </a:t>
            </a:r>
            <a:r>
              <a:rPr lang="ro-RO" i="1" dirty="0" err="1"/>
              <a:t>şi</a:t>
            </a:r>
            <a:r>
              <a:rPr lang="ro-RO" i="1" dirty="0"/>
              <a:t> cercetării</a:t>
            </a:r>
            <a:r>
              <a:rPr lang="ro-RO" dirty="0"/>
              <a:t> inclusiv în ceea ce </a:t>
            </a:r>
            <a:r>
              <a:rPr lang="ro-RO" dirty="0" err="1"/>
              <a:t>priveşte</a:t>
            </a:r>
            <a:r>
              <a:rPr lang="ro-RO" dirty="0"/>
              <a:t> </a:t>
            </a:r>
            <a:r>
              <a:rPr lang="ro-RO" i="1" dirty="0"/>
              <a:t>mediul de </a:t>
            </a:r>
            <a:r>
              <a:rPr lang="ro-RO" i="1" dirty="0" err="1"/>
              <a:t>învăţare</a:t>
            </a:r>
            <a:r>
              <a:rPr lang="ro-RO" i="1" dirty="0"/>
              <a:t> </a:t>
            </a:r>
            <a:r>
              <a:rPr lang="ro-RO" i="1" dirty="0" err="1"/>
              <a:t>internaţional</a:t>
            </a:r>
            <a:r>
              <a:rPr lang="ro-RO" dirty="0"/>
              <a:t>, dar </a:t>
            </a:r>
            <a:r>
              <a:rPr lang="ro-RO" dirty="0" err="1"/>
              <a:t>şi</a:t>
            </a:r>
            <a:r>
              <a:rPr lang="ro-RO" dirty="0"/>
              <a:t> din </a:t>
            </a:r>
            <a:r>
              <a:rPr lang="ro-RO" dirty="0" err="1"/>
              <a:t>dorinţa</a:t>
            </a:r>
            <a:r>
              <a:rPr lang="ro-RO" dirty="0"/>
              <a:t> de </a:t>
            </a:r>
            <a:r>
              <a:rPr lang="ro-RO" dirty="0" err="1"/>
              <a:t>perfecţionare</a:t>
            </a:r>
            <a:r>
              <a:rPr lang="ro-RO" dirty="0"/>
              <a:t> continuă în sensul </a:t>
            </a:r>
            <a:r>
              <a:rPr lang="ro-RO" dirty="0" err="1"/>
              <a:t>îmbunătăţirii</a:t>
            </a:r>
            <a:r>
              <a:rPr lang="ro-RO" dirty="0"/>
              <a:t> </a:t>
            </a:r>
            <a:r>
              <a:rPr lang="ro-RO" dirty="0" err="1"/>
              <a:t>şi</a:t>
            </a:r>
            <a:r>
              <a:rPr lang="ro-RO" dirty="0"/>
              <a:t> inovării metodelor de predare, s-au concretizat în participarea la </a:t>
            </a:r>
            <a:r>
              <a:rPr lang="ro-RO" dirty="0" err="1"/>
              <a:t>mobilităţi</a:t>
            </a:r>
            <a:r>
              <a:rPr lang="ro-RO" dirty="0"/>
              <a:t> de formare </a:t>
            </a:r>
            <a:r>
              <a:rPr lang="ro-RO" dirty="0" err="1"/>
              <a:t>şi</a:t>
            </a:r>
            <a:r>
              <a:rPr lang="ro-RO" dirty="0"/>
              <a:t> predare în cadrul programului Erasmus </a:t>
            </a:r>
            <a:r>
              <a:rPr lang="ro-RO" dirty="0" err="1"/>
              <a:t>şi</a:t>
            </a:r>
            <a:r>
              <a:rPr lang="ro-RO" dirty="0"/>
              <a:t> Erasmus + la </a:t>
            </a:r>
            <a:r>
              <a:rPr lang="ro-RO" dirty="0" err="1"/>
              <a:t>universităţi</a:t>
            </a:r>
            <a:r>
              <a:rPr lang="ro-RO" dirty="0"/>
              <a:t> din Europa, Australia </a:t>
            </a:r>
            <a:r>
              <a:rPr lang="ro-RO" dirty="0" err="1"/>
              <a:t>şi</a:t>
            </a:r>
            <a:r>
              <a:rPr lang="ro-RO" dirty="0"/>
              <a:t> Asia; </a:t>
            </a:r>
          </a:p>
          <a:p>
            <a:pPr algn="just"/>
            <a:endParaRPr lang="x-none" dirty="0"/>
          </a:p>
        </p:txBody>
      </p:sp>
    </p:spTree>
    <p:extLst>
      <p:ext uri="{BB962C8B-B14F-4D97-AF65-F5344CB8AC3E}">
        <p14:creationId xmlns:p14="http://schemas.microsoft.com/office/powerpoint/2010/main" val="102813762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1028038" y="1160748"/>
          <a:ext cx="7196473"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xmlns="" id="{2974E3C7-42AA-3342-A8C7-CC9CD8F73E00}"/>
              </a:ext>
            </a:extLst>
          </p:cNvPr>
          <p:cNvSpPr txBox="1"/>
          <p:nvPr/>
        </p:nvSpPr>
        <p:spPr>
          <a:xfrm>
            <a:off x="539014" y="2020156"/>
            <a:ext cx="8065972" cy="4247317"/>
          </a:xfrm>
          <a:prstGeom prst="rect">
            <a:avLst/>
          </a:prstGeom>
          <a:noFill/>
        </p:spPr>
        <p:txBody>
          <a:bodyPr wrap="square" rtlCol="0">
            <a:spAutoFit/>
          </a:bodyPr>
          <a:lstStyle/>
          <a:p>
            <a:pPr algn="just"/>
            <a:r>
              <a:rPr lang="ro-RO" dirty="0"/>
              <a:t>(j) preocupările privind </a:t>
            </a:r>
            <a:r>
              <a:rPr lang="ro-RO" i="1" dirty="0" err="1"/>
              <a:t>îmbunătăţirea</a:t>
            </a:r>
            <a:r>
              <a:rPr lang="ro-RO" i="1" dirty="0"/>
              <a:t> </a:t>
            </a:r>
            <a:r>
              <a:rPr lang="ro-RO" i="1" dirty="0" err="1"/>
              <a:t>calităţii</a:t>
            </a:r>
            <a:r>
              <a:rPr lang="ro-RO" i="1" dirty="0"/>
              <a:t> în </a:t>
            </a:r>
            <a:r>
              <a:rPr lang="ro-RO" i="1" dirty="0" err="1"/>
              <a:t>învăţământul</a:t>
            </a:r>
            <a:r>
              <a:rPr lang="ro-RO" dirty="0"/>
              <a:t> </a:t>
            </a:r>
            <a:r>
              <a:rPr lang="ro-RO" i="1" dirty="0"/>
              <a:t>superior</a:t>
            </a:r>
            <a:r>
              <a:rPr lang="ro-RO" dirty="0"/>
              <a:t>. În calitate de membru/</a:t>
            </a:r>
            <a:r>
              <a:rPr lang="ro-RO" dirty="0" err="1"/>
              <a:t>preşedinte</a:t>
            </a:r>
            <a:r>
              <a:rPr lang="ro-RO" dirty="0"/>
              <a:t> în Comisia de Evaluare Internă a </a:t>
            </a:r>
            <a:r>
              <a:rPr lang="ro-RO" dirty="0" err="1"/>
              <a:t>Calităţii</a:t>
            </a:r>
            <a:r>
              <a:rPr lang="ro-RO" dirty="0"/>
              <a:t> </a:t>
            </a:r>
            <a:r>
              <a:rPr lang="ro-RO" dirty="0" err="1"/>
              <a:t>Educaţiei</a:t>
            </a:r>
            <a:r>
              <a:rPr lang="ro-RO" dirty="0"/>
              <a:t>, mi-am adus aportul la elaborarea </a:t>
            </a:r>
            <a:r>
              <a:rPr lang="ro-RO" dirty="0" err="1"/>
              <a:t>şi</a:t>
            </a:r>
            <a:r>
              <a:rPr lang="ro-RO" dirty="0"/>
              <a:t> </a:t>
            </a:r>
            <a:r>
              <a:rPr lang="ro-RO" dirty="0" err="1"/>
              <a:t>suţinerea</a:t>
            </a:r>
            <a:r>
              <a:rPr lang="ro-RO" dirty="0"/>
              <a:t> procesului de autorizare </a:t>
            </a:r>
            <a:r>
              <a:rPr lang="ro-RO" dirty="0" err="1"/>
              <a:t>şi</a:t>
            </a:r>
            <a:r>
              <a:rPr lang="ro-RO" dirty="0"/>
              <a:t> acreditare a unor programe de studiu, atât la nivel de </a:t>
            </a:r>
            <a:r>
              <a:rPr lang="ro-RO" dirty="0" err="1"/>
              <a:t>licenţă</a:t>
            </a:r>
            <a:r>
              <a:rPr lang="ro-RO" dirty="0"/>
              <a:t> (Marketing, Administrarea Afacerilor în limba engleză), cât </a:t>
            </a:r>
            <a:r>
              <a:rPr lang="ro-RO" dirty="0" err="1"/>
              <a:t>şi</a:t>
            </a:r>
            <a:r>
              <a:rPr lang="ro-RO" dirty="0"/>
              <a:t> la nivel de masterat (Marketing </a:t>
            </a:r>
            <a:r>
              <a:rPr lang="ro-RO" dirty="0" err="1"/>
              <a:t>şi</a:t>
            </a:r>
            <a:r>
              <a:rPr lang="ro-RO" dirty="0"/>
              <a:t> promovarea vânzărilor, Administrarea Dezvoltării Regionale Durabile, Administrarea Afacerilor în </a:t>
            </a:r>
            <a:r>
              <a:rPr lang="ro-RO" dirty="0" err="1"/>
              <a:t>Comerţ</a:t>
            </a:r>
            <a:r>
              <a:rPr lang="ro-RO" dirty="0"/>
              <a:t>, Turism </a:t>
            </a:r>
            <a:r>
              <a:rPr lang="ro-RO" dirty="0" err="1"/>
              <a:t>şi</a:t>
            </a:r>
            <a:r>
              <a:rPr lang="ro-RO" dirty="0"/>
              <a:t> Servicii); </a:t>
            </a:r>
            <a:endParaRPr lang="x-none" dirty="0"/>
          </a:p>
          <a:p>
            <a:pPr algn="just"/>
            <a:r>
              <a:rPr lang="ro-RO" dirty="0"/>
              <a:t>(k) calitatea de  membru al Centrului de Cercetări Economice </a:t>
            </a:r>
            <a:r>
              <a:rPr lang="ro-RO" dirty="0" err="1"/>
              <a:t>şi</a:t>
            </a:r>
            <a:r>
              <a:rPr lang="ro-RO" dirty="0"/>
              <a:t> al Centrului de Cercetări Sociologice în cadrul </a:t>
            </a:r>
            <a:r>
              <a:rPr lang="ro-RO" dirty="0" err="1"/>
              <a:t>Universităţii</a:t>
            </a:r>
            <a:r>
              <a:rPr lang="ro-RO" dirty="0"/>
              <a:t> "1 Decembrie 1918" din Alba Iulia; </a:t>
            </a:r>
            <a:endParaRPr lang="x-none" dirty="0"/>
          </a:p>
          <a:p>
            <a:pPr algn="just"/>
            <a:r>
              <a:rPr lang="ro-RO" dirty="0"/>
              <a:t>(l) participarea în calitate de </a:t>
            </a:r>
            <a:r>
              <a:rPr lang="ro-RO" dirty="0" err="1"/>
              <a:t>visiting</a:t>
            </a:r>
            <a:r>
              <a:rPr lang="ro-RO" dirty="0"/>
              <a:t> </a:t>
            </a:r>
            <a:r>
              <a:rPr lang="ro-RO" dirty="0" err="1"/>
              <a:t>professor</a:t>
            </a:r>
            <a:r>
              <a:rPr lang="ro-RO" dirty="0"/>
              <a:t> în cadrul Departamentului de Marketing al Facultății de  Științe Economice de la West </a:t>
            </a:r>
            <a:r>
              <a:rPr lang="ro-RO" dirty="0" err="1"/>
              <a:t>Pomeranian</a:t>
            </a:r>
            <a:r>
              <a:rPr lang="ro-RO" dirty="0"/>
              <a:t> University of Technology, </a:t>
            </a:r>
            <a:r>
              <a:rPr lang="ro-RO" dirty="0" err="1"/>
              <a:t>Szczecin</a:t>
            </a:r>
            <a:r>
              <a:rPr lang="ro-RO" dirty="0"/>
              <a:t>, Polonia. Am susținut cursurile de </a:t>
            </a:r>
            <a:r>
              <a:rPr lang="ro-RO" dirty="0" err="1"/>
              <a:t>Principles</a:t>
            </a:r>
            <a:r>
              <a:rPr lang="ro-RO" dirty="0"/>
              <a:t> of Marketing, International Marketing și </a:t>
            </a:r>
            <a:r>
              <a:rPr lang="ro-RO" dirty="0" err="1"/>
              <a:t>Communication</a:t>
            </a:r>
            <a:r>
              <a:rPr lang="ro-RO" dirty="0"/>
              <a:t> in Marketing pentru clasele de studenți internaționali ai Facultății în anii 2018/2019 (sem. 2), 2019/2020 (sem. 2) și 2020/2021 (sem. 1). </a:t>
            </a:r>
            <a:endParaRPr lang="x-none" dirty="0"/>
          </a:p>
        </p:txBody>
      </p:sp>
    </p:spTree>
    <p:extLst>
      <p:ext uri="{BB962C8B-B14F-4D97-AF65-F5344CB8AC3E}">
        <p14:creationId xmlns:p14="http://schemas.microsoft.com/office/powerpoint/2010/main" val="335374111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extLst>
              <p:ext uri="{D42A27DB-BD31-4B8C-83A1-F6EECF244321}">
                <p14:modId xmlns:p14="http://schemas.microsoft.com/office/powerpoint/2010/main" val="4005436392"/>
              </p:ext>
            </p:extLst>
          </p:nvPr>
        </p:nvGraphicFramePr>
        <p:xfrm>
          <a:off x="467544" y="1489473"/>
          <a:ext cx="7952557"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xmlns="" id="{4A984E7A-3206-7D40-B633-FE67E8CEAF54}"/>
              </a:ext>
            </a:extLst>
          </p:cNvPr>
          <p:cNvSpPr/>
          <p:nvPr/>
        </p:nvSpPr>
        <p:spPr>
          <a:xfrm>
            <a:off x="467544" y="2420888"/>
            <a:ext cx="7992888" cy="3277820"/>
          </a:xfrm>
          <a:prstGeom prst="rect">
            <a:avLst/>
          </a:prstGeom>
        </p:spPr>
        <p:txBody>
          <a:bodyPr wrap="square">
            <a:spAutoFit/>
          </a:bodyPr>
          <a:lstStyle/>
          <a:p>
            <a:pPr marL="342900" lvl="0" indent="-342900" algn="just">
              <a:lnSpc>
                <a:spcPct val="150000"/>
              </a:lnSpc>
              <a:buFont typeface="+mj-lt"/>
              <a:buAutoNum type="alphaLcParenR"/>
              <a:tabLst>
                <a:tab pos="457200" algn="l"/>
              </a:tabLst>
            </a:pPr>
            <a:r>
              <a:rPr lang="ro-RO" b="1" dirty="0">
                <a:solidFill>
                  <a:srgbClr val="000000"/>
                </a:solidFill>
                <a:latin typeface="Times New Roman" panose="02020603050405020304" pitchFamily="18" charset="0"/>
                <a:ea typeface="Times New Roman" panose="02020603050405020304" pitchFamily="18" charset="0"/>
              </a:rPr>
              <a:t> </a:t>
            </a:r>
            <a:r>
              <a:rPr lang="ro-RO" b="1" dirty="0" err="1">
                <a:solidFill>
                  <a:srgbClr val="000000"/>
                </a:solidFill>
                <a:latin typeface="Times New Roman" panose="02020603050405020304" pitchFamily="18" charset="0"/>
                <a:ea typeface="Times New Roman" panose="02020603050405020304" pitchFamily="18" charset="0"/>
              </a:rPr>
              <a:t>Direcţii</a:t>
            </a:r>
            <a:r>
              <a:rPr lang="ro-RO" b="1" dirty="0">
                <a:solidFill>
                  <a:srgbClr val="000000"/>
                </a:solidFill>
                <a:latin typeface="Times New Roman" panose="02020603050405020304" pitchFamily="18" charset="0"/>
                <a:ea typeface="Times New Roman" panose="02020603050405020304" pitchFamily="18" charset="0"/>
              </a:rPr>
              <a:t> de dezvoltare privind cariera didactică</a:t>
            </a:r>
          </a:p>
          <a:p>
            <a:pPr lvl="0" algn="just">
              <a:tabLst>
                <a:tab pos="457200" algn="l"/>
              </a:tabLst>
            </a:pPr>
            <a:r>
              <a:rPr lang="ro-RO" b="1" dirty="0"/>
              <a:t>D1</a:t>
            </a:r>
            <a:r>
              <a:rPr lang="ro-RO" dirty="0"/>
              <a:t> – </a:t>
            </a:r>
            <a:r>
              <a:rPr lang="ro-RO" i="1" dirty="0"/>
              <a:t>formarea </a:t>
            </a:r>
            <a:r>
              <a:rPr lang="ro-RO" i="1" dirty="0" err="1"/>
              <a:t>specialiştilor</a:t>
            </a:r>
            <a:r>
              <a:rPr lang="ro-RO" i="1" dirty="0"/>
              <a:t> în Marketing</a:t>
            </a:r>
            <a:r>
              <a:rPr lang="ro-RO" dirty="0"/>
              <a:t> </a:t>
            </a:r>
            <a:r>
              <a:rPr lang="ro-RO" dirty="0" err="1"/>
              <a:t>şi</a:t>
            </a:r>
            <a:r>
              <a:rPr lang="ro-RO" dirty="0"/>
              <a:t> a </a:t>
            </a:r>
            <a:r>
              <a:rPr lang="ro-RO" dirty="0" err="1"/>
              <a:t>competenţelor</a:t>
            </a:r>
            <a:r>
              <a:rPr lang="ro-RO" dirty="0"/>
              <a:t> profesionale din domeniul disciplinelor predate pentru </a:t>
            </a:r>
            <a:r>
              <a:rPr lang="ro-RO" dirty="0" err="1"/>
              <a:t>absolvenţii</a:t>
            </a:r>
            <a:r>
              <a:rPr lang="ro-RO" dirty="0"/>
              <a:t> specializărilor Facultății de Științe Economice din cadrul </a:t>
            </a:r>
            <a:r>
              <a:rPr lang="ro-RO" dirty="0" err="1"/>
              <a:t>Universităţii</a:t>
            </a:r>
            <a:r>
              <a:rPr lang="ro-RO" dirty="0"/>
              <a:t> „1 Decembrie 1918” din Alba Iulia în vederea unei mai bune integrări a acestora pe </a:t>
            </a:r>
            <a:r>
              <a:rPr lang="ro-RO" dirty="0" err="1"/>
              <a:t>piaţa</a:t>
            </a:r>
            <a:r>
              <a:rPr lang="ro-RO" dirty="0"/>
              <a:t> muncii; </a:t>
            </a:r>
          </a:p>
          <a:p>
            <a:pPr lvl="0" algn="just">
              <a:tabLst>
                <a:tab pos="457200" algn="l"/>
              </a:tabLst>
            </a:pPr>
            <a:endParaRPr lang="ro-RO" dirty="0"/>
          </a:p>
          <a:p>
            <a:pPr lvl="0" algn="just">
              <a:tabLst>
                <a:tab pos="457200" algn="l"/>
              </a:tabLst>
            </a:pPr>
            <a:r>
              <a:rPr lang="ro-RO" b="1" dirty="0"/>
              <a:t>D2</a:t>
            </a:r>
            <a:r>
              <a:rPr lang="ro-RO" dirty="0"/>
              <a:t> – </a:t>
            </a:r>
            <a:r>
              <a:rPr lang="ro-RO" i="1" dirty="0"/>
              <a:t>facilitarea apropierii </a:t>
            </a:r>
            <a:r>
              <a:rPr lang="ro-RO" i="1" dirty="0" err="1"/>
              <a:t>studenţilor</a:t>
            </a:r>
            <a:r>
              <a:rPr lang="ro-RO" i="1" dirty="0"/>
              <a:t> de mediul de afaceri</a:t>
            </a:r>
            <a:r>
              <a:rPr lang="ro-RO" dirty="0"/>
              <a:t> local </a:t>
            </a:r>
            <a:r>
              <a:rPr lang="ro-RO" dirty="0" err="1"/>
              <a:t>şi</a:t>
            </a:r>
            <a:r>
              <a:rPr lang="ro-RO" dirty="0"/>
              <a:t> regional prin organizarea de workshop-uri cu participarea unor </a:t>
            </a:r>
            <a:r>
              <a:rPr lang="ro-RO" dirty="0" err="1"/>
              <a:t>specialişti</a:t>
            </a:r>
            <a:r>
              <a:rPr lang="ro-RO" dirty="0"/>
              <a:t> în marketing </a:t>
            </a:r>
            <a:r>
              <a:rPr lang="ro-RO" dirty="0" err="1"/>
              <a:t>consacraţi</a:t>
            </a:r>
            <a:r>
              <a:rPr lang="ro-RO" dirty="0"/>
              <a:t> sau prin invitarea în calitate de „</a:t>
            </a:r>
            <a:r>
              <a:rPr lang="ro-RO" dirty="0" err="1"/>
              <a:t>guest</a:t>
            </a:r>
            <a:r>
              <a:rPr lang="ro-RO" dirty="0"/>
              <a:t> </a:t>
            </a:r>
            <a:r>
              <a:rPr lang="ro-RO" dirty="0" err="1"/>
              <a:t>speakeri</a:t>
            </a:r>
            <a:r>
              <a:rPr lang="ro-RO" dirty="0"/>
              <a:t>” a acestora în cadrul evenimentelor organizate pentru </a:t>
            </a:r>
            <a:r>
              <a:rPr lang="ro-RO" dirty="0" err="1"/>
              <a:t>studenţii</a:t>
            </a:r>
            <a:r>
              <a:rPr lang="ro-RO" dirty="0"/>
              <a:t> specializărilor economice (Zilele carierei la UAB, evenimente ale Cercului </a:t>
            </a:r>
            <a:r>
              <a:rPr lang="ro-RO" dirty="0" err="1"/>
              <a:t>Ştiinţific</a:t>
            </a:r>
            <a:r>
              <a:rPr lang="ro-RO" dirty="0"/>
              <a:t> </a:t>
            </a:r>
            <a:r>
              <a:rPr lang="ro-RO" dirty="0" err="1"/>
              <a:t>Studenţesc</a:t>
            </a:r>
            <a:r>
              <a:rPr lang="ro-RO" dirty="0"/>
              <a:t> de Marketing etc.)</a:t>
            </a:r>
            <a:endParaRPr lang="x-none"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228645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467544" y="1489473"/>
          <a:ext cx="7952557"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xmlns="" id="{4A984E7A-3206-7D40-B633-FE67E8CEAF54}"/>
              </a:ext>
            </a:extLst>
          </p:cNvPr>
          <p:cNvSpPr/>
          <p:nvPr/>
        </p:nvSpPr>
        <p:spPr>
          <a:xfrm>
            <a:off x="467544" y="2420888"/>
            <a:ext cx="7992888" cy="3831818"/>
          </a:xfrm>
          <a:prstGeom prst="rect">
            <a:avLst/>
          </a:prstGeom>
        </p:spPr>
        <p:txBody>
          <a:bodyPr wrap="square">
            <a:spAutoFit/>
          </a:bodyPr>
          <a:lstStyle/>
          <a:p>
            <a:pPr marL="342900" lvl="0" indent="-342900" algn="just">
              <a:lnSpc>
                <a:spcPct val="150000"/>
              </a:lnSpc>
              <a:buFont typeface="+mj-lt"/>
              <a:buAutoNum type="alphaLcParenR"/>
              <a:tabLst>
                <a:tab pos="457200" algn="l"/>
              </a:tabLst>
            </a:pPr>
            <a:r>
              <a:rPr lang="ro-RO" b="1" dirty="0">
                <a:solidFill>
                  <a:srgbClr val="000000"/>
                </a:solidFill>
                <a:latin typeface="Times New Roman" panose="02020603050405020304" pitchFamily="18" charset="0"/>
                <a:ea typeface="Times New Roman" panose="02020603050405020304" pitchFamily="18" charset="0"/>
              </a:rPr>
              <a:t> </a:t>
            </a:r>
            <a:r>
              <a:rPr lang="ro-RO" b="1" dirty="0" err="1">
                <a:solidFill>
                  <a:srgbClr val="000000"/>
                </a:solidFill>
                <a:latin typeface="Times New Roman" panose="02020603050405020304" pitchFamily="18" charset="0"/>
                <a:ea typeface="Times New Roman" panose="02020603050405020304" pitchFamily="18" charset="0"/>
              </a:rPr>
              <a:t>Direcţii</a:t>
            </a:r>
            <a:r>
              <a:rPr lang="ro-RO" b="1" dirty="0">
                <a:solidFill>
                  <a:srgbClr val="000000"/>
                </a:solidFill>
                <a:latin typeface="Times New Roman" panose="02020603050405020304" pitchFamily="18" charset="0"/>
                <a:ea typeface="Times New Roman" panose="02020603050405020304" pitchFamily="18" charset="0"/>
              </a:rPr>
              <a:t> de dezvoltare privind cariera didactică</a:t>
            </a:r>
          </a:p>
          <a:p>
            <a:pPr lvl="0" algn="just">
              <a:tabLst>
                <a:tab pos="457200" algn="l"/>
              </a:tabLst>
            </a:pPr>
            <a:r>
              <a:rPr lang="ro-RO" b="1" dirty="0"/>
              <a:t>D3 –</a:t>
            </a:r>
            <a:r>
              <a:rPr lang="ro-RO" dirty="0"/>
              <a:t> participarea, în continuare, în calitate de </a:t>
            </a:r>
            <a:r>
              <a:rPr lang="ro-RO" i="1" dirty="0"/>
              <a:t>profesor invitat</a:t>
            </a:r>
            <a:r>
              <a:rPr lang="ro-RO" dirty="0"/>
              <a:t> în cadrul unei </a:t>
            </a:r>
            <a:r>
              <a:rPr lang="ro-RO" dirty="0" err="1"/>
              <a:t>universităţi</a:t>
            </a:r>
            <a:r>
              <a:rPr lang="ro-RO" dirty="0"/>
              <a:t> din străinătate; </a:t>
            </a:r>
          </a:p>
          <a:p>
            <a:pPr lvl="0" algn="just">
              <a:tabLst>
                <a:tab pos="457200" algn="l"/>
              </a:tabLst>
            </a:pPr>
            <a:endParaRPr lang="ro-RO" dirty="0"/>
          </a:p>
          <a:p>
            <a:pPr algn="just"/>
            <a:r>
              <a:rPr lang="ro-RO" b="1" dirty="0"/>
              <a:t>D4 </a:t>
            </a:r>
            <a:r>
              <a:rPr lang="ro-RO" dirty="0"/>
              <a:t>– </a:t>
            </a:r>
            <a:r>
              <a:rPr lang="ro-RO" dirty="0" err="1"/>
              <a:t>susţinerea</a:t>
            </a:r>
            <a:r>
              <a:rPr lang="ro-RO" dirty="0"/>
              <a:t>, în continuare, a unor cursuri claselor de studenți internaționali ce se vor înscrie în cadrul </a:t>
            </a:r>
            <a:r>
              <a:rPr lang="ro-RO" dirty="0" err="1"/>
              <a:t>Summer</a:t>
            </a:r>
            <a:r>
              <a:rPr lang="ro-RO" dirty="0"/>
              <a:t> </a:t>
            </a:r>
            <a:r>
              <a:rPr lang="ro-RO" dirty="0" err="1"/>
              <a:t>School</a:t>
            </a:r>
            <a:r>
              <a:rPr lang="ro-RO" dirty="0"/>
              <a:t> - </a:t>
            </a:r>
            <a:r>
              <a:rPr lang="ro-RO" dirty="0" err="1"/>
              <a:t>Innovation</a:t>
            </a:r>
            <a:r>
              <a:rPr lang="ro-RO" dirty="0"/>
              <a:t> for </a:t>
            </a:r>
            <a:r>
              <a:rPr lang="ro-RO" dirty="0" err="1"/>
              <a:t>NextGen</a:t>
            </a:r>
            <a:r>
              <a:rPr lang="ro-RO" dirty="0"/>
              <a:t> EU, eveniment organizat de către Centrul pentru Relații Internaționale al UAB; </a:t>
            </a:r>
          </a:p>
          <a:p>
            <a:pPr algn="just"/>
            <a:endParaRPr lang="x-none" dirty="0"/>
          </a:p>
          <a:p>
            <a:pPr algn="just"/>
            <a:r>
              <a:rPr lang="ro-RO" b="1" dirty="0"/>
              <a:t>D5 - </a:t>
            </a:r>
            <a:r>
              <a:rPr lang="ro-RO" dirty="0"/>
              <a:t>în  plan editorial, în următorii ani, ca rezultat al </a:t>
            </a:r>
            <a:r>
              <a:rPr lang="ro-RO" dirty="0" err="1"/>
              <a:t>activităţii</a:t>
            </a:r>
            <a:r>
              <a:rPr lang="ro-RO" dirty="0"/>
              <a:t> de documentare </a:t>
            </a:r>
            <a:r>
              <a:rPr lang="ro-RO" dirty="0" err="1"/>
              <a:t>şi</a:t>
            </a:r>
            <a:r>
              <a:rPr lang="ro-RO" dirty="0"/>
              <a:t> de cercetare </a:t>
            </a:r>
            <a:r>
              <a:rPr lang="ro-RO" dirty="0" err="1"/>
              <a:t>desfăşurată</a:t>
            </a:r>
            <a:r>
              <a:rPr lang="ro-RO" dirty="0"/>
              <a:t> până acum, am în considerare publicarea unui volum </a:t>
            </a:r>
            <a:r>
              <a:rPr lang="ro-RO" i="1" dirty="0"/>
              <a:t>Cercetări de marketing în servicii</a:t>
            </a:r>
            <a:r>
              <a:rPr lang="ro-RO" dirty="0"/>
              <a:t>, într-o editura recunoscută, împreună cu un colectiv de autori din universitate </a:t>
            </a:r>
            <a:r>
              <a:rPr lang="ro-RO" dirty="0" err="1"/>
              <a:t>şi</a:t>
            </a:r>
            <a:r>
              <a:rPr lang="ro-RO" dirty="0"/>
              <a:t> care să vină în sprijinul </a:t>
            </a:r>
            <a:r>
              <a:rPr lang="ro-RO" dirty="0" err="1"/>
              <a:t>studenţilor</a:t>
            </a:r>
            <a:r>
              <a:rPr lang="ro-RO" dirty="0"/>
              <a:t>, dar </a:t>
            </a:r>
            <a:r>
              <a:rPr lang="ro-RO" dirty="0" err="1"/>
              <a:t>şi</a:t>
            </a:r>
            <a:r>
              <a:rPr lang="ro-RO" dirty="0"/>
              <a:t> a </a:t>
            </a:r>
            <a:r>
              <a:rPr lang="ro-RO" dirty="0" err="1"/>
              <a:t>praticienilor</a:t>
            </a:r>
            <a:r>
              <a:rPr lang="ro-RO" dirty="0"/>
              <a:t> domeniului. </a:t>
            </a:r>
            <a:endParaRPr lang="x-none" dirty="0"/>
          </a:p>
        </p:txBody>
      </p:sp>
    </p:spTree>
    <p:extLst>
      <p:ext uri="{BB962C8B-B14F-4D97-AF65-F5344CB8AC3E}">
        <p14:creationId xmlns:p14="http://schemas.microsoft.com/office/powerpoint/2010/main" val="105761903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467544" y="1489473"/>
          <a:ext cx="7952557"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xmlns="" id="{4A984E7A-3206-7D40-B633-FE67E8CEAF54}"/>
              </a:ext>
            </a:extLst>
          </p:cNvPr>
          <p:cNvSpPr/>
          <p:nvPr/>
        </p:nvSpPr>
        <p:spPr>
          <a:xfrm>
            <a:off x="467544" y="2420888"/>
            <a:ext cx="7992888" cy="3970318"/>
          </a:xfrm>
          <a:prstGeom prst="rect">
            <a:avLst/>
          </a:prstGeom>
        </p:spPr>
        <p:txBody>
          <a:bodyPr wrap="square">
            <a:spAutoFit/>
          </a:bodyPr>
          <a:lstStyle/>
          <a:p>
            <a:pPr lvl="0" algn="just"/>
            <a:r>
              <a:rPr lang="ro-RO" b="1" dirty="0"/>
              <a:t>b) </a:t>
            </a:r>
            <a:r>
              <a:rPr lang="ro-RO" b="1" dirty="0" err="1"/>
              <a:t>Direcţii</a:t>
            </a:r>
            <a:r>
              <a:rPr lang="ro-RO" b="1" dirty="0"/>
              <a:t> de dezvoltare privind activitatea de cercetare științifică</a:t>
            </a:r>
          </a:p>
          <a:p>
            <a:pPr algn="just"/>
            <a:r>
              <a:rPr lang="ro-RO" b="1" dirty="0"/>
              <a:t>D1 – </a:t>
            </a:r>
            <a:r>
              <a:rPr lang="ro-RO" i="1" dirty="0"/>
              <a:t>E- </a:t>
            </a:r>
            <a:r>
              <a:rPr lang="ro-RO" i="1" dirty="0" err="1"/>
              <a:t>satisfaction</a:t>
            </a:r>
            <a:r>
              <a:rPr lang="ro-RO" b="1" dirty="0"/>
              <a:t>  </a:t>
            </a:r>
            <a:r>
              <a:rPr lang="ro-RO" dirty="0" err="1"/>
              <a:t>şi</a:t>
            </a:r>
            <a:r>
              <a:rPr lang="ro-RO" dirty="0"/>
              <a:t> </a:t>
            </a:r>
            <a:r>
              <a:rPr lang="ro-RO" i="1" dirty="0"/>
              <a:t>E- </a:t>
            </a:r>
            <a:r>
              <a:rPr lang="ro-RO" i="1" dirty="0" err="1"/>
              <a:t>Loyalty</a:t>
            </a:r>
            <a:r>
              <a:rPr lang="ro-RO" dirty="0"/>
              <a:t> – Marile companii care </a:t>
            </a:r>
            <a:r>
              <a:rPr lang="ro-RO" dirty="0" err="1"/>
              <a:t>îşi</a:t>
            </a:r>
            <a:r>
              <a:rPr lang="ro-RO" dirty="0"/>
              <a:t> </a:t>
            </a:r>
            <a:r>
              <a:rPr lang="ro-RO" dirty="0" err="1"/>
              <a:t>desfăşoară</a:t>
            </a:r>
            <a:r>
              <a:rPr lang="ro-RO" dirty="0"/>
              <a:t> activitatea în domeniul </a:t>
            </a:r>
            <a:r>
              <a:rPr lang="ro-RO" dirty="0" err="1"/>
              <a:t>comerţului</a:t>
            </a:r>
            <a:r>
              <a:rPr lang="ro-RO" dirty="0"/>
              <a:t> on – line cunosc deja faptul că păstrarea consumatorilor este vitală pentru succesul afacerii lor </a:t>
            </a:r>
            <a:r>
              <a:rPr lang="ro-RO" dirty="0" err="1"/>
              <a:t>şi</a:t>
            </a:r>
            <a:r>
              <a:rPr lang="ro-RO" dirty="0"/>
              <a:t> că loialitatea a devenit o necesitate economică. </a:t>
            </a:r>
            <a:r>
              <a:rPr lang="ro-RO" dirty="0" err="1"/>
              <a:t>Înţelegerea</a:t>
            </a:r>
            <a:r>
              <a:rPr lang="ro-RO" dirty="0"/>
              <a:t> variabilelor care </a:t>
            </a:r>
            <a:r>
              <a:rPr lang="ro-RO" dirty="0" err="1"/>
              <a:t>influenţează</a:t>
            </a:r>
            <a:r>
              <a:rPr lang="ro-RO" dirty="0"/>
              <a:t> </a:t>
            </a:r>
            <a:r>
              <a:rPr lang="ro-RO" dirty="0" err="1"/>
              <a:t>comerţul</a:t>
            </a:r>
            <a:r>
              <a:rPr lang="ro-RO" dirty="0"/>
              <a:t> on-line este extrem de importantă, fiind necesare încercări de modelare a </a:t>
            </a:r>
            <a:r>
              <a:rPr lang="ro-RO" dirty="0" err="1"/>
              <a:t>loialităţii</a:t>
            </a:r>
            <a:r>
              <a:rPr lang="ro-RO" dirty="0"/>
              <a:t> consumatorilor pentru </a:t>
            </a:r>
            <a:r>
              <a:rPr lang="ro-RO" dirty="0" err="1"/>
              <a:t>comerţul</a:t>
            </a:r>
            <a:r>
              <a:rPr lang="ro-RO" dirty="0"/>
              <a:t> electronic (e-</a:t>
            </a:r>
            <a:r>
              <a:rPr lang="ro-RO" dirty="0" err="1"/>
              <a:t>loyalty</a:t>
            </a:r>
            <a:r>
              <a:rPr lang="ro-RO" dirty="0"/>
              <a:t>) în </a:t>
            </a:r>
            <a:r>
              <a:rPr lang="ro-RO" dirty="0" err="1"/>
              <a:t>funcţie</a:t>
            </a:r>
            <a:r>
              <a:rPr lang="ro-RO" dirty="0"/>
              <a:t> de </a:t>
            </a:r>
            <a:r>
              <a:rPr lang="ro-RO" dirty="0" err="1"/>
              <a:t>anumiţi</a:t>
            </a:r>
            <a:r>
              <a:rPr lang="ro-RO" dirty="0"/>
              <a:t> factori; </a:t>
            </a:r>
          </a:p>
          <a:p>
            <a:pPr algn="just"/>
            <a:endParaRPr lang="x-none" dirty="0"/>
          </a:p>
          <a:p>
            <a:pPr algn="just"/>
            <a:r>
              <a:rPr lang="ro-RO" b="1" dirty="0"/>
              <a:t>D2 – </a:t>
            </a:r>
            <a:r>
              <a:rPr lang="ro-RO" dirty="0"/>
              <a:t>În perspectiva dotării</a:t>
            </a:r>
            <a:r>
              <a:rPr lang="ro-RO" b="1" dirty="0"/>
              <a:t> </a:t>
            </a:r>
            <a:r>
              <a:rPr lang="ro-RO" dirty="0"/>
              <a:t>cu echipamente specifice a</a:t>
            </a:r>
            <a:r>
              <a:rPr lang="ro-RO" b="1" dirty="0"/>
              <a:t> </a:t>
            </a:r>
            <a:r>
              <a:rPr lang="ro-RO" i="1" dirty="0"/>
              <a:t>Laboratorului de </a:t>
            </a:r>
            <a:r>
              <a:rPr lang="ro-RO" i="1" dirty="0" err="1"/>
              <a:t>Neuromarketing</a:t>
            </a:r>
            <a:r>
              <a:rPr lang="ro-RO" dirty="0"/>
              <a:t> ce va funcționa în cadrul Universității ”1 Decembrie 1918” din Alba Iulia începând cu anul 2022, alături de alte cadre didactice din cadrul Departamentului de Marketing și Administrarea Afacerilor, ne vom extinde sfera preocupărilor cercetării științifice în acest domeniu; </a:t>
            </a:r>
            <a:endParaRPr lang="x-none" dirty="0"/>
          </a:p>
          <a:p>
            <a:pPr lvl="0"/>
            <a:endParaRPr lang="x-none" b="1" dirty="0"/>
          </a:p>
        </p:txBody>
      </p:sp>
    </p:spTree>
    <p:extLst>
      <p:ext uri="{BB962C8B-B14F-4D97-AF65-F5344CB8AC3E}">
        <p14:creationId xmlns:p14="http://schemas.microsoft.com/office/powerpoint/2010/main" val="95966430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467544" y="1489473"/>
          <a:ext cx="7952557"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xmlns="" id="{4A984E7A-3206-7D40-B633-FE67E8CEAF54}"/>
              </a:ext>
            </a:extLst>
          </p:cNvPr>
          <p:cNvSpPr/>
          <p:nvPr/>
        </p:nvSpPr>
        <p:spPr>
          <a:xfrm>
            <a:off x="467544" y="2420888"/>
            <a:ext cx="7992888" cy="3970318"/>
          </a:xfrm>
          <a:prstGeom prst="rect">
            <a:avLst/>
          </a:prstGeom>
        </p:spPr>
        <p:txBody>
          <a:bodyPr wrap="square">
            <a:spAutoFit/>
          </a:bodyPr>
          <a:lstStyle/>
          <a:p>
            <a:pPr lvl="0" algn="just"/>
            <a:r>
              <a:rPr lang="ro-RO" b="1" dirty="0"/>
              <a:t>b) </a:t>
            </a:r>
            <a:r>
              <a:rPr lang="ro-RO" b="1" dirty="0" err="1"/>
              <a:t>Direcţii</a:t>
            </a:r>
            <a:r>
              <a:rPr lang="ro-RO" b="1" dirty="0"/>
              <a:t> de dezvoltare privind activitatea de cercetare științifică</a:t>
            </a:r>
          </a:p>
          <a:p>
            <a:pPr algn="just"/>
            <a:r>
              <a:rPr lang="ro-RO" b="1" dirty="0"/>
              <a:t>D1 – </a:t>
            </a:r>
            <a:r>
              <a:rPr lang="ro-RO" i="1" dirty="0"/>
              <a:t>E- </a:t>
            </a:r>
            <a:r>
              <a:rPr lang="ro-RO" i="1" dirty="0" err="1"/>
              <a:t>satisfaction</a:t>
            </a:r>
            <a:r>
              <a:rPr lang="ro-RO" b="1" dirty="0"/>
              <a:t>  </a:t>
            </a:r>
            <a:r>
              <a:rPr lang="ro-RO" dirty="0" err="1"/>
              <a:t>şi</a:t>
            </a:r>
            <a:r>
              <a:rPr lang="ro-RO" dirty="0"/>
              <a:t> </a:t>
            </a:r>
            <a:r>
              <a:rPr lang="ro-RO" i="1" dirty="0"/>
              <a:t>E- </a:t>
            </a:r>
            <a:r>
              <a:rPr lang="ro-RO" i="1" dirty="0" err="1"/>
              <a:t>Loyalty</a:t>
            </a:r>
            <a:r>
              <a:rPr lang="ro-RO" dirty="0"/>
              <a:t> – Marile companii care </a:t>
            </a:r>
            <a:r>
              <a:rPr lang="ro-RO" dirty="0" err="1"/>
              <a:t>îşi</a:t>
            </a:r>
            <a:r>
              <a:rPr lang="ro-RO" dirty="0"/>
              <a:t> </a:t>
            </a:r>
            <a:r>
              <a:rPr lang="ro-RO" dirty="0" err="1"/>
              <a:t>desfăşoară</a:t>
            </a:r>
            <a:r>
              <a:rPr lang="ro-RO" dirty="0"/>
              <a:t> activitatea în domeniul </a:t>
            </a:r>
            <a:r>
              <a:rPr lang="ro-RO" dirty="0" err="1"/>
              <a:t>comerţului</a:t>
            </a:r>
            <a:r>
              <a:rPr lang="ro-RO" dirty="0"/>
              <a:t> on – line cunosc deja faptul că păstrarea consumatorilor este vitală pentru succesul afacerii lor </a:t>
            </a:r>
            <a:r>
              <a:rPr lang="ro-RO" dirty="0" err="1"/>
              <a:t>şi</a:t>
            </a:r>
            <a:r>
              <a:rPr lang="ro-RO" dirty="0"/>
              <a:t> că loialitatea a devenit o necesitate economică. </a:t>
            </a:r>
            <a:r>
              <a:rPr lang="ro-RO" dirty="0" err="1"/>
              <a:t>Înţelegerea</a:t>
            </a:r>
            <a:r>
              <a:rPr lang="ro-RO" dirty="0"/>
              <a:t> variabilelor care </a:t>
            </a:r>
            <a:r>
              <a:rPr lang="ro-RO" dirty="0" err="1"/>
              <a:t>influenţează</a:t>
            </a:r>
            <a:r>
              <a:rPr lang="ro-RO" dirty="0"/>
              <a:t> </a:t>
            </a:r>
            <a:r>
              <a:rPr lang="ro-RO" dirty="0" err="1"/>
              <a:t>comerţul</a:t>
            </a:r>
            <a:r>
              <a:rPr lang="ro-RO" dirty="0"/>
              <a:t> on-line este extrem de importantă, fiind necesare încercări de modelare a </a:t>
            </a:r>
            <a:r>
              <a:rPr lang="ro-RO" dirty="0" err="1"/>
              <a:t>loialităţii</a:t>
            </a:r>
            <a:r>
              <a:rPr lang="ro-RO" dirty="0"/>
              <a:t> consumatorilor pentru </a:t>
            </a:r>
            <a:r>
              <a:rPr lang="ro-RO" dirty="0" err="1"/>
              <a:t>comerţul</a:t>
            </a:r>
            <a:r>
              <a:rPr lang="ro-RO" dirty="0"/>
              <a:t> electronic (e-</a:t>
            </a:r>
            <a:r>
              <a:rPr lang="ro-RO" dirty="0" err="1"/>
              <a:t>loyalty</a:t>
            </a:r>
            <a:r>
              <a:rPr lang="ro-RO" dirty="0"/>
              <a:t>) în </a:t>
            </a:r>
            <a:r>
              <a:rPr lang="ro-RO" dirty="0" err="1"/>
              <a:t>funcţie</a:t>
            </a:r>
            <a:r>
              <a:rPr lang="ro-RO" dirty="0"/>
              <a:t> de </a:t>
            </a:r>
            <a:r>
              <a:rPr lang="ro-RO" dirty="0" err="1"/>
              <a:t>anumiţi</a:t>
            </a:r>
            <a:r>
              <a:rPr lang="ro-RO" dirty="0"/>
              <a:t> factori; </a:t>
            </a:r>
          </a:p>
          <a:p>
            <a:pPr algn="just"/>
            <a:endParaRPr lang="x-none" dirty="0"/>
          </a:p>
          <a:p>
            <a:pPr algn="just"/>
            <a:r>
              <a:rPr lang="ro-RO" b="1" dirty="0"/>
              <a:t>D2 – </a:t>
            </a:r>
            <a:r>
              <a:rPr lang="ro-RO" dirty="0"/>
              <a:t>În perspectiva dotării</a:t>
            </a:r>
            <a:r>
              <a:rPr lang="ro-RO" b="1" dirty="0"/>
              <a:t> </a:t>
            </a:r>
            <a:r>
              <a:rPr lang="ro-RO" dirty="0"/>
              <a:t>cu echipamente specifice a</a:t>
            </a:r>
            <a:r>
              <a:rPr lang="ro-RO" b="1" dirty="0"/>
              <a:t> </a:t>
            </a:r>
            <a:r>
              <a:rPr lang="ro-RO" i="1" dirty="0"/>
              <a:t>Laboratorului de </a:t>
            </a:r>
            <a:r>
              <a:rPr lang="ro-RO" i="1" dirty="0" err="1"/>
              <a:t>Neuromarketing</a:t>
            </a:r>
            <a:r>
              <a:rPr lang="ro-RO" dirty="0"/>
              <a:t> ce va funcționa în cadrul Universității ”1 Decembrie 1918” din Alba Iulia începând cu anul 2022, alături de alte cadre didactice din cadrul Departamentului de Marketing și Administrarea Afacerilor, ne vom extinde sfera preocupărilor cercetării științifice în acest domeniu. </a:t>
            </a:r>
            <a:endParaRPr lang="x-none" dirty="0"/>
          </a:p>
          <a:p>
            <a:pPr lvl="0"/>
            <a:endParaRPr lang="x-none" b="1" dirty="0"/>
          </a:p>
        </p:txBody>
      </p:sp>
    </p:spTree>
    <p:extLst>
      <p:ext uri="{BB962C8B-B14F-4D97-AF65-F5344CB8AC3E}">
        <p14:creationId xmlns:p14="http://schemas.microsoft.com/office/powerpoint/2010/main" val="22056825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396122" y="598261"/>
            <a:ext cx="8208864" cy="6217667"/>
          </a:xfrm>
          <a:prstGeom prst="rect">
            <a:avLst/>
          </a:prstGeom>
          <a:noFill/>
        </p:spPr>
        <p:txBody>
          <a:bodyPr wrap="square" rtlCol="0">
            <a:spAutoFit/>
          </a:bodyPr>
          <a:lstStyle/>
          <a:p>
            <a:pPr marL="342900" indent="-342900" algn="ctr"/>
            <a:r>
              <a:rPr lang="ro-RO" sz="2400" b="1" dirty="0">
                <a:latin typeface="UT Sans" pitchFamily="2" charset="0"/>
              </a:rPr>
              <a:t>Activitatea științifică</a:t>
            </a:r>
          </a:p>
          <a:p>
            <a:pPr marL="342900" indent="-342900" algn="ctr"/>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9 articole publicate în reviste ISI Web of Scenice cu factor de impact (IF) nenul</a:t>
            </a:r>
          </a:p>
          <a:p>
            <a:pPr marL="342900" indent="-342900" algn="just">
              <a:buFont typeface="Wingdings" pitchFamily="2" charset="2"/>
              <a:buChar char="ü"/>
            </a:pPr>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3 cărți sau capitole din cărți publicate la edituri naționale, în calitate de autor unic și coautor </a:t>
            </a:r>
          </a:p>
          <a:p>
            <a:pPr marL="342900" indent="-342900" algn="just">
              <a:buFont typeface="Wingdings" pitchFamily="2" charset="2"/>
              <a:buChar char="ü"/>
            </a:pPr>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1 capitol de carte publicată la o editură internațională </a:t>
            </a:r>
          </a:p>
          <a:p>
            <a:pPr marL="342900" indent="-342900" algn="just">
              <a:buFont typeface="Wingdings" pitchFamily="2" charset="2"/>
              <a:buChar char="ü"/>
            </a:pPr>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4 articole publicate în volumele unor conferințe internaționale ISI </a:t>
            </a:r>
            <a:r>
              <a:rPr lang="ro-RO" sz="2000" dirty="0" err="1">
                <a:latin typeface="UT Sans" pitchFamily="2" charset="0"/>
              </a:rPr>
              <a:t>Proceedings</a:t>
            </a:r>
            <a:r>
              <a:rPr lang="ro-RO" sz="2000" dirty="0">
                <a:latin typeface="UT Sans" pitchFamily="2" charset="0"/>
              </a:rPr>
              <a:t> </a:t>
            </a:r>
          </a:p>
          <a:p>
            <a:pPr algn="just"/>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32 de articole/studii publicate în reviste indexate în BDI și în volumele unor conferințe internaționale </a:t>
            </a:r>
          </a:p>
          <a:p>
            <a:pPr marL="342900" indent="-342900" algn="just">
              <a:buFont typeface="Wingdings" pitchFamily="2" charset="2"/>
              <a:buChar char="ü"/>
            </a:pPr>
            <a:endParaRPr lang="ro-RO" sz="2000" dirty="0">
              <a:latin typeface="UT Sans" pitchFamily="2" charset="0"/>
            </a:endParaRPr>
          </a:p>
          <a:p>
            <a:pPr marL="342900" indent="-342900" algn="just">
              <a:buFont typeface="Wingdings" pitchFamily="2" charset="2"/>
              <a:buChar char="ü"/>
            </a:pPr>
            <a:r>
              <a:rPr lang="ro-RO" sz="2000" dirty="0">
                <a:latin typeface="UT Sans" pitchFamily="2" charset="0"/>
              </a:rPr>
              <a:t>1 participare în calitate de coordonator partener în proiect de cercetare  câștigat prin competiție internațională </a:t>
            </a:r>
          </a:p>
          <a:p>
            <a:pPr marL="342900" indent="-342900" algn="just">
              <a:buBlip>
                <a:blip r:embed="rId2"/>
              </a:buBlip>
            </a:pPr>
            <a:endParaRPr lang="en-US" sz="2000" dirty="0">
              <a:latin typeface="UT Sans" pitchFamily="2"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38185901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nvPr>
        </p:nvGraphicFramePr>
        <p:xfrm>
          <a:off x="467544" y="1489473"/>
          <a:ext cx="7952557" cy="859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a:extLst>
              <a:ext uri="{FF2B5EF4-FFF2-40B4-BE49-F238E27FC236}">
                <a16:creationId xmlns:a16="http://schemas.microsoft.com/office/drawing/2014/main" xmlns="" id="{4A984E7A-3206-7D40-B633-FE67E8CEAF54}"/>
              </a:ext>
            </a:extLst>
          </p:cNvPr>
          <p:cNvSpPr/>
          <p:nvPr/>
        </p:nvSpPr>
        <p:spPr>
          <a:xfrm>
            <a:off x="467544" y="2420888"/>
            <a:ext cx="7992888" cy="2031325"/>
          </a:xfrm>
          <a:prstGeom prst="rect">
            <a:avLst/>
          </a:prstGeom>
        </p:spPr>
        <p:txBody>
          <a:bodyPr wrap="square">
            <a:spAutoFit/>
          </a:bodyPr>
          <a:lstStyle/>
          <a:p>
            <a:pPr lvl="0" algn="just"/>
            <a:r>
              <a:rPr lang="ro-RO" b="1" dirty="0"/>
              <a:t>b) </a:t>
            </a:r>
            <a:r>
              <a:rPr lang="ro-RO" b="1" dirty="0" err="1"/>
              <a:t>Direcţii</a:t>
            </a:r>
            <a:r>
              <a:rPr lang="ro-RO" b="1" dirty="0"/>
              <a:t> de dezvoltare privind activitatea de cercetare științifică</a:t>
            </a:r>
          </a:p>
          <a:p>
            <a:pPr lvl="0" algn="just"/>
            <a:endParaRPr lang="ro-RO" b="1" dirty="0"/>
          </a:p>
          <a:p>
            <a:pPr algn="just"/>
            <a:r>
              <a:rPr lang="ro-RO" b="1" dirty="0"/>
              <a:t>D3 </a:t>
            </a:r>
            <a:r>
              <a:rPr lang="ro-RO" dirty="0"/>
              <a:t>-  Implicarea</a:t>
            </a:r>
            <a:r>
              <a:rPr lang="ro-RO" b="1" dirty="0"/>
              <a:t> </a:t>
            </a:r>
            <a:r>
              <a:rPr lang="ro-RO" dirty="0"/>
              <a:t>pe parcursul</a:t>
            </a:r>
            <a:r>
              <a:rPr lang="ro-RO" b="1" dirty="0"/>
              <a:t> </a:t>
            </a:r>
            <a:r>
              <a:rPr lang="ro-RO" dirty="0"/>
              <a:t>următorilor 3 ani</a:t>
            </a:r>
            <a:r>
              <a:rPr lang="ro-RO" b="1" dirty="0"/>
              <a:t> </a:t>
            </a:r>
            <a:r>
              <a:rPr lang="ro-RO" dirty="0"/>
              <a:t>(2022-2025)</a:t>
            </a:r>
            <a:r>
              <a:rPr lang="ro-RO" b="1" dirty="0"/>
              <a:t> </a:t>
            </a:r>
            <a:r>
              <a:rPr lang="ro-RO" dirty="0"/>
              <a:t>în cadrul proiectului de cercetare științifică internațională “</a:t>
            </a:r>
            <a:r>
              <a:rPr lang="ro-RO" i="1" dirty="0"/>
              <a:t>Eco-</a:t>
            </a:r>
            <a:r>
              <a:rPr lang="ro-RO" i="1" dirty="0" err="1"/>
              <a:t>efficiency</a:t>
            </a:r>
            <a:r>
              <a:rPr lang="ro-RO" i="1" dirty="0"/>
              <a:t> </a:t>
            </a:r>
            <a:r>
              <a:rPr lang="ro-RO" i="1" dirty="0" err="1"/>
              <a:t>and</a:t>
            </a:r>
            <a:r>
              <a:rPr lang="ro-RO" i="1" dirty="0"/>
              <a:t> </a:t>
            </a:r>
            <a:r>
              <a:rPr lang="ro-RO" i="1" dirty="0" err="1"/>
              <a:t>sustainability</a:t>
            </a:r>
            <a:r>
              <a:rPr lang="ro-RO" i="1" dirty="0"/>
              <a:t> of </a:t>
            </a:r>
            <a:r>
              <a:rPr lang="ro-RO" i="1" dirty="0" err="1"/>
              <a:t>small</a:t>
            </a:r>
            <a:r>
              <a:rPr lang="ro-RO" i="1" dirty="0"/>
              <a:t>-scale </a:t>
            </a:r>
            <a:r>
              <a:rPr lang="ro-RO" i="1" dirty="0" err="1"/>
              <a:t>farming</a:t>
            </a:r>
            <a:r>
              <a:rPr lang="ro-RO" i="1" dirty="0"/>
              <a:t>: </a:t>
            </a:r>
            <a:r>
              <a:rPr lang="ro-RO" i="1" dirty="0" err="1"/>
              <a:t>exploring</a:t>
            </a:r>
            <a:r>
              <a:rPr lang="ro-RO" i="1" dirty="0"/>
              <a:t> </a:t>
            </a:r>
            <a:r>
              <a:rPr lang="ro-RO" i="1" dirty="0" err="1"/>
              <a:t>slacks</a:t>
            </a:r>
            <a:r>
              <a:rPr lang="ro-RO" i="1" dirty="0"/>
              <a:t> for </a:t>
            </a:r>
            <a:r>
              <a:rPr lang="ro-RO" i="1" dirty="0" err="1"/>
              <a:t>undesirable</a:t>
            </a:r>
            <a:r>
              <a:rPr lang="ro-RO" i="1" dirty="0"/>
              <a:t> </a:t>
            </a:r>
            <a:r>
              <a:rPr lang="ro-RO" i="1" dirty="0" err="1"/>
              <a:t>outputs</a:t>
            </a:r>
            <a:r>
              <a:rPr lang="ro-RO" i="1" dirty="0"/>
              <a:t> </a:t>
            </a:r>
            <a:r>
              <a:rPr lang="ro-RO" i="1" dirty="0" err="1"/>
              <a:t>and</a:t>
            </a:r>
            <a:r>
              <a:rPr lang="ro-RO" i="1" dirty="0"/>
              <a:t> public </a:t>
            </a:r>
            <a:r>
              <a:rPr lang="ro-RO" i="1" dirty="0" err="1"/>
              <a:t>goods</a:t>
            </a:r>
            <a:r>
              <a:rPr lang="ro-RO" i="1" dirty="0"/>
              <a:t>” </a:t>
            </a:r>
            <a:r>
              <a:rPr lang="ro-RO" dirty="0"/>
              <a:t>, beneficiar - </a:t>
            </a:r>
            <a:r>
              <a:rPr lang="ro-RO" dirty="0" err="1"/>
              <a:t>Poznań</a:t>
            </a:r>
            <a:r>
              <a:rPr lang="ro-RO" dirty="0"/>
              <a:t> University of </a:t>
            </a:r>
            <a:r>
              <a:rPr lang="ro-RO" dirty="0" err="1"/>
              <a:t>Economics</a:t>
            </a:r>
            <a:r>
              <a:rPr lang="ro-RO" dirty="0"/>
              <a:t>, Polonia, alături și de alți parteneri din Europa, Universități și Institute de Cercetare. </a:t>
            </a:r>
            <a:endParaRPr lang="x-none" dirty="0"/>
          </a:p>
        </p:txBody>
      </p:sp>
    </p:spTree>
    <p:extLst>
      <p:ext uri="{BB962C8B-B14F-4D97-AF65-F5344CB8AC3E}">
        <p14:creationId xmlns:p14="http://schemas.microsoft.com/office/powerpoint/2010/main" val="9839407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257363FD-7E77-4145-9483-331A807ADF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7601" cy="6858000"/>
          </a:xfrm>
          <a:prstGeom prst="rect">
            <a:avLst/>
          </a:prstGeom>
          <a:gradFill flip="none" rotWithShape="1">
            <a:gsLst>
              <a:gs pos="28000">
                <a:schemeClr val="bg2">
                  <a:alpha val="84000"/>
                </a:schemeClr>
              </a:gs>
              <a:gs pos="74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descr="Text&#10;&#10;Description automatically generated with low confidenc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graphicFrame>
        <p:nvGraphicFramePr>
          <p:cNvPr id="12" name="Content Placeholder 5">
            <a:extLst>
              <a:ext uri="{FF2B5EF4-FFF2-40B4-BE49-F238E27FC236}">
                <a16:creationId xmlns:a16="http://schemas.microsoft.com/office/drawing/2014/main" xmlns="" id="{37200E9D-36A5-7D4C-84E3-087960839680}"/>
              </a:ext>
            </a:extLst>
          </p:cNvPr>
          <p:cNvGraphicFramePr>
            <a:graphicFrameLocks noGrp="1"/>
          </p:cNvGraphicFramePr>
          <p:nvPr>
            <p:ph idx="1"/>
            <p:extLst>
              <p:ext uri="{D42A27DB-BD31-4B8C-83A1-F6EECF244321}">
                <p14:modId xmlns:p14="http://schemas.microsoft.com/office/powerpoint/2010/main" val="2898177078"/>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65394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611560" y="1268760"/>
            <a:ext cx="8064872" cy="1508105"/>
          </a:xfrm>
          <a:prstGeom prst="rect">
            <a:avLst/>
          </a:prstGeom>
          <a:noFill/>
        </p:spPr>
        <p:txBody>
          <a:bodyPr wrap="square" rtlCol="0">
            <a:spAutoFit/>
          </a:bodyPr>
          <a:lstStyle/>
          <a:p>
            <a:pPr algn="ctr"/>
            <a:r>
              <a:rPr lang="ro-RO" sz="2400" b="1"/>
              <a:t>De ce</a:t>
            </a:r>
            <a:r>
              <a:rPr lang="ro-RO" sz="2400" b="1" i="1"/>
              <a:t> </a:t>
            </a:r>
            <a:r>
              <a:rPr lang="en-US" sz="2400" b="1" i="1">
                <a:latin typeface="UT Sans" pitchFamily="2" charset="0"/>
              </a:rPr>
              <a:t> </a:t>
            </a:r>
            <a:r>
              <a:rPr lang="ro-RO" sz="2400" b="1" i="1"/>
              <a:t>”Cercetarea satisfacției și a loialității consumatorilor din perspectiva integrării cu asigurarea sustenabilității afacerilor”</a:t>
            </a:r>
            <a:r>
              <a:rPr lang="en-US" sz="2400" b="1" i="1">
                <a:latin typeface="UT Sans" pitchFamily="2" charset="0"/>
              </a:rPr>
              <a:t>?</a:t>
            </a:r>
            <a:r>
              <a:rPr lang="ro-RO" sz="2400" b="1" i="1">
                <a:latin typeface="UT Sans" pitchFamily="2" charset="0"/>
              </a:rPr>
              <a:t>   </a:t>
            </a:r>
          </a:p>
          <a:p>
            <a:endParaRPr lang="ro-RO"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
        <p:nvSpPr>
          <p:cNvPr id="3" name="Rectangle 2">
            <a:extLst>
              <a:ext uri="{FF2B5EF4-FFF2-40B4-BE49-F238E27FC236}">
                <a16:creationId xmlns:a16="http://schemas.microsoft.com/office/drawing/2014/main" xmlns="" id="{BB93B940-7808-B243-BA39-2D57E973BF6A}"/>
              </a:ext>
            </a:extLst>
          </p:cNvPr>
          <p:cNvSpPr/>
          <p:nvPr/>
        </p:nvSpPr>
        <p:spPr>
          <a:xfrm>
            <a:off x="827584" y="2564904"/>
            <a:ext cx="7632848" cy="3785652"/>
          </a:xfrm>
          <a:prstGeom prst="rect">
            <a:avLst/>
          </a:prstGeom>
        </p:spPr>
        <p:txBody>
          <a:bodyPr wrap="square">
            <a:spAutoFit/>
          </a:bodyPr>
          <a:lstStyle/>
          <a:p>
            <a:pPr marL="342900" indent="-342900" algn="just">
              <a:buFont typeface="Wingdings" pitchFamily="2" charset="2"/>
              <a:buChar char="ü"/>
            </a:pPr>
            <a:r>
              <a:rPr lang="ro-RO" sz="2000"/>
              <a:t>În literatura de specialitate din domeniul marketingului, sustenabilitatea afacerii este  considerată un factor cheie în asigurarea avantajului competitiv al acesteia  (Bottani și al. 2019, Marin – Garcia și al., 2020); </a:t>
            </a:r>
          </a:p>
          <a:p>
            <a:pPr marL="342900" indent="-342900" algn="just">
              <a:buFont typeface="Wingdings" pitchFamily="2" charset="2"/>
              <a:buChar char="ü"/>
            </a:pPr>
            <a:endParaRPr lang="ro-RO" sz="2000"/>
          </a:p>
          <a:p>
            <a:pPr marL="342900" indent="-342900" algn="just">
              <a:buFont typeface="Wingdings" pitchFamily="2" charset="2"/>
              <a:buChar char="ü"/>
            </a:pPr>
            <a:r>
              <a:rPr lang="ro-RO" sz="2000"/>
              <a:t>Pe lângă contribuția lor la dezvoltarea companiilor, sustenabilitatea pare să afecteze direct comportamentul consumatorilor (González-Lafaysse și Lapassouse-Madrid, 2016; Kumar și Polonsky, 2019). Astfel, unele studii vizează o analiză a efectului acestei variabile considerate ca fiind extrem de relevant în marketing, mai ales asupra satisfacției consumatorilor, indicată ca una dintre principalele axe în poziționarea organizațiilor (Cooil et al., 2007; Giese și Cote, 2000). </a:t>
            </a:r>
            <a:endParaRPr lang="x-none" sz="2000" dirty="0">
              <a:latin typeface="UT Sans" pitchFamily="2" charset="0"/>
            </a:endParaRPr>
          </a:p>
        </p:txBody>
      </p:sp>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143002" y="1999615"/>
            <a:ext cx="6858000" cy="276402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6300" b="1" kern="1200" dirty="0">
                <a:solidFill>
                  <a:schemeClr val="tx1"/>
                </a:solidFill>
                <a:latin typeface="+mj-lt"/>
                <a:ea typeface="+mj-ea"/>
                <a:cs typeface="+mj-cs"/>
              </a:rPr>
              <a:t>I. </a:t>
            </a:r>
            <a:r>
              <a:rPr lang="en-US" sz="6300" b="1" kern="1200" dirty="0" err="1">
                <a:solidFill>
                  <a:schemeClr val="tx1"/>
                </a:solidFill>
                <a:latin typeface="+mj-lt"/>
                <a:ea typeface="+mj-ea"/>
                <a:cs typeface="+mj-cs"/>
              </a:rPr>
              <a:t>Realizări</a:t>
            </a:r>
            <a:r>
              <a:rPr lang="en-US" sz="6300" b="1" kern="1200" dirty="0">
                <a:solidFill>
                  <a:schemeClr val="tx1"/>
                </a:solidFill>
                <a:latin typeface="+mj-lt"/>
                <a:ea typeface="+mj-ea"/>
                <a:cs typeface="+mj-cs"/>
              </a:rPr>
              <a:t> </a:t>
            </a:r>
            <a:r>
              <a:rPr lang="en-US" sz="6300" b="1" kern="1200" dirty="0" err="1">
                <a:solidFill>
                  <a:schemeClr val="tx1"/>
                </a:solidFill>
                <a:latin typeface="+mj-lt"/>
                <a:ea typeface="+mj-ea"/>
                <a:cs typeface="+mj-cs"/>
              </a:rPr>
              <a:t>științifice</a:t>
            </a:r>
            <a:r>
              <a:rPr lang="en-US" sz="6300" b="1" kern="1200" dirty="0">
                <a:solidFill>
                  <a:schemeClr val="tx1"/>
                </a:solidFill>
                <a:latin typeface="+mj-lt"/>
                <a:ea typeface="+mj-ea"/>
                <a:cs typeface="+mj-cs"/>
              </a:rPr>
              <a:t> </a:t>
            </a:r>
            <a:r>
              <a:rPr lang="en-US" sz="6300" b="1" kern="1200" dirty="0" err="1">
                <a:solidFill>
                  <a:schemeClr val="tx1"/>
                </a:solidFill>
                <a:latin typeface="+mj-lt"/>
                <a:ea typeface="+mj-ea"/>
                <a:cs typeface="+mj-cs"/>
              </a:rPr>
              <a:t>și</a:t>
            </a:r>
            <a:r>
              <a:rPr lang="en-US" sz="6300" b="1" kern="1200" dirty="0">
                <a:solidFill>
                  <a:schemeClr val="tx1"/>
                </a:solidFill>
                <a:latin typeface="+mj-lt"/>
                <a:ea typeface="+mj-ea"/>
                <a:cs typeface="+mj-cs"/>
              </a:rPr>
              <a:t> </a:t>
            </a:r>
            <a:r>
              <a:rPr lang="en-US" sz="6300" b="1" kern="1200" dirty="0" err="1">
                <a:solidFill>
                  <a:schemeClr val="tx1"/>
                </a:solidFill>
                <a:latin typeface="+mj-lt"/>
                <a:ea typeface="+mj-ea"/>
                <a:cs typeface="+mj-cs"/>
              </a:rPr>
              <a:t>profesionale</a:t>
            </a:r>
            <a:endParaRPr lang="en-US" sz="6300" b="1" kern="1200" dirty="0">
              <a:solidFill>
                <a:schemeClr val="tx1"/>
              </a:solidFill>
              <a:latin typeface="+mj-lt"/>
              <a:ea typeface="+mj-ea"/>
              <a:cs typeface="+mj-cs"/>
            </a:endParaRPr>
          </a:p>
          <a:p>
            <a:pPr algn="ctr">
              <a:lnSpc>
                <a:spcPct val="90000"/>
              </a:lnSpc>
              <a:spcBef>
                <a:spcPct val="0"/>
              </a:spcBef>
              <a:spcAft>
                <a:spcPts val="600"/>
              </a:spcAft>
            </a:pPr>
            <a:endParaRPr lang="en-US" sz="6300" kern="1200" dirty="0">
              <a:solidFill>
                <a:schemeClr val="tx1"/>
              </a:solidFill>
              <a:latin typeface="+mj-lt"/>
              <a:ea typeface="+mj-ea"/>
              <a:cs typeface="+mj-cs"/>
            </a:endParaRPr>
          </a:p>
        </p:txBody>
      </p:sp>
      <p:sp>
        <p:nvSpPr>
          <p:cNvPr id="19" name="Rectangle 18">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14">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p:cNvSpPr txBox="1"/>
          <p:nvPr/>
        </p:nvSpPr>
        <p:spPr>
          <a:xfrm>
            <a:off x="1143002" y="1999615"/>
            <a:ext cx="6858000" cy="2764028"/>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en-US" sz="3900" b="1" kern="1200">
                <a:solidFill>
                  <a:schemeClr val="tx1"/>
                </a:solidFill>
                <a:latin typeface="+mj-lt"/>
                <a:ea typeface="+mj-ea"/>
                <a:cs typeface="+mj-cs"/>
              </a:rPr>
              <a:t>CAPITOLUL 1 </a:t>
            </a:r>
            <a:r>
              <a:rPr lang="en-US" sz="3900" kern="1200">
                <a:solidFill>
                  <a:schemeClr val="tx1"/>
                </a:solidFill>
                <a:latin typeface="+mj-lt"/>
                <a:ea typeface="+mj-ea"/>
                <a:cs typeface="+mj-cs"/>
              </a:rPr>
              <a:t>– </a:t>
            </a:r>
            <a:r>
              <a:rPr lang="en-US" sz="3900" b="1" kern="1200">
                <a:solidFill>
                  <a:schemeClr val="tx1"/>
                </a:solidFill>
                <a:latin typeface="+mj-lt"/>
                <a:ea typeface="+mj-ea"/>
                <a:cs typeface="+mj-cs"/>
              </a:rPr>
              <a:t>Cercetarea satisfacției și a loialității turiștilor și sustenabilitatea în marketingul serviciilor turistice </a:t>
            </a:r>
            <a:endParaRPr lang="en-US" sz="3900" i="1" kern="1200">
              <a:solidFill>
                <a:schemeClr val="tx1"/>
              </a:solidFill>
              <a:latin typeface="+mj-lt"/>
              <a:ea typeface="+mj-ea"/>
              <a:cs typeface="+mj-cs"/>
            </a:endParaRPr>
          </a:p>
          <a:p>
            <a:pPr algn="ctr">
              <a:lnSpc>
                <a:spcPct val="90000"/>
              </a:lnSpc>
              <a:spcBef>
                <a:spcPct val="0"/>
              </a:spcBef>
              <a:spcAft>
                <a:spcPts val="600"/>
              </a:spcAft>
            </a:pPr>
            <a:endParaRPr lang="en-US" sz="3900" kern="1200">
              <a:solidFill>
                <a:schemeClr val="tx1"/>
              </a:solidFill>
              <a:latin typeface="+mj-lt"/>
              <a:ea typeface="+mj-ea"/>
              <a:cs typeface="+mj-cs"/>
            </a:endParaRPr>
          </a:p>
        </p:txBody>
      </p:sp>
      <p:sp>
        <p:nvSpPr>
          <p:cNvPr id="19" name="Rectangle 18">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19002796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8460432" y="6237312"/>
            <a:ext cx="216000" cy="216000"/>
            <a:chOff x="2772000" y="1932221"/>
            <a:chExt cx="2340000" cy="2340000"/>
          </a:xfrm>
        </p:grpSpPr>
        <p:sp>
          <p:nvSpPr>
            <p:cNvPr id="5" name="Rectangle 4"/>
            <p:cNvSpPr/>
            <p:nvPr/>
          </p:nvSpPr>
          <p:spPr>
            <a:xfrm>
              <a:off x="2772000" y="1932221"/>
              <a:ext cx="2340000" cy="2340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sp>
          <p:nvSpPr>
            <p:cNvPr id="6" name="Rectangle 5"/>
            <p:cNvSpPr/>
            <p:nvPr/>
          </p:nvSpPr>
          <p:spPr>
            <a:xfrm>
              <a:off x="3546000" y="2706221"/>
              <a:ext cx="792000"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bg2">
                      <a:lumMod val="75000"/>
                    </a:schemeClr>
                  </a:solidFill>
                </a:ln>
                <a:solidFill>
                  <a:schemeClr val="tx1"/>
                </a:solidFill>
              </a:endParaRPr>
            </a:p>
          </p:txBody>
        </p:sp>
      </p:grpSp>
      <p:sp>
        <p:nvSpPr>
          <p:cNvPr id="7" name="TextBox 6"/>
          <p:cNvSpPr txBox="1"/>
          <p:nvPr/>
        </p:nvSpPr>
        <p:spPr>
          <a:xfrm>
            <a:off x="539014" y="827863"/>
            <a:ext cx="8117941" cy="6309420"/>
          </a:xfrm>
          <a:prstGeom prst="rect">
            <a:avLst/>
          </a:prstGeom>
          <a:noFill/>
        </p:spPr>
        <p:txBody>
          <a:bodyPr wrap="square" rtlCol="0">
            <a:spAutoFit/>
          </a:bodyPr>
          <a:lstStyle/>
          <a:p>
            <a:pPr algn="just"/>
            <a:r>
              <a:rPr lang="en-US" sz="2000" b="1" dirty="0"/>
              <a:t>1.1. </a:t>
            </a:r>
            <a:r>
              <a:rPr lang="en-US" sz="2000" b="1" dirty="0" err="1"/>
              <a:t>Cercetare</a:t>
            </a:r>
            <a:r>
              <a:rPr lang="en-US" sz="2000" b="1" dirty="0"/>
              <a:t> </a:t>
            </a:r>
            <a:r>
              <a:rPr lang="en-US" sz="2000" b="1" dirty="0" err="1"/>
              <a:t>cantitativă</a:t>
            </a:r>
            <a:r>
              <a:rPr lang="en-US" sz="2000" b="1" dirty="0"/>
              <a:t> </a:t>
            </a:r>
            <a:r>
              <a:rPr lang="en-US" sz="2000" b="1" dirty="0">
                <a:solidFill>
                  <a:schemeClr val="accent1">
                    <a:lumMod val="75000"/>
                  </a:schemeClr>
                </a:solidFill>
              </a:rPr>
              <a:t>cu </a:t>
            </a:r>
            <a:r>
              <a:rPr lang="en-US" sz="2000" b="1" dirty="0" err="1">
                <a:solidFill>
                  <a:schemeClr val="accent1">
                    <a:lumMod val="75000"/>
                  </a:schemeClr>
                </a:solidFill>
              </a:rPr>
              <a:t>scopul</a:t>
            </a:r>
            <a:r>
              <a:rPr lang="en-US" sz="2000" b="1" dirty="0">
                <a:solidFill>
                  <a:schemeClr val="accent1">
                    <a:lumMod val="75000"/>
                  </a:schemeClr>
                </a:solidFill>
              </a:rPr>
              <a:t> </a:t>
            </a:r>
            <a:r>
              <a:rPr lang="en-US" sz="2000" b="1" dirty="0"/>
              <a:t>de a </a:t>
            </a:r>
            <a:r>
              <a:rPr lang="en-US" sz="2000" b="1" dirty="0" err="1"/>
              <a:t>măsura</a:t>
            </a:r>
            <a:r>
              <a:rPr lang="en-US" sz="2000" b="1" dirty="0"/>
              <a:t> </a:t>
            </a:r>
            <a:r>
              <a:rPr lang="ro-RO" sz="2000" b="1" dirty="0"/>
              <a:t>satisfacția turiștilor cu destinația turistică Cetatea Alba Iulia și de a </a:t>
            </a:r>
            <a:r>
              <a:rPr lang="en-US" sz="2000" b="1" dirty="0" err="1"/>
              <a:t>identifica</a:t>
            </a:r>
            <a:r>
              <a:rPr lang="en-US" sz="2000" b="1" dirty="0"/>
              <a:t> </a:t>
            </a:r>
            <a:r>
              <a:rPr lang="ro-RO" sz="2000" b="1" dirty="0"/>
              <a:t>factorii care contribuie la formarea acesteia</a:t>
            </a:r>
          </a:p>
          <a:p>
            <a:pPr algn="just"/>
            <a:endParaRPr lang="en-US" sz="2400" b="1" dirty="0">
              <a:latin typeface="UT Sans" pitchFamily="2" charset="0"/>
            </a:endParaRPr>
          </a:p>
          <a:p>
            <a:pPr algn="just"/>
            <a:r>
              <a:rPr lang="en-US" sz="2000" b="1" dirty="0" err="1">
                <a:solidFill>
                  <a:srgbClr val="0064A0"/>
                </a:solidFill>
                <a:latin typeface="UT Sans" pitchFamily="2" charset="0"/>
              </a:rPr>
              <a:t>Obiectivele</a:t>
            </a:r>
            <a:r>
              <a:rPr lang="en-US" sz="2000" b="1" dirty="0">
                <a:solidFill>
                  <a:srgbClr val="0064A0"/>
                </a:solidFill>
                <a:latin typeface="UT Sans" pitchFamily="2" charset="0"/>
              </a:rPr>
              <a:t> </a:t>
            </a:r>
            <a:r>
              <a:rPr lang="en-US" sz="2000" b="1" dirty="0" err="1">
                <a:solidFill>
                  <a:srgbClr val="0064A0"/>
                </a:solidFill>
                <a:latin typeface="UT Sans" pitchFamily="2" charset="0"/>
              </a:rPr>
              <a:t>cercetării</a:t>
            </a:r>
            <a:r>
              <a:rPr lang="en-US" sz="2000" b="1" dirty="0">
                <a:solidFill>
                  <a:srgbClr val="0064A0"/>
                </a:solidFill>
                <a:latin typeface="UT Sans" pitchFamily="2" charset="0"/>
              </a:rPr>
              <a:t> : </a:t>
            </a:r>
          </a:p>
          <a:p>
            <a:pPr marL="342900" indent="-342900" algn="just">
              <a:buFont typeface="Wingdings" pitchFamily="2" charset="2"/>
              <a:buChar char="Ø"/>
            </a:pPr>
            <a:r>
              <a:rPr lang="en-US" sz="2000" dirty="0" err="1">
                <a:latin typeface="UT Sans" pitchFamily="2" charset="0"/>
              </a:rPr>
              <a:t>măsurarea</a:t>
            </a:r>
            <a:r>
              <a:rPr lang="en-US" sz="2000" dirty="0">
                <a:latin typeface="UT Sans" pitchFamily="2" charset="0"/>
              </a:rPr>
              <a:t> </a:t>
            </a:r>
            <a:r>
              <a:rPr lang="en-US" sz="2000" dirty="0" err="1">
                <a:latin typeface="UT Sans" pitchFamily="2" charset="0"/>
              </a:rPr>
              <a:t>satisfacției</a:t>
            </a:r>
            <a:r>
              <a:rPr lang="en-US" sz="2000" dirty="0">
                <a:latin typeface="UT Sans" pitchFamily="2" charset="0"/>
              </a:rPr>
              <a:t> </a:t>
            </a:r>
            <a:r>
              <a:rPr lang="en-US" sz="2000" dirty="0" err="1">
                <a:latin typeface="UT Sans" pitchFamily="2" charset="0"/>
              </a:rPr>
              <a:t>turiștilor</a:t>
            </a:r>
            <a:r>
              <a:rPr lang="en-US" sz="2000" dirty="0">
                <a:latin typeface="UT Sans" pitchFamily="2" charset="0"/>
              </a:rPr>
              <a:t> cu </a:t>
            </a:r>
            <a:r>
              <a:rPr lang="ro-RO" sz="2000" dirty="0"/>
              <a:t>diferite obiective turistice ale </a:t>
            </a:r>
            <a:r>
              <a:rPr lang="ro-RO" sz="2000" dirty="0" err="1"/>
              <a:t>destinaţiei</a:t>
            </a:r>
            <a:r>
              <a:rPr lang="ro-RO" sz="2000" dirty="0"/>
              <a:t> (orașul Alba Iulia); </a:t>
            </a:r>
          </a:p>
          <a:p>
            <a:pPr marL="342900" indent="-342900" algn="just">
              <a:buFont typeface="Wingdings" pitchFamily="2" charset="2"/>
              <a:buChar char="Ø"/>
            </a:pPr>
            <a:r>
              <a:rPr lang="en-US" sz="2000" dirty="0" err="1">
                <a:latin typeface="UT Sans" pitchFamily="2" charset="0"/>
              </a:rPr>
              <a:t>măsurarea</a:t>
            </a:r>
            <a:r>
              <a:rPr lang="en-US" sz="2000" dirty="0">
                <a:latin typeface="UT Sans" pitchFamily="2" charset="0"/>
              </a:rPr>
              <a:t> </a:t>
            </a:r>
            <a:r>
              <a:rPr lang="en-US" sz="2000" dirty="0" err="1">
                <a:latin typeface="UT Sans" pitchFamily="2" charset="0"/>
              </a:rPr>
              <a:t>satisfacției</a:t>
            </a:r>
            <a:r>
              <a:rPr lang="en-US" sz="2000" dirty="0">
                <a:latin typeface="UT Sans" pitchFamily="2" charset="0"/>
              </a:rPr>
              <a:t> </a:t>
            </a:r>
            <a:r>
              <a:rPr lang="en-US" sz="2000" dirty="0" err="1">
                <a:latin typeface="UT Sans" pitchFamily="2" charset="0"/>
              </a:rPr>
              <a:t>turiștilor</a:t>
            </a:r>
            <a:r>
              <a:rPr lang="en-US" sz="2000" dirty="0">
                <a:latin typeface="UT Sans" pitchFamily="2" charset="0"/>
              </a:rPr>
              <a:t> cu </a:t>
            </a:r>
            <a:r>
              <a:rPr lang="ro-RO" sz="2000" dirty="0"/>
              <a:t>diferite aspecte ale ofertei turistice; </a:t>
            </a:r>
          </a:p>
          <a:p>
            <a:pPr marL="342900" indent="-342900" algn="just">
              <a:buFont typeface="Wingdings" pitchFamily="2" charset="2"/>
              <a:buChar char="Ø"/>
            </a:pPr>
            <a:r>
              <a:rPr lang="ro-RO" sz="2000" dirty="0"/>
              <a:t>identificarea profilul </a:t>
            </a:r>
            <a:r>
              <a:rPr lang="ro-RO" sz="2000" dirty="0" err="1"/>
              <a:t>socio</a:t>
            </a:r>
            <a:r>
              <a:rPr lang="ro-RO" sz="2000" dirty="0"/>
              <a:t>-demografic al turiștilor </a:t>
            </a:r>
            <a:r>
              <a:rPr lang="ro-RO" sz="2000" dirty="0" err="1"/>
              <a:t>şi</a:t>
            </a:r>
            <a:r>
              <a:rPr lang="ro-RO" sz="2000" dirty="0"/>
              <a:t> a modului în care acesta </a:t>
            </a:r>
            <a:r>
              <a:rPr lang="ro-RO" sz="2000" dirty="0" err="1"/>
              <a:t>influenţează</a:t>
            </a:r>
            <a:r>
              <a:rPr lang="ro-RO" sz="2000" dirty="0"/>
              <a:t> </a:t>
            </a:r>
            <a:r>
              <a:rPr lang="ro-RO" sz="2000" dirty="0" err="1"/>
              <a:t>satisfacţia</a:t>
            </a:r>
            <a:r>
              <a:rPr lang="ro-RO" sz="2000" dirty="0"/>
              <a:t> acestora; </a:t>
            </a:r>
            <a:endParaRPr lang="x-none" sz="2000" dirty="0">
              <a:latin typeface="UT Sans" pitchFamily="2" charset="0"/>
            </a:endParaRPr>
          </a:p>
          <a:p>
            <a:pPr marL="342900" indent="-342900" algn="just">
              <a:buFont typeface="Wingdings" pitchFamily="2" charset="2"/>
              <a:buChar char="Ø"/>
            </a:pPr>
            <a:r>
              <a:rPr lang="ro-RO" sz="2000" dirty="0"/>
              <a:t>determinarea </a:t>
            </a:r>
            <a:r>
              <a:rPr lang="ro-RO" sz="2000" dirty="0" err="1"/>
              <a:t>intenţiei</a:t>
            </a:r>
            <a:r>
              <a:rPr lang="ro-RO" sz="2000" dirty="0"/>
              <a:t> de a vizita din nou </a:t>
            </a:r>
            <a:r>
              <a:rPr lang="ro-RO" sz="2000" dirty="0" err="1"/>
              <a:t>destinaţia</a:t>
            </a:r>
            <a:r>
              <a:rPr lang="ro-RO" sz="2000" dirty="0"/>
              <a:t> turistică (orașul Alba Iulia). </a:t>
            </a:r>
          </a:p>
          <a:p>
            <a:pPr algn="just"/>
            <a:endParaRPr lang="ro-RO" sz="2000" dirty="0">
              <a:latin typeface="UT Sans" pitchFamily="2" charset="0"/>
            </a:endParaRPr>
          </a:p>
          <a:p>
            <a:pPr algn="just"/>
            <a:r>
              <a:rPr lang="ro-RO" sz="2000" b="1" dirty="0">
                <a:solidFill>
                  <a:schemeClr val="accent1">
                    <a:lumMod val="75000"/>
                  </a:schemeClr>
                </a:solidFill>
                <a:latin typeface="UT Sans" pitchFamily="2" charset="0"/>
              </a:rPr>
              <a:t>Metodologia cercetării: </a:t>
            </a:r>
            <a:endParaRPr lang="en-US" sz="2000" b="1" dirty="0">
              <a:solidFill>
                <a:schemeClr val="accent1">
                  <a:lumMod val="75000"/>
                </a:schemeClr>
              </a:solidFill>
              <a:latin typeface="UT Sans" pitchFamily="2" charset="0"/>
            </a:endParaRPr>
          </a:p>
          <a:p>
            <a:pPr marL="342900" indent="-342900" algn="just">
              <a:buFont typeface="Wingdings" pitchFamily="2" charset="2"/>
              <a:buChar char="Ø"/>
            </a:pPr>
            <a:r>
              <a:rPr lang="en-US" sz="2000" dirty="0" err="1">
                <a:latin typeface="UT Sans" pitchFamily="2" charset="0"/>
              </a:rPr>
              <a:t>Cercetare</a:t>
            </a:r>
            <a:r>
              <a:rPr lang="en-US" sz="2000" dirty="0">
                <a:latin typeface="UT Sans" pitchFamily="2" charset="0"/>
              </a:rPr>
              <a:t> </a:t>
            </a:r>
            <a:r>
              <a:rPr lang="en-US" sz="2000" dirty="0" err="1">
                <a:latin typeface="UT Sans" pitchFamily="2" charset="0"/>
              </a:rPr>
              <a:t>directă</a:t>
            </a:r>
            <a:r>
              <a:rPr lang="en-US" sz="2000" dirty="0">
                <a:latin typeface="UT Sans" pitchFamily="2" charset="0"/>
              </a:rPr>
              <a:t> de tip </a:t>
            </a:r>
            <a:r>
              <a:rPr lang="en-US" sz="2000" dirty="0" err="1">
                <a:latin typeface="UT Sans" pitchFamily="2" charset="0"/>
              </a:rPr>
              <a:t>anchetă</a:t>
            </a:r>
            <a:r>
              <a:rPr lang="en-US" sz="2000" dirty="0">
                <a:latin typeface="UT Sans" pitchFamily="2" charset="0"/>
              </a:rPr>
              <a:t> pe </a:t>
            </a:r>
            <a:r>
              <a:rPr lang="en-US" sz="2000" dirty="0" err="1">
                <a:latin typeface="UT Sans" pitchFamily="2" charset="0"/>
              </a:rPr>
              <a:t>bază</a:t>
            </a:r>
            <a:r>
              <a:rPr lang="en-US" sz="2000" dirty="0">
                <a:latin typeface="UT Sans" pitchFamily="2" charset="0"/>
              </a:rPr>
              <a:t> de </a:t>
            </a:r>
            <a:r>
              <a:rPr lang="en-US" sz="2000" dirty="0" err="1">
                <a:latin typeface="UT Sans" pitchFamily="2" charset="0"/>
              </a:rPr>
              <a:t>chestionar</a:t>
            </a:r>
            <a:r>
              <a:rPr lang="en-US" sz="2000" dirty="0">
                <a:latin typeface="UT Sans" pitchFamily="2" charset="0"/>
              </a:rPr>
              <a:t> </a:t>
            </a:r>
            <a:r>
              <a:rPr lang="en-US" sz="2000" dirty="0" err="1">
                <a:latin typeface="UT Sans" pitchFamily="2" charset="0"/>
              </a:rPr>
              <a:t>administrat</a:t>
            </a:r>
            <a:r>
              <a:rPr lang="en-US" sz="2000" dirty="0">
                <a:latin typeface="UT Sans" pitchFamily="2" charset="0"/>
              </a:rPr>
              <a:t> </a:t>
            </a:r>
            <a:r>
              <a:rPr lang="en-US" sz="2000" dirty="0" err="1">
                <a:latin typeface="UT Sans" pitchFamily="2" charset="0"/>
              </a:rPr>
              <a:t>față</a:t>
            </a:r>
            <a:r>
              <a:rPr lang="en-US" sz="2000" dirty="0">
                <a:latin typeface="UT Sans" pitchFamily="2" charset="0"/>
              </a:rPr>
              <a:t> </a:t>
            </a:r>
            <a:r>
              <a:rPr lang="en-US" sz="2000" dirty="0" err="1">
                <a:latin typeface="UT Sans" pitchFamily="2" charset="0"/>
              </a:rPr>
              <a:t>în</a:t>
            </a:r>
            <a:r>
              <a:rPr lang="en-US" sz="2000" dirty="0">
                <a:latin typeface="UT Sans" pitchFamily="2" charset="0"/>
              </a:rPr>
              <a:t> </a:t>
            </a:r>
            <a:r>
              <a:rPr lang="en-US" sz="2000" dirty="0" err="1">
                <a:latin typeface="UT Sans" pitchFamily="2" charset="0"/>
              </a:rPr>
              <a:t>față</a:t>
            </a:r>
            <a:r>
              <a:rPr lang="en-US" sz="2000" dirty="0">
                <a:latin typeface="UT Sans" pitchFamily="2" charset="0"/>
              </a:rPr>
              <a:t>; </a:t>
            </a:r>
          </a:p>
          <a:p>
            <a:pPr marL="342900" indent="-342900" algn="just">
              <a:buFont typeface="Wingdings" pitchFamily="2" charset="2"/>
              <a:buChar char="Ø"/>
            </a:pPr>
            <a:r>
              <a:rPr lang="en-US" sz="2000" dirty="0" err="1">
                <a:latin typeface="UT Sans" pitchFamily="2" charset="0"/>
              </a:rPr>
              <a:t>Eșantion</a:t>
            </a:r>
            <a:r>
              <a:rPr lang="en-US" sz="2000" dirty="0">
                <a:latin typeface="UT Sans" pitchFamily="2" charset="0"/>
              </a:rPr>
              <a:t> valid de 142  de </a:t>
            </a:r>
            <a:r>
              <a:rPr lang="en-US" sz="2000" dirty="0" err="1">
                <a:latin typeface="UT Sans" pitchFamily="2" charset="0"/>
              </a:rPr>
              <a:t>turiști</a:t>
            </a:r>
            <a:r>
              <a:rPr lang="en-US" sz="2000" dirty="0">
                <a:latin typeface="UT Sans" pitchFamily="2" charset="0"/>
              </a:rPr>
              <a:t> care au </a:t>
            </a:r>
            <a:r>
              <a:rPr lang="en-US" sz="2000" dirty="0" err="1">
                <a:latin typeface="UT Sans" pitchFamily="2" charset="0"/>
              </a:rPr>
              <a:t>vizitat</a:t>
            </a:r>
            <a:r>
              <a:rPr lang="en-US" sz="2000" dirty="0">
                <a:latin typeface="UT Sans" pitchFamily="2" charset="0"/>
              </a:rPr>
              <a:t> </a:t>
            </a:r>
            <a:r>
              <a:rPr lang="en-US" sz="2000" dirty="0" err="1">
                <a:latin typeface="UT Sans" pitchFamily="2" charset="0"/>
              </a:rPr>
              <a:t>Cetatea</a:t>
            </a:r>
            <a:r>
              <a:rPr lang="en-US" sz="2000" dirty="0">
                <a:latin typeface="UT Sans" pitchFamily="2" charset="0"/>
              </a:rPr>
              <a:t> Alba Iulia </a:t>
            </a:r>
            <a:r>
              <a:rPr lang="en-US" sz="2000" dirty="0" err="1">
                <a:latin typeface="UT Sans" pitchFamily="2" charset="0"/>
              </a:rPr>
              <a:t>în</a:t>
            </a:r>
            <a:r>
              <a:rPr lang="en-US" sz="2000" dirty="0">
                <a:latin typeface="UT Sans" pitchFamily="2" charset="0"/>
              </a:rPr>
              <a:t> </a:t>
            </a:r>
            <a:r>
              <a:rPr lang="en-US" sz="2000" dirty="0" err="1">
                <a:latin typeface="UT Sans" pitchFamily="2" charset="0"/>
              </a:rPr>
              <a:t>luna</a:t>
            </a:r>
            <a:r>
              <a:rPr lang="en-US" sz="2000" dirty="0">
                <a:latin typeface="UT Sans" pitchFamily="2" charset="0"/>
              </a:rPr>
              <a:t> </a:t>
            </a:r>
            <a:r>
              <a:rPr lang="en-US" sz="2000" dirty="0" err="1">
                <a:latin typeface="UT Sans" pitchFamily="2" charset="0"/>
              </a:rPr>
              <a:t>iulie</a:t>
            </a:r>
            <a:r>
              <a:rPr lang="en-US" sz="2000" dirty="0">
                <a:latin typeface="UT Sans" pitchFamily="2" charset="0"/>
              </a:rPr>
              <a:t> 2011. </a:t>
            </a:r>
          </a:p>
          <a:p>
            <a:pPr algn="just"/>
            <a:endParaRPr lang="en-US" sz="2000" dirty="0">
              <a:latin typeface="UT Sans" pitchFamily="2" charset="0"/>
            </a:endParaRPr>
          </a:p>
          <a:p>
            <a:endParaRPr lang="en-US" sz="2000" dirty="0">
              <a:latin typeface="UT Sans" pitchFamily="2" charset="0"/>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9532" y="368660"/>
            <a:ext cx="1188132" cy="459203"/>
          </a:xfrm>
          <a:prstGeom prst="rect">
            <a:avLst/>
          </a:prstGeom>
        </p:spPr>
      </p:pic>
    </p:spTree>
    <p:extLst>
      <p:ext uri="{BB962C8B-B14F-4D97-AF65-F5344CB8AC3E}">
        <p14:creationId xmlns:p14="http://schemas.microsoft.com/office/powerpoint/2010/main" val="2490966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15181</TotalTime>
  <Words>4995</Words>
  <Application>Microsoft Office PowerPoint</Application>
  <PresentationFormat>On-screen Show (4:3)</PresentationFormat>
  <Paragraphs>290</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Andreea Muntean</dc:creator>
  <cp:lastModifiedBy>Admin</cp:lastModifiedBy>
  <cp:revision>17</cp:revision>
  <dcterms:created xsi:type="dcterms:W3CDTF">2022-07-16T18:57:08Z</dcterms:created>
  <dcterms:modified xsi:type="dcterms:W3CDTF">2022-07-27T09:57:03Z</dcterms:modified>
</cp:coreProperties>
</file>