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60"/>
  </p:handoutMasterIdLst>
  <p:sldIdLst>
    <p:sldId id="354" r:id="rId2"/>
    <p:sldId id="311" r:id="rId3"/>
    <p:sldId id="257" r:id="rId4"/>
    <p:sldId id="258" r:id="rId5"/>
    <p:sldId id="259" r:id="rId6"/>
    <p:sldId id="294" r:id="rId7"/>
    <p:sldId id="290" r:id="rId8"/>
    <p:sldId id="267" r:id="rId9"/>
    <p:sldId id="295" r:id="rId10"/>
    <p:sldId id="260" r:id="rId11"/>
    <p:sldId id="270" r:id="rId12"/>
    <p:sldId id="321" r:id="rId13"/>
    <p:sldId id="339" r:id="rId14"/>
    <p:sldId id="322" r:id="rId15"/>
    <p:sldId id="331" r:id="rId16"/>
    <p:sldId id="340" r:id="rId17"/>
    <p:sldId id="357" r:id="rId18"/>
    <p:sldId id="296" r:id="rId19"/>
    <p:sldId id="336" r:id="rId20"/>
    <p:sldId id="337" r:id="rId21"/>
    <p:sldId id="335" r:id="rId22"/>
    <p:sldId id="297" r:id="rId23"/>
    <p:sldId id="324" r:id="rId24"/>
    <p:sldId id="355" r:id="rId25"/>
    <p:sldId id="333" r:id="rId26"/>
    <p:sldId id="334" r:id="rId27"/>
    <p:sldId id="360" r:id="rId28"/>
    <p:sldId id="359" r:id="rId29"/>
    <p:sldId id="372" r:id="rId30"/>
    <p:sldId id="364" r:id="rId31"/>
    <p:sldId id="347" r:id="rId32"/>
    <p:sldId id="366" r:id="rId33"/>
    <p:sldId id="367" r:id="rId34"/>
    <p:sldId id="369" r:id="rId35"/>
    <p:sldId id="370" r:id="rId36"/>
    <p:sldId id="371" r:id="rId37"/>
    <p:sldId id="365" r:id="rId38"/>
    <p:sldId id="352" r:id="rId39"/>
    <p:sldId id="328" r:id="rId40"/>
    <p:sldId id="343" r:id="rId41"/>
    <p:sldId id="361" r:id="rId42"/>
    <p:sldId id="358" r:id="rId43"/>
    <p:sldId id="332" r:id="rId44"/>
    <p:sldId id="269" r:id="rId45"/>
    <p:sldId id="353" r:id="rId46"/>
    <p:sldId id="373" r:id="rId47"/>
    <p:sldId id="378" r:id="rId48"/>
    <p:sldId id="381" r:id="rId49"/>
    <p:sldId id="382" r:id="rId50"/>
    <p:sldId id="379" r:id="rId51"/>
    <p:sldId id="380" r:id="rId52"/>
    <p:sldId id="376" r:id="rId53"/>
    <p:sldId id="383" r:id="rId54"/>
    <p:sldId id="330" r:id="rId55"/>
    <p:sldId id="362" r:id="rId56"/>
    <p:sldId id="374" r:id="rId57"/>
    <p:sldId id="377" r:id="rId58"/>
    <p:sldId id="293" r:id="rId59"/>
  </p:sldIdLst>
  <p:sldSz cx="12192000" cy="6858000"/>
  <p:notesSz cx="6858000" cy="9144000"/>
  <p:custDataLst>
    <p:tags r:id="rId6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>
        <p:scale>
          <a:sx n="125" d="100"/>
          <a:sy n="125" d="100"/>
        </p:scale>
        <p:origin x="-84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592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Relationship Id="rId4" Type="http://schemas.openxmlformats.org/officeDocument/2006/relationships/image" Target="../media/image11.jp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Relationship Id="rId4" Type="http://schemas.openxmlformats.org/officeDocument/2006/relationships/image" Target="../media/image11.jp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52E1B-EA43-4400-AA67-B952FFA9AC97}" type="doc">
      <dgm:prSet loTypeId="urn:microsoft.com/office/officeart/2011/layout/Tab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F90EEB-4D49-40C7-83D1-9FE295F752D2}">
      <dgm:prSet phldrT="[Text]"/>
      <dgm:spPr/>
      <dgm:t>
        <a:bodyPr/>
        <a:lstStyle/>
        <a:p>
          <a:r>
            <a:rPr lang="ro-RO">
              <a:latin typeface="UT Sans" panose="00000500000000000000" pitchFamily="2" charset="0"/>
            </a:rPr>
            <a:t>1995</a:t>
          </a:r>
          <a:endParaRPr lang="en-US">
            <a:latin typeface="UT Sans" panose="00000500000000000000" pitchFamily="2" charset="0"/>
          </a:endParaRPr>
        </a:p>
      </dgm:t>
    </dgm:pt>
    <dgm:pt modelId="{413C3233-00DB-47F1-8C4B-4315CE7FAA0D}" type="parTrans" cxnId="{2569F9F6-C5FE-4170-BB2F-B35F45C359D9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8925391A-FEFC-498F-B008-F81A443D9C27}" type="sibTrans" cxnId="{2569F9F6-C5FE-4170-BB2F-B35F45C359D9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6B73F8C5-EECD-422E-ABE1-05384D026D63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  </a:t>
          </a:r>
          <a:r>
            <a:rPr lang="ro-RO" b="1" dirty="0">
              <a:solidFill>
                <a:srgbClr val="002E8A"/>
              </a:solidFill>
              <a:latin typeface="UT Sans" panose="00000500000000000000" pitchFamily="2" charset="0"/>
            </a:rPr>
            <a:t>Medic</a:t>
          </a:r>
          <a:endParaRPr lang="en-US" b="1" dirty="0">
            <a:solidFill>
              <a:srgbClr val="002E8A"/>
            </a:solidFill>
            <a:latin typeface="UT Sans" panose="00000500000000000000" pitchFamily="2" charset="0"/>
          </a:endParaRPr>
        </a:p>
      </dgm:t>
    </dgm:pt>
    <dgm:pt modelId="{EC908A8B-ABC2-47B0-9907-A9A45B5C3C20}" type="parTrans" cxnId="{7F64A516-CE7A-4B21-A938-F065996B7128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7450ADAB-8E42-464D-8519-B8F9D4B7FEFC}" type="sibTrans" cxnId="{7F64A516-CE7A-4B21-A938-F065996B7128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DC57E75B-1A17-478A-BA66-DAD29BBBC6A9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Facultatea de Medicină Generală, Universitatea Carol Davila București </a:t>
          </a:r>
          <a:br>
            <a:rPr lang="ro-RO" dirty="0">
              <a:latin typeface="UT Sans" panose="00000500000000000000" pitchFamily="2" charset="0"/>
            </a:rPr>
          </a:br>
          <a:r>
            <a:rPr lang="ro-RO" dirty="0">
              <a:latin typeface="UT Sans" panose="00000500000000000000" pitchFamily="2" charset="0"/>
            </a:rPr>
            <a:t>1988-1995</a:t>
          </a:r>
          <a:endParaRPr lang="en-US" dirty="0">
            <a:latin typeface="UT Sans" panose="00000500000000000000" pitchFamily="2" charset="0"/>
          </a:endParaRPr>
        </a:p>
      </dgm:t>
    </dgm:pt>
    <dgm:pt modelId="{2B4F30D5-A24D-4BDF-97C5-EA07B5EF0894}" type="parTrans" cxnId="{0FB44DB1-8017-4A9D-A0FF-22D915616175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589DC1E2-450E-4EF3-9C34-80DBD3FC5E32}" type="sibTrans" cxnId="{0FB44DB1-8017-4A9D-A0FF-22D915616175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AB16CB3C-E873-4B36-93BF-AA24787B633A}">
      <dgm:prSet phldrT="[Text]"/>
      <dgm:spPr/>
      <dgm:t>
        <a:bodyPr/>
        <a:lstStyle/>
        <a:p>
          <a:r>
            <a:rPr lang="ro-RO">
              <a:latin typeface="UT Sans" panose="00000500000000000000" pitchFamily="2" charset="0"/>
            </a:rPr>
            <a:t>1998</a:t>
          </a:r>
          <a:endParaRPr lang="en-US">
            <a:latin typeface="UT Sans" panose="00000500000000000000" pitchFamily="2" charset="0"/>
          </a:endParaRPr>
        </a:p>
      </dgm:t>
    </dgm:pt>
    <dgm:pt modelId="{8BE050DA-A280-45A1-8864-247F6A34A19A}" type="parTrans" cxnId="{F2144C5C-9278-4593-9CF2-2A827494656D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E233B35B-7B9F-434B-963A-1E97FD7E950E}" type="sibTrans" cxnId="{F2144C5C-9278-4593-9CF2-2A827494656D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283E9831-8702-4F02-A466-7927B038CEDD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  </a:t>
          </a:r>
          <a:r>
            <a:rPr lang="ro-RO" b="1" dirty="0">
              <a:solidFill>
                <a:srgbClr val="002E8A"/>
              </a:solidFill>
              <a:latin typeface="UT Sans" panose="00000500000000000000" pitchFamily="2" charset="0"/>
            </a:rPr>
            <a:t>Medic specialist medicină de familie</a:t>
          </a:r>
          <a:endParaRPr lang="en-US" b="1" dirty="0">
            <a:solidFill>
              <a:srgbClr val="002E8A"/>
            </a:solidFill>
            <a:latin typeface="UT Sans" panose="00000500000000000000" pitchFamily="2" charset="0"/>
          </a:endParaRPr>
        </a:p>
      </dgm:t>
    </dgm:pt>
    <dgm:pt modelId="{9F925FBE-220C-4606-A2DA-1C8A20D6D506}" type="parTrans" cxnId="{2E34C912-6BE1-488F-A830-D32D76205AAD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8A4F94C7-95D1-41A1-BA2F-9AEB48E9EE69}" type="sibTrans" cxnId="{2E34C912-6BE1-488F-A830-D32D76205AAD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B6664429-683A-4665-878C-9C8431EB468E}">
      <dgm:prSet phldrT="[Text]"/>
      <dgm:spPr/>
      <dgm:t>
        <a:bodyPr/>
        <a:lstStyle/>
        <a:p>
          <a:r>
            <a:rPr lang="ro-RO">
              <a:latin typeface="UT Sans" panose="00000500000000000000" pitchFamily="2" charset="0"/>
            </a:rPr>
            <a:t>2004</a:t>
          </a:r>
          <a:endParaRPr lang="en-US">
            <a:latin typeface="UT Sans" panose="00000500000000000000" pitchFamily="2" charset="0"/>
          </a:endParaRPr>
        </a:p>
      </dgm:t>
    </dgm:pt>
    <dgm:pt modelId="{6C4A6D0D-0753-467B-B042-389AE862A6DD}" type="parTrans" cxnId="{DE1DAB60-7A67-4171-B202-9918C78ACB6E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CAE55D75-5CCD-4E58-A3B6-9ED9FB4F4426}" type="sibTrans" cxnId="{DE1DAB60-7A67-4171-B202-9918C78ACB6E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536CC8A3-FEB0-4F86-A719-920D8DB0CC23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  </a:t>
          </a:r>
          <a:r>
            <a:rPr lang="ro-RO" b="1" dirty="0">
              <a:solidFill>
                <a:srgbClr val="002E8A"/>
              </a:solidFill>
              <a:latin typeface="UT Sans" panose="00000500000000000000" pitchFamily="2" charset="0"/>
            </a:rPr>
            <a:t>Medic primar medicină de familie</a:t>
          </a:r>
          <a:endParaRPr lang="en-US" b="1" dirty="0">
            <a:solidFill>
              <a:srgbClr val="002E8A"/>
            </a:solidFill>
            <a:latin typeface="UT Sans" panose="00000500000000000000" pitchFamily="2" charset="0"/>
          </a:endParaRPr>
        </a:p>
      </dgm:t>
    </dgm:pt>
    <dgm:pt modelId="{CBF5F71A-D57B-463F-863E-0BB8BDEA8DE5}" type="parTrans" cxnId="{3E836B63-5568-4471-A3DA-9ED414404AB0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D0DCD3E1-F90D-4DCD-9C0E-DECEE0D2CB5A}" type="sibTrans" cxnId="{3E836B63-5568-4471-A3DA-9ED414404AB0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E03ACE1B-27DF-4EF5-AAFC-B74664D07CCA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Examen medic primar medicină de familie – Universitatea Transilvania Brașov</a:t>
          </a:r>
          <a:endParaRPr lang="en-US" dirty="0">
            <a:latin typeface="UT Sans" panose="00000500000000000000" pitchFamily="2" charset="0"/>
          </a:endParaRPr>
        </a:p>
      </dgm:t>
    </dgm:pt>
    <dgm:pt modelId="{D8535979-CEB4-4FD2-9ADD-897984180362}" type="parTrans" cxnId="{A3B7D420-8DFC-42C6-9196-5AD4AC185CB4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678DB89B-50AC-4C6D-812B-FEBC830396D4}" type="sibTrans" cxnId="{A3B7D420-8DFC-42C6-9196-5AD4AC185CB4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C3EBEEC1-67F9-4584-976E-6DF51845EAC9}">
      <dgm:prSet phldrT="[Text]"/>
      <dgm:spPr/>
      <dgm:t>
        <a:bodyPr/>
        <a:lstStyle/>
        <a:p>
          <a:r>
            <a:rPr lang="ro-RO" dirty="0">
              <a:latin typeface="UT Sans" panose="00000500000000000000" pitchFamily="2" charset="0"/>
            </a:rPr>
            <a:t>Rezidențiat medicină de familie – 1995-1998 – Universitatea Transilvania Brașov</a:t>
          </a:r>
          <a:endParaRPr lang="en-US" dirty="0">
            <a:latin typeface="UT Sans" panose="00000500000000000000" pitchFamily="2" charset="0"/>
          </a:endParaRPr>
        </a:p>
      </dgm:t>
    </dgm:pt>
    <dgm:pt modelId="{CE9F673C-F237-4EBD-A795-047A736F2F51}" type="parTrans" cxnId="{E1D64026-3D6F-4FB9-B4E7-38413A8703FE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B049AC7A-BD81-426E-A6E4-0669FD989422}" type="sibTrans" cxnId="{E1D64026-3D6F-4FB9-B4E7-38413A8703FE}">
      <dgm:prSet/>
      <dgm:spPr/>
      <dgm:t>
        <a:bodyPr/>
        <a:lstStyle/>
        <a:p>
          <a:endParaRPr lang="en-US">
            <a:latin typeface="UT Sans" panose="00000500000000000000" pitchFamily="2" charset="0"/>
          </a:endParaRPr>
        </a:p>
      </dgm:t>
    </dgm:pt>
    <dgm:pt modelId="{B1BE3396-1F04-4406-9AEC-2FB554D31D6E}" type="pres">
      <dgm:prSet presAssocID="{CD052E1B-EA43-4400-AA67-B952FFA9AC97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C1613E1-084C-49E5-9F37-1D615C1E26FB}" type="pres">
      <dgm:prSet presAssocID="{2FF90EEB-4D49-40C7-83D1-9FE295F752D2}" presName="composite" presStyleCnt="0"/>
      <dgm:spPr/>
    </dgm:pt>
    <dgm:pt modelId="{8F6E6E58-8A74-4C0F-B192-F4F7C8F9541A}" type="pres">
      <dgm:prSet presAssocID="{2FF90EEB-4D49-40C7-83D1-9FE295F752D2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CD3B5B-1D12-496F-A8E6-40E35667E10C}" type="pres">
      <dgm:prSet presAssocID="{2FF90EEB-4D49-40C7-83D1-9FE295F752D2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5ECCC3-77C0-4A56-A429-11036AEEEB41}" type="pres">
      <dgm:prSet presAssocID="{2FF90EEB-4D49-40C7-83D1-9FE295F752D2}" presName="Accent" presStyleLbl="parChTrans1D1" presStyleIdx="0" presStyleCnt="3"/>
      <dgm:spPr/>
    </dgm:pt>
    <dgm:pt modelId="{A870F8C2-458A-4A40-81C4-53414D3197D2}" type="pres">
      <dgm:prSet presAssocID="{2FF90EEB-4D49-40C7-83D1-9FE295F752D2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3AD42-3AAC-4A03-A9BD-8B2480F488B3}" type="pres">
      <dgm:prSet presAssocID="{8925391A-FEFC-498F-B008-F81A443D9C27}" presName="sibTrans" presStyleCnt="0"/>
      <dgm:spPr/>
    </dgm:pt>
    <dgm:pt modelId="{5BB58752-08E4-44B7-BF98-BDA0642B5029}" type="pres">
      <dgm:prSet presAssocID="{AB16CB3C-E873-4B36-93BF-AA24787B633A}" presName="composite" presStyleCnt="0"/>
      <dgm:spPr/>
    </dgm:pt>
    <dgm:pt modelId="{A6F72472-B309-4C6D-A996-78080C9F31F3}" type="pres">
      <dgm:prSet presAssocID="{AB16CB3C-E873-4B36-93BF-AA24787B633A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5E7D26-483B-4C70-A92D-F845027937F0}" type="pres">
      <dgm:prSet presAssocID="{AB16CB3C-E873-4B36-93BF-AA24787B633A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5B61F1-35DD-41A4-B440-DBEB88E31245}" type="pres">
      <dgm:prSet presAssocID="{AB16CB3C-E873-4B36-93BF-AA24787B633A}" presName="Accent" presStyleLbl="parChTrans1D1" presStyleIdx="1" presStyleCnt="3"/>
      <dgm:spPr/>
    </dgm:pt>
    <dgm:pt modelId="{DBCFF5F9-07D9-4675-8E06-AB2EB30A85A4}" type="pres">
      <dgm:prSet presAssocID="{AB16CB3C-E873-4B36-93BF-AA24787B633A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D60A04-8E8D-425B-8FDD-7BC46E6A7A96}" type="pres">
      <dgm:prSet presAssocID="{E233B35B-7B9F-434B-963A-1E97FD7E950E}" presName="sibTrans" presStyleCnt="0"/>
      <dgm:spPr/>
    </dgm:pt>
    <dgm:pt modelId="{9253DE6D-85B8-4C83-9196-52D2EE7FD6FC}" type="pres">
      <dgm:prSet presAssocID="{B6664429-683A-4665-878C-9C8431EB468E}" presName="composite" presStyleCnt="0"/>
      <dgm:spPr/>
    </dgm:pt>
    <dgm:pt modelId="{2EC39975-864F-4BB5-AAFD-1EA7E3B026EC}" type="pres">
      <dgm:prSet presAssocID="{B6664429-683A-4665-878C-9C8431EB468E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3F76E3-4B3D-4695-BE78-3FF6E3B7524A}" type="pres">
      <dgm:prSet presAssocID="{B6664429-683A-4665-878C-9C8431EB468E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101A3-4221-4316-8290-5354FB7086C2}" type="pres">
      <dgm:prSet presAssocID="{B6664429-683A-4665-878C-9C8431EB468E}" presName="Accent" presStyleLbl="parChTrans1D1" presStyleIdx="2" presStyleCnt="3"/>
      <dgm:spPr/>
    </dgm:pt>
    <dgm:pt modelId="{39E226B2-7054-4C24-BB7B-E4B506C86193}" type="pres">
      <dgm:prSet presAssocID="{B6664429-683A-4665-878C-9C8431EB468E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69F9F6-C5FE-4170-BB2F-B35F45C359D9}" srcId="{CD052E1B-EA43-4400-AA67-B952FFA9AC97}" destId="{2FF90EEB-4D49-40C7-83D1-9FE295F752D2}" srcOrd="0" destOrd="0" parTransId="{413C3233-00DB-47F1-8C4B-4315CE7FAA0D}" sibTransId="{8925391A-FEFC-498F-B008-F81A443D9C27}"/>
    <dgm:cxn modelId="{8A27AC35-7068-456E-91A1-3C86C486AD44}" type="presOf" srcId="{536CC8A3-FEB0-4F86-A719-920D8DB0CC23}" destId="{2EC39975-864F-4BB5-AAFD-1EA7E3B026EC}" srcOrd="0" destOrd="0" presId="urn:microsoft.com/office/officeart/2011/layout/TabList"/>
    <dgm:cxn modelId="{40AE972D-CEA5-49C9-AD58-D07F627E2390}" type="presOf" srcId="{C3EBEEC1-67F9-4584-976E-6DF51845EAC9}" destId="{DBCFF5F9-07D9-4675-8E06-AB2EB30A85A4}" srcOrd="0" destOrd="0" presId="urn:microsoft.com/office/officeart/2011/layout/TabList"/>
    <dgm:cxn modelId="{2E34C912-6BE1-488F-A830-D32D76205AAD}" srcId="{AB16CB3C-E873-4B36-93BF-AA24787B633A}" destId="{283E9831-8702-4F02-A466-7927B038CEDD}" srcOrd="0" destOrd="0" parTransId="{9F925FBE-220C-4606-A2DA-1C8A20D6D506}" sibTransId="{8A4F94C7-95D1-41A1-BA2F-9AEB48E9EE69}"/>
    <dgm:cxn modelId="{FBC190A5-F2CA-4CBC-8EA1-A55BB4C562A1}" type="presOf" srcId="{AB16CB3C-E873-4B36-93BF-AA24787B633A}" destId="{3A5E7D26-483B-4C70-A92D-F845027937F0}" srcOrd="0" destOrd="0" presId="urn:microsoft.com/office/officeart/2011/layout/TabList"/>
    <dgm:cxn modelId="{950CA242-7867-4B5D-858F-48A43A5878B5}" type="presOf" srcId="{E03ACE1B-27DF-4EF5-AAFC-B74664D07CCA}" destId="{39E226B2-7054-4C24-BB7B-E4B506C86193}" srcOrd="0" destOrd="0" presId="urn:microsoft.com/office/officeart/2011/layout/TabList"/>
    <dgm:cxn modelId="{F2144C5C-9278-4593-9CF2-2A827494656D}" srcId="{CD052E1B-EA43-4400-AA67-B952FFA9AC97}" destId="{AB16CB3C-E873-4B36-93BF-AA24787B633A}" srcOrd="1" destOrd="0" parTransId="{8BE050DA-A280-45A1-8864-247F6A34A19A}" sibTransId="{E233B35B-7B9F-434B-963A-1E97FD7E950E}"/>
    <dgm:cxn modelId="{0FB44DB1-8017-4A9D-A0FF-22D915616175}" srcId="{2FF90EEB-4D49-40C7-83D1-9FE295F752D2}" destId="{DC57E75B-1A17-478A-BA66-DAD29BBBC6A9}" srcOrd="1" destOrd="0" parTransId="{2B4F30D5-A24D-4BDF-97C5-EA07B5EF0894}" sibTransId="{589DC1E2-450E-4EF3-9C34-80DBD3FC5E32}"/>
    <dgm:cxn modelId="{7F64A516-CE7A-4B21-A938-F065996B7128}" srcId="{2FF90EEB-4D49-40C7-83D1-9FE295F752D2}" destId="{6B73F8C5-EECD-422E-ABE1-05384D026D63}" srcOrd="0" destOrd="0" parTransId="{EC908A8B-ABC2-47B0-9907-A9A45B5C3C20}" sibTransId="{7450ADAB-8E42-464D-8519-B8F9D4B7FEFC}"/>
    <dgm:cxn modelId="{40397AA3-A1FF-49BE-BD8F-B06E2D694344}" type="presOf" srcId="{6B73F8C5-EECD-422E-ABE1-05384D026D63}" destId="{8F6E6E58-8A74-4C0F-B192-F4F7C8F9541A}" srcOrd="0" destOrd="0" presId="urn:microsoft.com/office/officeart/2011/layout/TabList"/>
    <dgm:cxn modelId="{A3B7D420-8DFC-42C6-9196-5AD4AC185CB4}" srcId="{B6664429-683A-4665-878C-9C8431EB468E}" destId="{E03ACE1B-27DF-4EF5-AAFC-B74664D07CCA}" srcOrd="1" destOrd="0" parTransId="{D8535979-CEB4-4FD2-9ADD-897984180362}" sibTransId="{678DB89B-50AC-4C6D-812B-FEBC830396D4}"/>
    <dgm:cxn modelId="{6CC917DA-82C3-4992-BCB5-31D428F1080F}" type="presOf" srcId="{2FF90EEB-4D49-40C7-83D1-9FE295F752D2}" destId="{83CD3B5B-1D12-496F-A8E6-40E35667E10C}" srcOrd="0" destOrd="0" presId="urn:microsoft.com/office/officeart/2011/layout/TabList"/>
    <dgm:cxn modelId="{92F8E6E8-971C-40E9-AF0C-24FD504B72AE}" type="presOf" srcId="{DC57E75B-1A17-478A-BA66-DAD29BBBC6A9}" destId="{A870F8C2-458A-4A40-81C4-53414D3197D2}" srcOrd="0" destOrd="0" presId="urn:microsoft.com/office/officeart/2011/layout/TabList"/>
    <dgm:cxn modelId="{DE1DAB60-7A67-4171-B202-9918C78ACB6E}" srcId="{CD052E1B-EA43-4400-AA67-B952FFA9AC97}" destId="{B6664429-683A-4665-878C-9C8431EB468E}" srcOrd="2" destOrd="0" parTransId="{6C4A6D0D-0753-467B-B042-389AE862A6DD}" sibTransId="{CAE55D75-5CCD-4E58-A3B6-9ED9FB4F4426}"/>
    <dgm:cxn modelId="{91451B1C-99A4-4634-B6F1-134C93A92CA0}" type="presOf" srcId="{CD052E1B-EA43-4400-AA67-B952FFA9AC97}" destId="{B1BE3396-1F04-4406-9AEC-2FB554D31D6E}" srcOrd="0" destOrd="0" presId="urn:microsoft.com/office/officeart/2011/layout/TabList"/>
    <dgm:cxn modelId="{E1D64026-3D6F-4FB9-B4E7-38413A8703FE}" srcId="{AB16CB3C-E873-4B36-93BF-AA24787B633A}" destId="{C3EBEEC1-67F9-4584-976E-6DF51845EAC9}" srcOrd="1" destOrd="0" parTransId="{CE9F673C-F237-4EBD-A795-047A736F2F51}" sibTransId="{B049AC7A-BD81-426E-A6E4-0669FD989422}"/>
    <dgm:cxn modelId="{292D49CE-D8C0-487D-A835-F496F03F4E07}" type="presOf" srcId="{B6664429-683A-4665-878C-9C8431EB468E}" destId="{8A3F76E3-4B3D-4695-BE78-3FF6E3B7524A}" srcOrd="0" destOrd="0" presId="urn:microsoft.com/office/officeart/2011/layout/TabList"/>
    <dgm:cxn modelId="{E6AB7D73-8162-4B50-A710-CF6F6613C8EE}" type="presOf" srcId="{283E9831-8702-4F02-A466-7927B038CEDD}" destId="{A6F72472-B309-4C6D-A996-78080C9F31F3}" srcOrd="0" destOrd="0" presId="urn:microsoft.com/office/officeart/2011/layout/TabList"/>
    <dgm:cxn modelId="{3E836B63-5568-4471-A3DA-9ED414404AB0}" srcId="{B6664429-683A-4665-878C-9C8431EB468E}" destId="{536CC8A3-FEB0-4F86-A719-920D8DB0CC23}" srcOrd="0" destOrd="0" parTransId="{CBF5F71A-D57B-463F-863E-0BB8BDEA8DE5}" sibTransId="{D0DCD3E1-F90D-4DCD-9C0E-DECEE0D2CB5A}"/>
    <dgm:cxn modelId="{28FBA31D-C80A-494C-BE32-293681B448CC}" type="presParOf" srcId="{B1BE3396-1F04-4406-9AEC-2FB554D31D6E}" destId="{1C1613E1-084C-49E5-9F37-1D615C1E26FB}" srcOrd="0" destOrd="0" presId="urn:microsoft.com/office/officeart/2011/layout/TabList"/>
    <dgm:cxn modelId="{BD0EAC5F-3574-41C3-82D4-BC99D49B6FB8}" type="presParOf" srcId="{1C1613E1-084C-49E5-9F37-1D615C1E26FB}" destId="{8F6E6E58-8A74-4C0F-B192-F4F7C8F9541A}" srcOrd="0" destOrd="0" presId="urn:microsoft.com/office/officeart/2011/layout/TabList"/>
    <dgm:cxn modelId="{63FFAEED-50CE-4B2D-9A8B-7F29B582A55B}" type="presParOf" srcId="{1C1613E1-084C-49E5-9F37-1D615C1E26FB}" destId="{83CD3B5B-1D12-496F-A8E6-40E35667E10C}" srcOrd="1" destOrd="0" presId="urn:microsoft.com/office/officeart/2011/layout/TabList"/>
    <dgm:cxn modelId="{E283A70E-111C-4ABD-B7A2-1CF9387219D3}" type="presParOf" srcId="{1C1613E1-084C-49E5-9F37-1D615C1E26FB}" destId="{195ECCC3-77C0-4A56-A429-11036AEEEB41}" srcOrd="2" destOrd="0" presId="urn:microsoft.com/office/officeart/2011/layout/TabList"/>
    <dgm:cxn modelId="{0244AF83-E870-458A-B232-15ADE8B19EA5}" type="presParOf" srcId="{B1BE3396-1F04-4406-9AEC-2FB554D31D6E}" destId="{A870F8C2-458A-4A40-81C4-53414D3197D2}" srcOrd="1" destOrd="0" presId="urn:microsoft.com/office/officeart/2011/layout/TabList"/>
    <dgm:cxn modelId="{97284EC8-3B5C-4F81-8D7C-FCB524A23993}" type="presParOf" srcId="{B1BE3396-1F04-4406-9AEC-2FB554D31D6E}" destId="{C993AD42-3AAC-4A03-A9BD-8B2480F488B3}" srcOrd="2" destOrd="0" presId="urn:microsoft.com/office/officeart/2011/layout/TabList"/>
    <dgm:cxn modelId="{96FE8BDD-A3C3-4E94-96BA-81178CE1D6D4}" type="presParOf" srcId="{B1BE3396-1F04-4406-9AEC-2FB554D31D6E}" destId="{5BB58752-08E4-44B7-BF98-BDA0642B5029}" srcOrd="3" destOrd="0" presId="urn:microsoft.com/office/officeart/2011/layout/TabList"/>
    <dgm:cxn modelId="{411B706A-DB2C-4EA4-B1AC-61A52C106214}" type="presParOf" srcId="{5BB58752-08E4-44B7-BF98-BDA0642B5029}" destId="{A6F72472-B309-4C6D-A996-78080C9F31F3}" srcOrd="0" destOrd="0" presId="urn:microsoft.com/office/officeart/2011/layout/TabList"/>
    <dgm:cxn modelId="{4771D32F-058D-4808-A82C-2A1A3A1111F9}" type="presParOf" srcId="{5BB58752-08E4-44B7-BF98-BDA0642B5029}" destId="{3A5E7D26-483B-4C70-A92D-F845027937F0}" srcOrd="1" destOrd="0" presId="urn:microsoft.com/office/officeart/2011/layout/TabList"/>
    <dgm:cxn modelId="{80DBF3B6-0116-4239-AE34-B39240373B3E}" type="presParOf" srcId="{5BB58752-08E4-44B7-BF98-BDA0642B5029}" destId="{AE5B61F1-35DD-41A4-B440-DBEB88E31245}" srcOrd="2" destOrd="0" presId="urn:microsoft.com/office/officeart/2011/layout/TabList"/>
    <dgm:cxn modelId="{4322824B-E0C2-450F-A37E-9C5B542FA995}" type="presParOf" srcId="{B1BE3396-1F04-4406-9AEC-2FB554D31D6E}" destId="{DBCFF5F9-07D9-4675-8E06-AB2EB30A85A4}" srcOrd="4" destOrd="0" presId="urn:microsoft.com/office/officeart/2011/layout/TabList"/>
    <dgm:cxn modelId="{8CE876E0-BE54-40C8-A19D-7D0AF45A633B}" type="presParOf" srcId="{B1BE3396-1F04-4406-9AEC-2FB554D31D6E}" destId="{98D60A04-8E8D-425B-8FDD-7BC46E6A7A96}" srcOrd="5" destOrd="0" presId="urn:microsoft.com/office/officeart/2011/layout/TabList"/>
    <dgm:cxn modelId="{03890B50-BFC2-4B24-A272-3328A4F17693}" type="presParOf" srcId="{B1BE3396-1F04-4406-9AEC-2FB554D31D6E}" destId="{9253DE6D-85B8-4C83-9196-52D2EE7FD6FC}" srcOrd="6" destOrd="0" presId="urn:microsoft.com/office/officeart/2011/layout/TabList"/>
    <dgm:cxn modelId="{6D26E45D-7239-4E86-9BA1-447D3C8B2EE8}" type="presParOf" srcId="{9253DE6D-85B8-4C83-9196-52D2EE7FD6FC}" destId="{2EC39975-864F-4BB5-AAFD-1EA7E3B026EC}" srcOrd="0" destOrd="0" presId="urn:microsoft.com/office/officeart/2011/layout/TabList"/>
    <dgm:cxn modelId="{FFA35680-F6D5-45B5-A068-EE07DBE67557}" type="presParOf" srcId="{9253DE6D-85B8-4C83-9196-52D2EE7FD6FC}" destId="{8A3F76E3-4B3D-4695-BE78-3FF6E3B7524A}" srcOrd="1" destOrd="0" presId="urn:microsoft.com/office/officeart/2011/layout/TabList"/>
    <dgm:cxn modelId="{EBF1D310-8DA3-433F-967C-23DB91CAE546}" type="presParOf" srcId="{9253DE6D-85B8-4C83-9196-52D2EE7FD6FC}" destId="{E08101A3-4221-4316-8290-5354FB7086C2}" srcOrd="2" destOrd="0" presId="urn:microsoft.com/office/officeart/2011/layout/TabList"/>
    <dgm:cxn modelId="{CA14E49C-D4B7-4F53-AEE1-D36FD48802DA}" type="presParOf" srcId="{B1BE3396-1F04-4406-9AEC-2FB554D31D6E}" destId="{39E226B2-7054-4C24-BB7B-E4B506C86193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052E1B-EA43-4400-AA67-B952FFA9AC97}" type="doc">
      <dgm:prSet loTypeId="urn:microsoft.com/office/officeart/2005/8/layout/vList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3ACE1B-27DF-4EF5-AAFC-B74664D07CCA}">
      <dgm:prSet phldrT="[Text]"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Aprilie 2020- August 2021</a:t>
          </a:r>
          <a:endParaRPr lang="en-US" b="1" dirty="0">
            <a:latin typeface="UT Sans" panose="00000500000000000000" pitchFamily="2" charset="0"/>
          </a:endParaRPr>
        </a:p>
      </dgm:t>
    </dgm:pt>
    <dgm:pt modelId="{678DB89B-50AC-4C6D-812B-FEBC830396D4}" type="sibTrans" cxnId="{A3B7D420-8DFC-42C6-9196-5AD4AC185CB4}">
      <dgm:prSet/>
      <dgm:spPr/>
      <dgm:t>
        <a:bodyPr/>
        <a:lstStyle/>
        <a:p>
          <a:endParaRPr lang="en-US" b="1"/>
        </a:p>
      </dgm:t>
    </dgm:pt>
    <dgm:pt modelId="{D8535979-CEB4-4FD2-9ADD-897984180362}" type="parTrans" cxnId="{A3B7D420-8DFC-42C6-9196-5AD4AC185CB4}">
      <dgm:prSet/>
      <dgm:spPr/>
      <dgm:t>
        <a:bodyPr/>
        <a:lstStyle/>
        <a:p>
          <a:endParaRPr lang="en-US" b="1"/>
        </a:p>
      </dgm:t>
    </dgm:pt>
    <dgm:pt modelId="{AD4EB9AF-39E7-4FD0-A1E5-CB79102AB3A7}">
      <dgm:prSet phldrT="[Text]"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 Director</a:t>
          </a:r>
          <a:r>
            <a:rPr lang="en-US" b="1" dirty="0">
              <a:latin typeface="UT Sans" panose="00000500000000000000" pitchFamily="2" charset="0"/>
            </a:rPr>
            <a:t> </a:t>
          </a:r>
          <a:r>
            <a:rPr lang="en-US" b="1" dirty="0" err="1">
              <a:latin typeface="UT Sans" panose="00000500000000000000" pitchFamily="2" charset="0"/>
            </a:rPr>
            <a:t>Executiv</a:t>
          </a:r>
          <a:r>
            <a:rPr lang="en-US" b="1" dirty="0">
              <a:latin typeface="UT Sans" panose="00000500000000000000" pitchFamily="2" charset="0"/>
            </a:rPr>
            <a:t> </a:t>
          </a:r>
          <a:r>
            <a:rPr lang="ro-RO" b="1" dirty="0">
              <a:latin typeface="UT Sans" panose="00000500000000000000" pitchFamily="2" charset="0"/>
            </a:rPr>
            <a:t>al Direcției de Sănătate Publică Brașov</a:t>
          </a:r>
          <a:endParaRPr lang="en-US" b="1" dirty="0">
            <a:latin typeface="UT Sans" panose="00000500000000000000" pitchFamily="2" charset="0"/>
          </a:endParaRPr>
        </a:p>
      </dgm:t>
    </dgm:pt>
    <dgm:pt modelId="{366FB83B-E472-4E5D-8A92-5D1FD4AF6EAA}" type="parTrans" cxnId="{C7575AC6-5D84-438E-8D7E-41BDC168DF1B}">
      <dgm:prSet/>
      <dgm:spPr/>
      <dgm:t>
        <a:bodyPr/>
        <a:lstStyle/>
        <a:p>
          <a:endParaRPr lang="en-US" b="1"/>
        </a:p>
      </dgm:t>
    </dgm:pt>
    <dgm:pt modelId="{777300C0-3533-4664-8C8F-C3931BFFF69E}" type="sibTrans" cxnId="{C7575AC6-5D84-438E-8D7E-41BDC168DF1B}">
      <dgm:prSet/>
      <dgm:spPr/>
      <dgm:t>
        <a:bodyPr/>
        <a:lstStyle/>
        <a:p>
          <a:endParaRPr lang="en-US" b="1"/>
        </a:p>
      </dgm:t>
    </dgm:pt>
    <dgm:pt modelId="{05EBD806-3E57-4A16-AE86-32E2F572061B}">
      <dgm:prSet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1998 -2017---- asistent universitar;  </a:t>
          </a:r>
        </a:p>
        <a:p>
          <a:pPr marL="625475" indent="0"/>
          <a:r>
            <a:rPr lang="ro-RO" b="1" dirty="0">
              <a:latin typeface="UT Sans" panose="00000500000000000000" pitchFamily="2" charset="0"/>
            </a:rPr>
            <a:t>2017- 2021--- șef lucrări</a:t>
          </a:r>
        </a:p>
        <a:p>
          <a:pPr marL="625475" indent="0"/>
          <a:r>
            <a:rPr lang="ro-RO" b="1" dirty="0">
              <a:latin typeface="UT Sans" panose="00000500000000000000" pitchFamily="2" charset="0"/>
            </a:rPr>
            <a:t>2021-prezent-----conferențiar universitar</a:t>
          </a:r>
          <a:endParaRPr lang="en-US" b="1" dirty="0">
            <a:latin typeface="UT Sans" panose="00000500000000000000" pitchFamily="2" charset="0"/>
          </a:endParaRPr>
        </a:p>
      </dgm:t>
    </dgm:pt>
    <dgm:pt modelId="{DDA1C2C9-B4D7-430E-8997-EF45A07493A3}" type="parTrans" cxnId="{A0F6CF85-9C19-4F9D-84CB-2BA0374D0C2A}">
      <dgm:prSet/>
      <dgm:spPr/>
      <dgm:t>
        <a:bodyPr/>
        <a:lstStyle/>
        <a:p>
          <a:endParaRPr lang="en-US" b="1"/>
        </a:p>
      </dgm:t>
    </dgm:pt>
    <dgm:pt modelId="{1E782F06-5C4F-43A2-8BFA-F8849220BD45}" type="sibTrans" cxnId="{A0F6CF85-9C19-4F9D-84CB-2BA0374D0C2A}">
      <dgm:prSet/>
      <dgm:spPr/>
      <dgm:t>
        <a:bodyPr/>
        <a:lstStyle/>
        <a:p>
          <a:endParaRPr lang="en-US" b="1"/>
        </a:p>
      </dgm:t>
    </dgm:pt>
    <dgm:pt modelId="{EE14B285-7381-47AE-A98F-B7ACFBB5FF46}">
      <dgm:prSet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Facultatea de medicină, Universitatea Transilvania Brașov</a:t>
          </a:r>
          <a:endParaRPr lang="en-US" b="1" dirty="0">
            <a:latin typeface="UT Sans" panose="00000500000000000000" pitchFamily="2" charset="0"/>
          </a:endParaRPr>
        </a:p>
      </dgm:t>
    </dgm:pt>
    <dgm:pt modelId="{C13514F1-D434-445D-AC30-5D962EB2954D}" type="parTrans" cxnId="{94CEEB55-9698-4B2F-9E2D-00D8A0792171}">
      <dgm:prSet/>
      <dgm:spPr/>
      <dgm:t>
        <a:bodyPr/>
        <a:lstStyle/>
        <a:p>
          <a:endParaRPr lang="en-US" b="1"/>
        </a:p>
      </dgm:t>
    </dgm:pt>
    <dgm:pt modelId="{42F87EF6-D1F2-4CF9-B26F-4563E411AC67}" type="sibTrans" cxnId="{94CEEB55-9698-4B2F-9E2D-00D8A0792171}">
      <dgm:prSet/>
      <dgm:spPr/>
      <dgm:t>
        <a:bodyPr/>
        <a:lstStyle/>
        <a:p>
          <a:endParaRPr lang="en-US" b="1"/>
        </a:p>
      </dgm:t>
    </dgm:pt>
    <dgm:pt modelId="{5A1F340C-0F1C-4CC6-A011-F10B538CD5AE}">
      <dgm:prSet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1999 - prezent</a:t>
          </a:r>
          <a:endParaRPr lang="en-US" b="1" dirty="0">
            <a:latin typeface="UT Sans" panose="00000500000000000000" pitchFamily="2" charset="0"/>
          </a:endParaRPr>
        </a:p>
      </dgm:t>
    </dgm:pt>
    <dgm:pt modelId="{B663A341-11C9-4046-A65E-4613289CA0AE}" type="parTrans" cxnId="{27DCC274-5F0B-4B95-95BB-476F283D24C3}">
      <dgm:prSet/>
      <dgm:spPr/>
      <dgm:t>
        <a:bodyPr/>
        <a:lstStyle/>
        <a:p>
          <a:endParaRPr lang="en-US" b="1"/>
        </a:p>
      </dgm:t>
    </dgm:pt>
    <dgm:pt modelId="{31614E27-8FE0-4C46-8741-30D137D83160}" type="sibTrans" cxnId="{27DCC274-5F0B-4B95-95BB-476F283D24C3}">
      <dgm:prSet/>
      <dgm:spPr/>
      <dgm:t>
        <a:bodyPr/>
        <a:lstStyle/>
        <a:p>
          <a:endParaRPr lang="en-US" b="1"/>
        </a:p>
      </dgm:t>
    </dgm:pt>
    <dgm:pt modelId="{371D806E-9D5B-45BE-8484-0C4B9A293D98}">
      <dgm:prSet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Cabinet Medical Individual Dr. Neculau Andrea</a:t>
          </a:r>
          <a:endParaRPr lang="en-US" b="1" dirty="0">
            <a:latin typeface="UT Sans" panose="00000500000000000000" pitchFamily="2" charset="0"/>
          </a:endParaRPr>
        </a:p>
      </dgm:t>
    </dgm:pt>
    <dgm:pt modelId="{7D71137A-685C-4A70-B21A-749D51D93F87}" type="parTrans" cxnId="{00B12CE4-33DD-42C3-88A0-4B3095B689FD}">
      <dgm:prSet/>
      <dgm:spPr/>
      <dgm:t>
        <a:bodyPr/>
        <a:lstStyle/>
        <a:p>
          <a:endParaRPr lang="en-US" b="1"/>
        </a:p>
      </dgm:t>
    </dgm:pt>
    <dgm:pt modelId="{F43E82BE-1DF5-4D57-9B19-96A2D4E8A7D7}" type="sibTrans" cxnId="{00B12CE4-33DD-42C3-88A0-4B3095B689FD}">
      <dgm:prSet/>
      <dgm:spPr/>
      <dgm:t>
        <a:bodyPr/>
        <a:lstStyle/>
        <a:p>
          <a:endParaRPr lang="en-US" b="1"/>
        </a:p>
      </dgm:t>
    </dgm:pt>
    <dgm:pt modelId="{87F5B5A0-DF40-471C-B97E-CB63A2F814D7}">
      <dgm:prSet/>
      <dgm:spPr/>
      <dgm:t>
        <a:bodyPr/>
        <a:lstStyle/>
        <a:p>
          <a:pPr marL="625475" indent="0"/>
          <a:r>
            <a:rPr lang="ro-RO" b="1" dirty="0">
              <a:latin typeface="UT Sans" panose="00000500000000000000" pitchFamily="2" charset="0"/>
            </a:rPr>
            <a:t>Medic Titular medicina familiei</a:t>
          </a:r>
          <a:endParaRPr lang="en-US" b="1" dirty="0">
            <a:latin typeface="UT Sans" panose="00000500000000000000" pitchFamily="2" charset="0"/>
          </a:endParaRPr>
        </a:p>
      </dgm:t>
    </dgm:pt>
    <dgm:pt modelId="{761EE11A-194E-4483-88B2-786AE664C12C}" type="parTrans" cxnId="{ABF32DE2-C756-4003-BDD0-0BBC50E3C7D2}">
      <dgm:prSet/>
      <dgm:spPr/>
      <dgm:t>
        <a:bodyPr/>
        <a:lstStyle/>
        <a:p>
          <a:endParaRPr lang="en-US" b="1"/>
        </a:p>
      </dgm:t>
    </dgm:pt>
    <dgm:pt modelId="{750B1AFF-F8E2-4F95-8D3F-7C2AD6B1AF38}" type="sibTrans" cxnId="{ABF32DE2-C756-4003-BDD0-0BBC50E3C7D2}">
      <dgm:prSet/>
      <dgm:spPr/>
      <dgm:t>
        <a:bodyPr/>
        <a:lstStyle/>
        <a:p>
          <a:endParaRPr lang="en-US" b="1"/>
        </a:p>
      </dgm:t>
    </dgm:pt>
    <dgm:pt modelId="{A0D1A09A-4F35-4A4A-9ECC-E48DFB8821CF}" type="pres">
      <dgm:prSet presAssocID="{CD052E1B-EA43-4400-AA67-B952FFA9AC9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0C5723A-E892-4A84-9121-E954A25CB818}" type="pres">
      <dgm:prSet presAssocID="{05EBD806-3E57-4A16-AE86-32E2F572061B}" presName="comp" presStyleCnt="0"/>
      <dgm:spPr/>
    </dgm:pt>
    <dgm:pt modelId="{B93906F4-AC06-4C77-BCE2-FF080E39A039}" type="pres">
      <dgm:prSet presAssocID="{05EBD806-3E57-4A16-AE86-32E2F572061B}" presName="box" presStyleLbl="node1" presStyleIdx="0" presStyleCnt="3"/>
      <dgm:spPr/>
      <dgm:t>
        <a:bodyPr/>
        <a:lstStyle/>
        <a:p>
          <a:endParaRPr lang="en-US"/>
        </a:p>
      </dgm:t>
    </dgm:pt>
    <dgm:pt modelId="{75715206-44CE-492F-BD19-2F91B90124FC}" type="pres">
      <dgm:prSet presAssocID="{05EBD806-3E57-4A16-AE86-32E2F572061B}" presName="img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t="-51000" b="-51000"/>
          </a:stretch>
        </a:blipFill>
      </dgm:spPr>
    </dgm:pt>
    <dgm:pt modelId="{97573298-A81B-4CAF-A113-4BBD8C468DAA}" type="pres">
      <dgm:prSet presAssocID="{05EBD806-3E57-4A16-AE86-32E2F572061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B5A0A-9494-4E87-A2BA-9036E68DBFC9}" type="pres">
      <dgm:prSet presAssocID="{1E782F06-5C4F-43A2-8BFA-F8849220BD45}" presName="spacer" presStyleCnt="0"/>
      <dgm:spPr/>
    </dgm:pt>
    <dgm:pt modelId="{DEDCFB5F-6FF8-477C-989E-3B5A7228F1BB}" type="pres">
      <dgm:prSet presAssocID="{5A1F340C-0F1C-4CC6-A011-F10B538CD5AE}" presName="comp" presStyleCnt="0"/>
      <dgm:spPr/>
    </dgm:pt>
    <dgm:pt modelId="{38C7AF34-3947-42DC-866F-41E9BF48CF2E}" type="pres">
      <dgm:prSet presAssocID="{5A1F340C-0F1C-4CC6-A011-F10B538CD5AE}" presName="box" presStyleLbl="node1" presStyleIdx="1" presStyleCnt="3"/>
      <dgm:spPr/>
      <dgm:t>
        <a:bodyPr/>
        <a:lstStyle/>
        <a:p>
          <a:endParaRPr lang="en-US"/>
        </a:p>
      </dgm:t>
    </dgm:pt>
    <dgm:pt modelId="{EEF31407-20AB-4F20-83FB-C4D2147972B0}" type="pres">
      <dgm:prSet presAssocID="{5A1F340C-0F1C-4CC6-A011-F10B538CD5AE}" presName="img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51000" b="-51000"/>
          </a:stretch>
        </a:blipFill>
      </dgm:spPr>
    </dgm:pt>
    <dgm:pt modelId="{FB78ACD8-1930-4647-BE26-F93322ED72B9}" type="pres">
      <dgm:prSet presAssocID="{5A1F340C-0F1C-4CC6-A011-F10B538CD5A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4649D2-5586-49E8-B4B7-4E4DEFE8FEEF}" type="pres">
      <dgm:prSet presAssocID="{31614E27-8FE0-4C46-8741-30D137D83160}" presName="spacer" presStyleCnt="0"/>
      <dgm:spPr/>
    </dgm:pt>
    <dgm:pt modelId="{F146F1F4-58C9-4F91-B798-373690BC3FDE}" type="pres">
      <dgm:prSet presAssocID="{E03ACE1B-27DF-4EF5-AAFC-B74664D07CCA}" presName="comp" presStyleCnt="0"/>
      <dgm:spPr/>
    </dgm:pt>
    <dgm:pt modelId="{E56A4447-2FFA-48A9-83DA-F725E7CEF05F}" type="pres">
      <dgm:prSet presAssocID="{E03ACE1B-27DF-4EF5-AAFC-B74664D07CCA}" presName="box" presStyleLbl="node1" presStyleIdx="2" presStyleCnt="3"/>
      <dgm:spPr/>
      <dgm:t>
        <a:bodyPr/>
        <a:lstStyle/>
        <a:p>
          <a:endParaRPr lang="en-US"/>
        </a:p>
      </dgm:t>
    </dgm:pt>
    <dgm:pt modelId="{2B24E3AA-B0E3-4264-9ED9-DECAF3ED8732}" type="pres">
      <dgm:prSet presAssocID="{E03ACE1B-27DF-4EF5-AAFC-B74664D07CCA}" presName="img" presStyleLbl="fgImgPlace1" presStyleIdx="2" presStyleCnt="3" custScaleX="60625" custScaleY="114836" custLinFactNeighborX="-13056" custLinFactNeighborY="4540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  <dgm:pt modelId="{910240D9-B205-4EBD-B604-C1578F517003}" type="pres">
      <dgm:prSet presAssocID="{E03ACE1B-27DF-4EF5-AAFC-B74664D07CC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C87312-6FBE-4D98-AB9B-6DA247A0CE9A}" type="presOf" srcId="{5A1F340C-0F1C-4CC6-A011-F10B538CD5AE}" destId="{38C7AF34-3947-42DC-866F-41E9BF48CF2E}" srcOrd="0" destOrd="0" presId="urn:microsoft.com/office/officeart/2005/8/layout/vList4"/>
    <dgm:cxn modelId="{CCE67352-CE80-4C98-B705-01286EDBBEBE}" type="presOf" srcId="{87F5B5A0-DF40-471C-B97E-CB63A2F814D7}" destId="{38C7AF34-3947-42DC-866F-41E9BF48CF2E}" srcOrd="0" destOrd="2" presId="urn:microsoft.com/office/officeart/2005/8/layout/vList4"/>
    <dgm:cxn modelId="{25792A45-4E47-4D49-BB63-603474E25D61}" type="presOf" srcId="{E03ACE1B-27DF-4EF5-AAFC-B74664D07CCA}" destId="{E56A4447-2FFA-48A9-83DA-F725E7CEF05F}" srcOrd="0" destOrd="0" presId="urn:microsoft.com/office/officeart/2005/8/layout/vList4"/>
    <dgm:cxn modelId="{2D52AFDB-EB45-4A22-A6C8-82C383C0DD7C}" type="presOf" srcId="{371D806E-9D5B-45BE-8484-0C4B9A293D98}" destId="{38C7AF34-3947-42DC-866F-41E9BF48CF2E}" srcOrd="0" destOrd="1" presId="urn:microsoft.com/office/officeart/2005/8/layout/vList4"/>
    <dgm:cxn modelId="{DEB41E08-AF88-4787-A585-B99610C593C5}" type="presOf" srcId="{5A1F340C-0F1C-4CC6-A011-F10B538CD5AE}" destId="{FB78ACD8-1930-4647-BE26-F93322ED72B9}" srcOrd="1" destOrd="0" presId="urn:microsoft.com/office/officeart/2005/8/layout/vList4"/>
    <dgm:cxn modelId="{3F6C182F-25EC-4E05-B50C-04CADBA7C680}" type="presOf" srcId="{EE14B285-7381-47AE-A98F-B7ACFBB5FF46}" destId="{B93906F4-AC06-4C77-BCE2-FF080E39A039}" srcOrd="0" destOrd="1" presId="urn:microsoft.com/office/officeart/2005/8/layout/vList4"/>
    <dgm:cxn modelId="{97BACAF0-AF6F-48FB-A1DF-27AFF001DD76}" type="presOf" srcId="{05EBD806-3E57-4A16-AE86-32E2F572061B}" destId="{97573298-A81B-4CAF-A113-4BBD8C468DAA}" srcOrd="1" destOrd="0" presId="urn:microsoft.com/office/officeart/2005/8/layout/vList4"/>
    <dgm:cxn modelId="{04A06C8F-6F4B-437C-B4F7-A5B8388F8A82}" type="presOf" srcId="{CD052E1B-EA43-4400-AA67-B952FFA9AC97}" destId="{A0D1A09A-4F35-4A4A-9ECC-E48DFB8821CF}" srcOrd="0" destOrd="0" presId="urn:microsoft.com/office/officeart/2005/8/layout/vList4"/>
    <dgm:cxn modelId="{2AAAB801-D290-4965-9259-7E09C0A9F6D0}" type="presOf" srcId="{AD4EB9AF-39E7-4FD0-A1E5-CB79102AB3A7}" destId="{910240D9-B205-4EBD-B604-C1578F517003}" srcOrd="1" destOrd="1" presId="urn:microsoft.com/office/officeart/2005/8/layout/vList4"/>
    <dgm:cxn modelId="{C7575AC6-5D84-438E-8D7E-41BDC168DF1B}" srcId="{E03ACE1B-27DF-4EF5-AAFC-B74664D07CCA}" destId="{AD4EB9AF-39E7-4FD0-A1E5-CB79102AB3A7}" srcOrd="0" destOrd="0" parTransId="{366FB83B-E472-4E5D-8A92-5D1FD4AF6EAA}" sibTransId="{777300C0-3533-4664-8C8F-C3931BFFF69E}"/>
    <dgm:cxn modelId="{58759DBB-95EC-4386-B986-72CD77C18C95}" type="presOf" srcId="{AD4EB9AF-39E7-4FD0-A1E5-CB79102AB3A7}" destId="{E56A4447-2FFA-48A9-83DA-F725E7CEF05F}" srcOrd="0" destOrd="1" presId="urn:microsoft.com/office/officeart/2005/8/layout/vList4"/>
    <dgm:cxn modelId="{A0F6CF85-9C19-4F9D-84CB-2BA0374D0C2A}" srcId="{CD052E1B-EA43-4400-AA67-B952FFA9AC97}" destId="{05EBD806-3E57-4A16-AE86-32E2F572061B}" srcOrd="0" destOrd="0" parTransId="{DDA1C2C9-B4D7-430E-8997-EF45A07493A3}" sibTransId="{1E782F06-5C4F-43A2-8BFA-F8849220BD45}"/>
    <dgm:cxn modelId="{A3B7D420-8DFC-42C6-9196-5AD4AC185CB4}" srcId="{CD052E1B-EA43-4400-AA67-B952FFA9AC97}" destId="{E03ACE1B-27DF-4EF5-AAFC-B74664D07CCA}" srcOrd="2" destOrd="0" parTransId="{D8535979-CEB4-4FD2-9ADD-897984180362}" sibTransId="{678DB89B-50AC-4C6D-812B-FEBC830396D4}"/>
    <dgm:cxn modelId="{621B6705-D4B9-4380-8BD7-24E535D6E5E5}" type="presOf" srcId="{05EBD806-3E57-4A16-AE86-32E2F572061B}" destId="{B93906F4-AC06-4C77-BCE2-FF080E39A039}" srcOrd="0" destOrd="0" presId="urn:microsoft.com/office/officeart/2005/8/layout/vList4"/>
    <dgm:cxn modelId="{C3526223-9F97-442D-9844-616D1B72BD29}" type="presOf" srcId="{EE14B285-7381-47AE-A98F-B7ACFBB5FF46}" destId="{97573298-A81B-4CAF-A113-4BBD8C468DAA}" srcOrd="1" destOrd="1" presId="urn:microsoft.com/office/officeart/2005/8/layout/vList4"/>
    <dgm:cxn modelId="{94CEEB55-9698-4B2F-9E2D-00D8A0792171}" srcId="{05EBD806-3E57-4A16-AE86-32E2F572061B}" destId="{EE14B285-7381-47AE-A98F-B7ACFBB5FF46}" srcOrd="0" destOrd="0" parTransId="{C13514F1-D434-445D-AC30-5D962EB2954D}" sibTransId="{42F87EF6-D1F2-4CF9-B26F-4563E411AC67}"/>
    <dgm:cxn modelId="{00B12CE4-33DD-42C3-88A0-4B3095B689FD}" srcId="{5A1F340C-0F1C-4CC6-A011-F10B538CD5AE}" destId="{371D806E-9D5B-45BE-8484-0C4B9A293D98}" srcOrd="0" destOrd="0" parTransId="{7D71137A-685C-4A70-B21A-749D51D93F87}" sibTransId="{F43E82BE-1DF5-4D57-9B19-96A2D4E8A7D7}"/>
    <dgm:cxn modelId="{BBB4CB0A-AFCB-4EF2-B317-306BAB6E7B31}" type="presOf" srcId="{371D806E-9D5B-45BE-8484-0C4B9A293D98}" destId="{FB78ACD8-1930-4647-BE26-F93322ED72B9}" srcOrd="1" destOrd="1" presId="urn:microsoft.com/office/officeart/2005/8/layout/vList4"/>
    <dgm:cxn modelId="{04F1654F-9361-4064-9726-15C29B6A2B20}" type="presOf" srcId="{87F5B5A0-DF40-471C-B97E-CB63A2F814D7}" destId="{FB78ACD8-1930-4647-BE26-F93322ED72B9}" srcOrd="1" destOrd="2" presId="urn:microsoft.com/office/officeart/2005/8/layout/vList4"/>
    <dgm:cxn modelId="{27DCC274-5F0B-4B95-95BB-476F283D24C3}" srcId="{CD052E1B-EA43-4400-AA67-B952FFA9AC97}" destId="{5A1F340C-0F1C-4CC6-A011-F10B538CD5AE}" srcOrd="1" destOrd="0" parTransId="{B663A341-11C9-4046-A65E-4613289CA0AE}" sibTransId="{31614E27-8FE0-4C46-8741-30D137D83160}"/>
    <dgm:cxn modelId="{8FB261EC-B4C2-427B-9701-4DC35D7D0E44}" type="presOf" srcId="{E03ACE1B-27DF-4EF5-AAFC-B74664D07CCA}" destId="{910240D9-B205-4EBD-B604-C1578F517003}" srcOrd="1" destOrd="0" presId="urn:microsoft.com/office/officeart/2005/8/layout/vList4"/>
    <dgm:cxn modelId="{ABF32DE2-C756-4003-BDD0-0BBC50E3C7D2}" srcId="{5A1F340C-0F1C-4CC6-A011-F10B538CD5AE}" destId="{87F5B5A0-DF40-471C-B97E-CB63A2F814D7}" srcOrd="1" destOrd="0" parTransId="{761EE11A-194E-4483-88B2-786AE664C12C}" sibTransId="{750B1AFF-F8E2-4F95-8D3F-7C2AD6B1AF38}"/>
    <dgm:cxn modelId="{A0620DE7-C471-4A8E-BF34-7B5396E5F108}" type="presParOf" srcId="{A0D1A09A-4F35-4A4A-9ECC-E48DFB8821CF}" destId="{90C5723A-E892-4A84-9121-E954A25CB818}" srcOrd="0" destOrd="0" presId="urn:microsoft.com/office/officeart/2005/8/layout/vList4"/>
    <dgm:cxn modelId="{9A6DAA6C-379F-4C70-8520-69A9521C38E7}" type="presParOf" srcId="{90C5723A-E892-4A84-9121-E954A25CB818}" destId="{B93906F4-AC06-4C77-BCE2-FF080E39A039}" srcOrd="0" destOrd="0" presId="urn:microsoft.com/office/officeart/2005/8/layout/vList4"/>
    <dgm:cxn modelId="{DA2896AF-A106-412C-9726-79071D8FFDC2}" type="presParOf" srcId="{90C5723A-E892-4A84-9121-E954A25CB818}" destId="{75715206-44CE-492F-BD19-2F91B90124FC}" srcOrd="1" destOrd="0" presId="urn:microsoft.com/office/officeart/2005/8/layout/vList4"/>
    <dgm:cxn modelId="{565DC620-6868-4A49-99FB-96A55EF70F0E}" type="presParOf" srcId="{90C5723A-E892-4A84-9121-E954A25CB818}" destId="{97573298-A81B-4CAF-A113-4BBD8C468DAA}" srcOrd="2" destOrd="0" presId="urn:microsoft.com/office/officeart/2005/8/layout/vList4"/>
    <dgm:cxn modelId="{4E4DBD46-E824-4953-964F-D7E89635DA57}" type="presParOf" srcId="{A0D1A09A-4F35-4A4A-9ECC-E48DFB8821CF}" destId="{9B9B5A0A-9494-4E87-A2BA-9036E68DBFC9}" srcOrd="1" destOrd="0" presId="urn:microsoft.com/office/officeart/2005/8/layout/vList4"/>
    <dgm:cxn modelId="{EBDC4097-4117-43F7-86F1-74C98741D6F2}" type="presParOf" srcId="{A0D1A09A-4F35-4A4A-9ECC-E48DFB8821CF}" destId="{DEDCFB5F-6FF8-477C-989E-3B5A7228F1BB}" srcOrd="2" destOrd="0" presId="urn:microsoft.com/office/officeart/2005/8/layout/vList4"/>
    <dgm:cxn modelId="{72F2A26A-C475-4F08-97A2-B18686EEE971}" type="presParOf" srcId="{DEDCFB5F-6FF8-477C-989E-3B5A7228F1BB}" destId="{38C7AF34-3947-42DC-866F-41E9BF48CF2E}" srcOrd="0" destOrd="0" presId="urn:microsoft.com/office/officeart/2005/8/layout/vList4"/>
    <dgm:cxn modelId="{FECFFB83-21A8-4E78-BCF2-253DA0468982}" type="presParOf" srcId="{DEDCFB5F-6FF8-477C-989E-3B5A7228F1BB}" destId="{EEF31407-20AB-4F20-83FB-C4D2147972B0}" srcOrd="1" destOrd="0" presId="urn:microsoft.com/office/officeart/2005/8/layout/vList4"/>
    <dgm:cxn modelId="{5357C0CC-3ED9-44FF-BD2B-5FE845426EB4}" type="presParOf" srcId="{DEDCFB5F-6FF8-477C-989E-3B5A7228F1BB}" destId="{FB78ACD8-1930-4647-BE26-F93322ED72B9}" srcOrd="2" destOrd="0" presId="urn:microsoft.com/office/officeart/2005/8/layout/vList4"/>
    <dgm:cxn modelId="{7404B209-FE7F-4E14-B378-68447AADA2FE}" type="presParOf" srcId="{A0D1A09A-4F35-4A4A-9ECC-E48DFB8821CF}" destId="{B24649D2-5586-49E8-B4B7-4E4DEFE8FEEF}" srcOrd="3" destOrd="0" presId="urn:microsoft.com/office/officeart/2005/8/layout/vList4"/>
    <dgm:cxn modelId="{5571652E-F76C-4022-8D2F-7C63E30E84D3}" type="presParOf" srcId="{A0D1A09A-4F35-4A4A-9ECC-E48DFB8821CF}" destId="{F146F1F4-58C9-4F91-B798-373690BC3FDE}" srcOrd="4" destOrd="0" presId="urn:microsoft.com/office/officeart/2005/8/layout/vList4"/>
    <dgm:cxn modelId="{0ACFD002-98A6-4863-8EFD-076EA0AA1CB4}" type="presParOf" srcId="{F146F1F4-58C9-4F91-B798-373690BC3FDE}" destId="{E56A4447-2FFA-48A9-83DA-F725E7CEF05F}" srcOrd="0" destOrd="0" presId="urn:microsoft.com/office/officeart/2005/8/layout/vList4"/>
    <dgm:cxn modelId="{631BAFE7-3B3B-4B50-AEDC-B530CDD2DD4D}" type="presParOf" srcId="{F146F1F4-58C9-4F91-B798-373690BC3FDE}" destId="{2B24E3AA-B0E3-4264-9ED9-DECAF3ED8732}" srcOrd="1" destOrd="0" presId="urn:microsoft.com/office/officeart/2005/8/layout/vList4"/>
    <dgm:cxn modelId="{8153B99F-B24B-4068-9C50-C9BE7BB04A85}" type="presParOf" srcId="{F146F1F4-58C9-4F91-B798-373690BC3FDE}" destId="{910240D9-B205-4EBD-B604-C1578F51700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052E1B-EA43-4400-AA67-B952FFA9AC97}" type="doc">
      <dgm:prSet loTypeId="urn:microsoft.com/office/officeart/2005/8/layout/vList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73F8C5-EECD-422E-ABE1-05384D026D63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Seminarii Salzburg / Duke</a:t>
          </a:r>
          <a:endParaRPr lang="en-US" dirty="0">
            <a:latin typeface="UT Sans" panose="00000500000000000000" pitchFamily="2" charset="0"/>
          </a:endParaRPr>
        </a:p>
      </dgm:t>
    </dgm:pt>
    <dgm:pt modelId="{EC908A8B-ABC2-47B0-9907-A9A45B5C3C20}" type="parTrans" cxnId="{7F64A516-CE7A-4B21-A938-F065996B7128}">
      <dgm:prSet/>
      <dgm:spPr/>
      <dgm:t>
        <a:bodyPr/>
        <a:lstStyle/>
        <a:p>
          <a:endParaRPr lang="en-US"/>
        </a:p>
      </dgm:t>
    </dgm:pt>
    <dgm:pt modelId="{7450ADAB-8E42-464D-8519-B8F9D4B7FEFC}" type="sibTrans" cxnId="{7F64A516-CE7A-4B21-A938-F065996B7128}">
      <dgm:prSet/>
      <dgm:spPr/>
      <dgm:t>
        <a:bodyPr/>
        <a:lstStyle/>
        <a:p>
          <a:endParaRPr lang="en-US"/>
        </a:p>
      </dgm:t>
    </dgm:pt>
    <dgm:pt modelId="{AB16CB3C-E873-4B36-93BF-AA24787B633A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1.10.2000 15.12.2000</a:t>
          </a:r>
          <a:endParaRPr lang="en-US" dirty="0">
            <a:latin typeface="UT Sans" panose="00000500000000000000" pitchFamily="2" charset="0"/>
          </a:endParaRPr>
        </a:p>
      </dgm:t>
    </dgm:pt>
    <dgm:pt modelId="{8BE050DA-A280-45A1-8864-247F6A34A19A}" type="parTrans" cxnId="{F2144C5C-9278-4593-9CF2-2A827494656D}">
      <dgm:prSet/>
      <dgm:spPr/>
      <dgm:t>
        <a:bodyPr/>
        <a:lstStyle/>
        <a:p>
          <a:endParaRPr lang="en-US"/>
        </a:p>
      </dgm:t>
    </dgm:pt>
    <dgm:pt modelId="{E233B35B-7B9F-434B-963A-1E97FD7E950E}" type="sibTrans" cxnId="{F2144C5C-9278-4593-9CF2-2A827494656D}">
      <dgm:prSet/>
      <dgm:spPr/>
      <dgm:t>
        <a:bodyPr/>
        <a:lstStyle/>
        <a:p>
          <a:endParaRPr lang="en-US"/>
        </a:p>
      </dgm:t>
    </dgm:pt>
    <dgm:pt modelId="{283E9831-8702-4F02-A466-7927B038CEDD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Curs de formare de formatori</a:t>
          </a:r>
          <a:endParaRPr lang="en-US" dirty="0">
            <a:latin typeface="UT Sans" panose="00000500000000000000" pitchFamily="2" charset="0"/>
          </a:endParaRPr>
        </a:p>
      </dgm:t>
    </dgm:pt>
    <dgm:pt modelId="{9F925FBE-220C-4606-A2DA-1C8A20D6D506}" type="parTrans" cxnId="{2E34C912-6BE1-488F-A830-D32D76205AAD}">
      <dgm:prSet/>
      <dgm:spPr/>
      <dgm:t>
        <a:bodyPr/>
        <a:lstStyle/>
        <a:p>
          <a:endParaRPr lang="en-US"/>
        </a:p>
      </dgm:t>
    </dgm:pt>
    <dgm:pt modelId="{8A4F94C7-95D1-41A1-BA2F-9AEB48E9EE69}" type="sibTrans" cxnId="{2E34C912-6BE1-488F-A830-D32D76205AAD}">
      <dgm:prSet/>
      <dgm:spPr/>
      <dgm:t>
        <a:bodyPr/>
        <a:lstStyle/>
        <a:p>
          <a:endParaRPr lang="en-US"/>
        </a:p>
      </dgm:t>
    </dgm:pt>
    <dgm:pt modelId="{B6664429-683A-4665-878C-9C8431EB468E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2003</a:t>
          </a:r>
          <a:endParaRPr lang="en-US" dirty="0">
            <a:latin typeface="UT Sans" panose="00000500000000000000" pitchFamily="2" charset="0"/>
          </a:endParaRPr>
        </a:p>
      </dgm:t>
    </dgm:pt>
    <dgm:pt modelId="{6C4A6D0D-0753-467B-B042-389AE862A6DD}" type="parTrans" cxnId="{DE1DAB60-7A67-4171-B202-9918C78ACB6E}">
      <dgm:prSet/>
      <dgm:spPr/>
      <dgm:t>
        <a:bodyPr/>
        <a:lstStyle/>
        <a:p>
          <a:endParaRPr lang="en-US"/>
        </a:p>
      </dgm:t>
    </dgm:pt>
    <dgm:pt modelId="{CAE55D75-5CCD-4E58-A3B6-9ED9FB4F4426}" type="sibTrans" cxnId="{DE1DAB60-7A67-4171-B202-9918C78ACB6E}">
      <dgm:prSet/>
      <dgm:spPr/>
      <dgm:t>
        <a:bodyPr/>
        <a:lstStyle/>
        <a:p>
          <a:endParaRPr lang="en-US"/>
        </a:p>
      </dgm:t>
    </dgm:pt>
    <dgm:pt modelId="{536CC8A3-FEB0-4F86-A719-920D8DB0CC23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Curs intensiv de Evaluare critică a literaturii medicale</a:t>
          </a:r>
          <a:endParaRPr lang="en-US" dirty="0">
            <a:latin typeface="UT Sans" panose="00000500000000000000" pitchFamily="2" charset="0"/>
          </a:endParaRPr>
        </a:p>
      </dgm:t>
    </dgm:pt>
    <dgm:pt modelId="{CBF5F71A-D57B-463F-863E-0BB8BDEA8DE5}" type="parTrans" cxnId="{3E836B63-5568-4471-A3DA-9ED414404AB0}">
      <dgm:prSet/>
      <dgm:spPr/>
      <dgm:t>
        <a:bodyPr/>
        <a:lstStyle/>
        <a:p>
          <a:endParaRPr lang="en-US"/>
        </a:p>
      </dgm:t>
    </dgm:pt>
    <dgm:pt modelId="{D0DCD3E1-F90D-4DCD-9C0E-DECEE0D2CB5A}" type="sibTrans" cxnId="{3E836B63-5568-4471-A3DA-9ED414404AB0}">
      <dgm:prSet/>
      <dgm:spPr/>
      <dgm:t>
        <a:bodyPr/>
        <a:lstStyle/>
        <a:p>
          <a:endParaRPr lang="en-US"/>
        </a:p>
      </dgm:t>
    </dgm:pt>
    <dgm:pt modelId="{A77E8446-BE26-43F7-9F98-58EEBAC879A8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Centrul de perfecționare București</a:t>
          </a:r>
          <a:endParaRPr lang="en-US" dirty="0">
            <a:latin typeface="UT Sans" panose="00000500000000000000" pitchFamily="2" charset="0"/>
          </a:endParaRPr>
        </a:p>
      </dgm:t>
    </dgm:pt>
    <dgm:pt modelId="{7B60A436-44F7-4072-9645-886487B494E3}" type="parTrans" cxnId="{E789589D-0EE5-4067-B699-78F36D7492D5}">
      <dgm:prSet/>
      <dgm:spPr/>
      <dgm:t>
        <a:bodyPr/>
        <a:lstStyle/>
        <a:p>
          <a:endParaRPr lang="en-US"/>
        </a:p>
      </dgm:t>
    </dgm:pt>
    <dgm:pt modelId="{6D91BC84-DA03-48B7-8654-DF966D2A3EEF}" type="sibTrans" cxnId="{E789589D-0EE5-4067-B699-78F36D7492D5}">
      <dgm:prSet/>
      <dgm:spPr/>
      <dgm:t>
        <a:bodyPr/>
        <a:lstStyle/>
        <a:p>
          <a:endParaRPr lang="en-US"/>
        </a:p>
      </dgm:t>
    </dgm:pt>
    <dgm:pt modelId="{E3AB0240-7FBA-404B-99F4-C8268A93796A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Centrul Național de Studii pentru Medicina Familiei</a:t>
          </a:r>
          <a:endParaRPr lang="en-US" dirty="0">
            <a:latin typeface="UT Sans" panose="00000500000000000000" pitchFamily="2" charset="0"/>
          </a:endParaRPr>
        </a:p>
      </dgm:t>
    </dgm:pt>
    <dgm:pt modelId="{1D356A06-67AD-417D-AB37-8ADC63A5CF28}" type="parTrans" cxnId="{91B89172-424A-47FE-AF4D-7FFFDDD02123}">
      <dgm:prSet/>
      <dgm:spPr/>
      <dgm:t>
        <a:bodyPr/>
        <a:lstStyle/>
        <a:p>
          <a:endParaRPr lang="en-US"/>
        </a:p>
      </dgm:t>
    </dgm:pt>
    <dgm:pt modelId="{09F2D699-591F-44DB-831D-43C09A53DAAA}" type="sibTrans" cxnId="{91B89172-424A-47FE-AF4D-7FFFDDD02123}">
      <dgm:prSet/>
      <dgm:spPr/>
      <dgm:t>
        <a:bodyPr/>
        <a:lstStyle/>
        <a:p>
          <a:endParaRPr lang="en-US"/>
        </a:p>
      </dgm:t>
    </dgm:pt>
    <dgm:pt modelId="{2FF90EEB-4D49-40C7-83D1-9FE295F752D2}">
      <dgm:prSet phldrT="[Text]"/>
      <dgm:spPr/>
      <dgm:t>
        <a:bodyPr/>
        <a:lstStyle/>
        <a:p>
          <a:pPr marL="625475" indent="0">
            <a:tabLst/>
          </a:pPr>
          <a:r>
            <a:rPr lang="ro-RO" dirty="0">
              <a:latin typeface="UT Sans" panose="00000500000000000000" pitchFamily="2" charset="0"/>
            </a:rPr>
            <a:t>30.10.1995 - 05.11.1995</a:t>
          </a:r>
          <a:endParaRPr lang="en-US" dirty="0">
            <a:latin typeface="UT Sans" panose="00000500000000000000" pitchFamily="2" charset="0"/>
          </a:endParaRPr>
        </a:p>
      </dgm:t>
    </dgm:pt>
    <dgm:pt modelId="{8925391A-FEFC-498F-B008-F81A443D9C27}" type="sibTrans" cxnId="{2569F9F6-C5FE-4170-BB2F-B35F45C359D9}">
      <dgm:prSet/>
      <dgm:spPr/>
      <dgm:t>
        <a:bodyPr/>
        <a:lstStyle/>
        <a:p>
          <a:endParaRPr lang="en-US"/>
        </a:p>
      </dgm:t>
    </dgm:pt>
    <dgm:pt modelId="{413C3233-00DB-47F1-8C4B-4315CE7FAA0D}" type="parTrans" cxnId="{2569F9F6-C5FE-4170-BB2F-B35F45C359D9}">
      <dgm:prSet/>
      <dgm:spPr/>
      <dgm:t>
        <a:bodyPr/>
        <a:lstStyle/>
        <a:p>
          <a:endParaRPr lang="en-US"/>
        </a:p>
      </dgm:t>
    </dgm:pt>
    <dgm:pt modelId="{E03ACE1B-27DF-4EF5-AAFC-B74664D07CCA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2012</a:t>
          </a:r>
          <a:endParaRPr lang="en-US" dirty="0">
            <a:latin typeface="UT Sans" panose="00000500000000000000" pitchFamily="2" charset="0"/>
          </a:endParaRPr>
        </a:p>
      </dgm:t>
    </dgm:pt>
    <dgm:pt modelId="{678DB89B-50AC-4C6D-812B-FEBC830396D4}" type="sibTrans" cxnId="{A3B7D420-8DFC-42C6-9196-5AD4AC185CB4}">
      <dgm:prSet/>
      <dgm:spPr/>
      <dgm:t>
        <a:bodyPr/>
        <a:lstStyle/>
        <a:p>
          <a:endParaRPr lang="en-US"/>
        </a:p>
      </dgm:t>
    </dgm:pt>
    <dgm:pt modelId="{D8535979-CEB4-4FD2-9ADD-897984180362}" type="parTrans" cxnId="{A3B7D420-8DFC-42C6-9196-5AD4AC185CB4}">
      <dgm:prSet/>
      <dgm:spPr/>
      <dgm:t>
        <a:bodyPr/>
        <a:lstStyle/>
        <a:p>
          <a:endParaRPr lang="en-US"/>
        </a:p>
      </dgm:t>
    </dgm:pt>
    <dgm:pt modelId="{AD4EB9AF-39E7-4FD0-A1E5-CB79102AB3A7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Formator în programul MS de Screening al cancerului de col uterin, colon și sân</a:t>
          </a:r>
          <a:endParaRPr lang="en-US" dirty="0">
            <a:latin typeface="UT Sans" panose="00000500000000000000" pitchFamily="2" charset="0"/>
          </a:endParaRPr>
        </a:p>
      </dgm:t>
    </dgm:pt>
    <dgm:pt modelId="{366FB83B-E472-4E5D-8A92-5D1FD4AF6EAA}" type="parTrans" cxnId="{C7575AC6-5D84-438E-8D7E-41BDC168DF1B}">
      <dgm:prSet/>
      <dgm:spPr/>
      <dgm:t>
        <a:bodyPr/>
        <a:lstStyle/>
        <a:p>
          <a:endParaRPr lang="en-US"/>
        </a:p>
      </dgm:t>
    </dgm:pt>
    <dgm:pt modelId="{777300C0-3533-4664-8C8F-C3931BFFF69E}" type="sibTrans" cxnId="{C7575AC6-5D84-438E-8D7E-41BDC168DF1B}">
      <dgm:prSet/>
      <dgm:spPr/>
      <dgm:t>
        <a:bodyPr/>
        <a:lstStyle/>
        <a:p>
          <a:endParaRPr lang="en-US"/>
        </a:p>
      </dgm:t>
    </dgm:pt>
    <dgm:pt modelId="{FCA575DC-F918-4170-AA96-BD0ABFBE2413}">
      <dgm:prSet phldrT="[Text]"/>
      <dgm:spPr/>
      <dgm:t>
        <a:bodyPr/>
        <a:lstStyle/>
        <a:p>
          <a:pPr marL="625475" indent="0"/>
          <a:r>
            <a:rPr lang="ro-RO" dirty="0">
              <a:latin typeface="UT Sans" panose="00000500000000000000" pitchFamily="2" charset="0"/>
            </a:rPr>
            <a:t> Ministerul Sănătății</a:t>
          </a:r>
          <a:endParaRPr lang="en-US" dirty="0">
            <a:latin typeface="UT Sans" panose="00000500000000000000" pitchFamily="2" charset="0"/>
          </a:endParaRPr>
        </a:p>
      </dgm:t>
    </dgm:pt>
    <dgm:pt modelId="{B061352D-8AD0-4553-84D0-C37BD1BC28DF}" type="parTrans" cxnId="{4F7706E3-B904-496F-BAD9-58F8E330606F}">
      <dgm:prSet/>
      <dgm:spPr/>
      <dgm:t>
        <a:bodyPr/>
        <a:lstStyle/>
        <a:p>
          <a:endParaRPr lang="en-US"/>
        </a:p>
      </dgm:t>
    </dgm:pt>
    <dgm:pt modelId="{D6738F1C-D4E1-429F-AE7D-47A4816F7B02}" type="sibTrans" cxnId="{4F7706E3-B904-496F-BAD9-58F8E330606F}">
      <dgm:prSet/>
      <dgm:spPr/>
      <dgm:t>
        <a:bodyPr/>
        <a:lstStyle/>
        <a:p>
          <a:endParaRPr lang="en-US"/>
        </a:p>
      </dgm:t>
    </dgm:pt>
    <dgm:pt modelId="{A0D1A09A-4F35-4A4A-9ECC-E48DFB8821CF}" type="pres">
      <dgm:prSet presAssocID="{CD052E1B-EA43-4400-AA67-B952FFA9AC9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14621F-2510-45A1-AF82-032B302EF424}" type="pres">
      <dgm:prSet presAssocID="{2FF90EEB-4D49-40C7-83D1-9FE295F752D2}" presName="comp" presStyleCnt="0"/>
      <dgm:spPr/>
    </dgm:pt>
    <dgm:pt modelId="{D674911B-30BD-40C1-B8D5-DFE850CDB901}" type="pres">
      <dgm:prSet presAssocID="{2FF90EEB-4D49-40C7-83D1-9FE295F752D2}" presName="box" presStyleLbl="node1" presStyleIdx="0" presStyleCnt="4" custLinFactNeighborX="-105" custLinFactNeighborY="-2844"/>
      <dgm:spPr/>
      <dgm:t>
        <a:bodyPr/>
        <a:lstStyle/>
        <a:p>
          <a:endParaRPr lang="en-US"/>
        </a:p>
      </dgm:t>
    </dgm:pt>
    <dgm:pt modelId="{F965E78D-821B-445E-9AE4-FE9ECF7CCEC5}" type="pres">
      <dgm:prSet presAssocID="{2FF90EEB-4D49-40C7-83D1-9FE295F752D2}" presName="img" presStyleLbl="fgImgPlace1" presStyleIdx="0" presStyleCnt="4" custScaleX="60625" custScaleY="114836" custLinFactNeighborX="-11277" custLinFactNeighborY="-12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0B7EF6B7-F242-47B9-B707-E8D555D2DC4E}" type="pres">
      <dgm:prSet presAssocID="{2FF90EEB-4D49-40C7-83D1-9FE295F752D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ED3B-27D9-4737-85F0-5B4E888178F9}" type="pres">
      <dgm:prSet presAssocID="{8925391A-FEFC-498F-B008-F81A443D9C27}" presName="spacer" presStyleCnt="0"/>
      <dgm:spPr/>
    </dgm:pt>
    <dgm:pt modelId="{3865A972-CCCD-47A5-9A14-1B4D41145686}" type="pres">
      <dgm:prSet presAssocID="{AB16CB3C-E873-4B36-93BF-AA24787B633A}" presName="comp" presStyleCnt="0"/>
      <dgm:spPr/>
    </dgm:pt>
    <dgm:pt modelId="{19F30937-C9F3-47B7-8E03-FD0A40F7AAB7}" type="pres">
      <dgm:prSet presAssocID="{AB16CB3C-E873-4B36-93BF-AA24787B633A}" presName="box" presStyleLbl="node1" presStyleIdx="1" presStyleCnt="4"/>
      <dgm:spPr/>
      <dgm:t>
        <a:bodyPr/>
        <a:lstStyle/>
        <a:p>
          <a:endParaRPr lang="en-US"/>
        </a:p>
      </dgm:t>
    </dgm:pt>
    <dgm:pt modelId="{D911C03F-6A9F-435B-8212-142F4FC2E66F}" type="pres">
      <dgm:prSet presAssocID="{AB16CB3C-E873-4B36-93BF-AA24787B633A}" presName="img" presStyleLbl="fgImgPlace1" presStyleIdx="1" presStyleCnt="4" custScaleX="60625" custScaleY="114836" custLinFactNeighborX="-12588" custLinFactNeighborY="-12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55EB9615-97F9-4EB8-97BD-684DDA78C131}" type="pres">
      <dgm:prSet presAssocID="{AB16CB3C-E873-4B36-93BF-AA24787B633A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D18E3C-F33C-4BFE-A4CA-60EF53B52250}" type="pres">
      <dgm:prSet presAssocID="{E233B35B-7B9F-434B-963A-1E97FD7E950E}" presName="spacer" presStyleCnt="0"/>
      <dgm:spPr/>
    </dgm:pt>
    <dgm:pt modelId="{A18EFE53-2BB0-4444-A53B-1A4C28A549D7}" type="pres">
      <dgm:prSet presAssocID="{B6664429-683A-4665-878C-9C8431EB468E}" presName="comp" presStyleCnt="0"/>
      <dgm:spPr/>
    </dgm:pt>
    <dgm:pt modelId="{32E0EEC2-5FDB-4F72-82A6-6B39BEF74D51}" type="pres">
      <dgm:prSet presAssocID="{B6664429-683A-4665-878C-9C8431EB468E}" presName="box" presStyleLbl="node1" presStyleIdx="2" presStyleCnt="4"/>
      <dgm:spPr/>
      <dgm:t>
        <a:bodyPr/>
        <a:lstStyle/>
        <a:p>
          <a:endParaRPr lang="en-US"/>
        </a:p>
      </dgm:t>
    </dgm:pt>
    <dgm:pt modelId="{7A76D65D-6589-42D2-BBDD-F303ECFD4EA1}" type="pres">
      <dgm:prSet presAssocID="{B6664429-683A-4665-878C-9C8431EB468E}" presName="img" presStyleLbl="fgImgPlace1" presStyleIdx="2" presStyleCnt="4" custScaleX="60625" custScaleY="114836" custLinFactNeighborX="-12588" custLinFactNeighborY="-121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1430C371-12CD-4D10-B714-486A248BEB81}" type="pres">
      <dgm:prSet presAssocID="{B6664429-683A-4665-878C-9C8431EB468E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0FB70-8B4C-4167-A50D-F5B378F75F0F}" type="pres">
      <dgm:prSet presAssocID="{CAE55D75-5CCD-4E58-A3B6-9ED9FB4F4426}" presName="spacer" presStyleCnt="0"/>
      <dgm:spPr/>
    </dgm:pt>
    <dgm:pt modelId="{F146F1F4-58C9-4F91-B798-373690BC3FDE}" type="pres">
      <dgm:prSet presAssocID="{E03ACE1B-27DF-4EF5-AAFC-B74664D07CCA}" presName="comp" presStyleCnt="0"/>
      <dgm:spPr/>
    </dgm:pt>
    <dgm:pt modelId="{E56A4447-2FFA-48A9-83DA-F725E7CEF05F}" type="pres">
      <dgm:prSet presAssocID="{E03ACE1B-27DF-4EF5-AAFC-B74664D07CCA}" presName="box" presStyleLbl="node1" presStyleIdx="3" presStyleCnt="4"/>
      <dgm:spPr/>
      <dgm:t>
        <a:bodyPr/>
        <a:lstStyle/>
        <a:p>
          <a:endParaRPr lang="en-US"/>
        </a:p>
      </dgm:t>
    </dgm:pt>
    <dgm:pt modelId="{2B24E3AA-B0E3-4264-9ED9-DECAF3ED8732}" type="pres">
      <dgm:prSet presAssocID="{E03ACE1B-27DF-4EF5-AAFC-B74664D07CCA}" presName="img" presStyleLbl="fgImgPlace1" presStyleIdx="3" presStyleCnt="4" custScaleX="60625" custScaleY="114836" custLinFactNeighborX="-12588" custLinFactNeighborY="-121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910240D9-B205-4EBD-B604-C1578F517003}" type="pres">
      <dgm:prSet presAssocID="{E03ACE1B-27DF-4EF5-AAFC-B74664D07CCA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89589D-0EE5-4067-B699-78F36D7492D5}" srcId="{AB16CB3C-E873-4B36-93BF-AA24787B633A}" destId="{A77E8446-BE26-43F7-9F98-58EEBAC879A8}" srcOrd="1" destOrd="0" parTransId="{7B60A436-44F7-4072-9645-886487B494E3}" sibTransId="{6D91BC84-DA03-48B7-8654-DF966D2A3EEF}"/>
    <dgm:cxn modelId="{E003610B-E6B1-49DB-90F3-9F55137FE306}" type="presOf" srcId="{A77E8446-BE26-43F7-9F98-58EEBAC879A8}" destId="{19F30937-C9F3-47B7-8E03-FD0A40F7AAB7}" srcOrd="0" destOrd="2" presId="urn:microsoft.com/office/officeart/2005/8/layout/vList4"/>
    <dgm:cxn modelId="{B47E310B-6D0F-47EB-8F41-C38B9B02C69D}" type="presOf" srcId="{6B73F8C5-EECD-422E-ABE1-05384D026D63}" destId="{0B7EF6B7-F242-47B9-B707-E8D555D2DC4E}" srcOrd="1" destOrd="1" presId="urn:microsoft.com/office/officeart/2005/8/layout/vList4"/>
    <dgm:cxn modelId="{7F64A516-CE7A-4B21-A938-F065996B7128}" srcId="{2FF90EEB-4D49-40C7-83D1-9FE295F752D2}" destId="{6B73F8C5-EECD-422E-ABE1-05384D026D63}" srcOrd="0" destOrd="0" parTransId="{EC908A8B-ABC2-47B0-9907-A9A45B5C3C20}" sibTransId="{7450ADAB-8E42-464D-8519-B8F9D4B7FEFC}"/>
    <dgm:cxn modelId="{D1C052C1-7E37-4FA1-9F59-76642368BA9C}" type="presOf" srcId="{283E9831-8702-4F02-A466-7927B038CEDD}" destId="{55EB9615-97F9-4EB8-97BD-684DDA78C131}" srcOrd="1" destOrd="1" presId="urn:microsoft.com/office/officeart/2005/8/layout/vList4"/>
    <dgm:cxn modelId="{A0FA24E1-3FB8-4EFA-AFEC-2E48AD199013}" type="presOf" srcId="{B6664429-683A-4665-878C-9C8431EB468E}" destId="{1430C371-12CD-4D10-B714-486A248BEB81}" srcOrd="1" destOrd="0" presId="urn:microsoft.com/office/officeart/2005/8/layout/vList4"/>
    <dgm:cxn modelId="{4FD1610A-D178-4A07-ACFD-3DB6CF709F30}" type="presOf" srcId="{283E9831-8702-4F02-A466-7927B038CEDD}" destId="{19F30937-C9F3-47B7-8E03-FD0A40F7AAB7}" srcOrd="0" destOrd="1" presId="urn:microsoft.com/office/officeart/2005/8/layout/vList4"/>
    <dgm:cxn modelId="{68B80AB6-3288-4772-A22B-7B30CA4FCE7D}" type="presOf" srcId="{E3AB0240-7FBA-404B-99F4-C8268A93796A}" destId="{32E0EEC2-5FDB-4F72-82A6-6B39BEF74D51}" srcOrd="0" destOrd="2" presId="urn:microsoft.com/office/officeart/2005/8/layout/vList4"/>
    <dgm:cxn modelId="{3E836B63-5568-4471-A3DA-9ED414404AB0}" srcId="{B6664429-683A-4665-878C-9C8431EB468E}" destId="{536CC8A3-FEB0-4F86-A719-920D8DB0CC23}" srcOrd="0" destOrd="0" parTransId="{CBF5F71A-D57B-463F-863E-0BB8BDEA8DE5}" sibTransId="{D0DCD3E1-F90D-4DCD-9C0E-DECEE0D2CB5A}"/>
    <dgm:cxn modelId="{4F7706E3-B904-496F-BAD9-58F8E330606F}" srcId="{E03ACE1B-27DF-4EF5-AAFC-B74664D07CCA}" destId="{FCA575DC-F918-4170-AA96-BD0ABFBE2413}" srcOrd="1" destOrd="0" parTransId="{B061352D-8AD0-4553-84D0-C37BD1BC28DF}" sibTransId="{D6738F1C-D4E1-429F-AE7D-47A4816F7B02}"/>
    <dgm:cxn modelId="{8FB261EC-B4C2-427B-9701-4DC35D7D0E44}" type="presOf" srcId="{E03ACE1B-27DF-4EF5-AAFC-B74664D07CCA}" destId="{910240D9-B205-4EBD-B604-C1578F517003}" srcOrd="1" destOrd="0" presId="urn:microsoft.com/office/officeart/2005/8/layout/vList4"/>
    <dgm:cxn modelId="{04A06C8F-6F4B-437C-B4F7-A5B8388F8A82}" type="presOf" srcId="{CD052E1B-EA43-4400-AA67-B952FFA9AC97}" destId="{A0D1A09A-4F35-4A4A-9ECC-E48DFB8821CF}" srcOrd="0" destOrd="0" presId="urn:microsoft.com/office/officeart/2005/8/layout/vList4"/>
    <dgm:cxn modelId="{46767874-A94E-4B4F-B991-ED1AC89B5BC2}" type="presOf" srcId="{FCA575DC-F918-4170-AA96-BD0ABFBE2413}" destId="{E56A4447-2FFA-48A9-83DA-F725E7CEF05F}" srcOrd="0" destOrd="2" presId="urn:microsoft.com/office/officeart/2005/8/layout/vList4"/>
    <dgm:cxn modelId="{DE1DAB60-7A67-4171-B202-9918C78ACB6E}" srcId="{CD052E1B-EA43-4400-AA67-B952FFA9AC97}" destId="{B6664429-683A-4665-878C-9C8431EB468E}" srcOrd="2" destOrd="0" parTransId="{6C4A6D0D-0753-467B-B042-389AE862A6DD}" sibTransId="{CAE55D75-5CCD-4E58-A3B6-9ED9FB4F4426}"/>
    <dgm:cxn modelId="{C7575AC6-5D84-438E-8D7E-41BDC168DF1B}" srcId="{E03ACE1B-27DF-4EF5-AAFC-B74664D07CCA}" destId="{AD4EB9AF-39E7-4FD0-A1E5-CB79102AB3A7}" srcOrd="0" destOrd="0" parTransId="{366FB83B-E472-4E5D-8A92-5D1FD4AF6EAA}" sibTransId="{777300C0-3533-4664-8C8F-C3931BFFF69E}"/>
    <dgm:cxn modelId="{3DFBE70E-A1FF-410D-B1B1-C257E6993CC7}" type="presOf" srcId="{536CC8A3-FEB0-4F86-A719-920D8DB0CC23}" destId="{1430C371-12CD-4D10-B714-486A248BEB81}" srcOrd="1" destOrd="1" presId="urn:microsoft.com/office/officeart/2005/8/layout/vList4"/>
    <dgm:cxn modelId="{EA8D4A73-72A2-4989-983A-18AF6A2C1299}" type="presOf" srcId="{2FF90EEB-4D49-40C7-83D1-9FE295F752D2}" destId="{0B7EF6B7-F242-47B9-B707-E8D555D2DC4E}" srcOrd="1" destOrd="0" presId="urn:microsoft.com/office/officeart/2005/8/layout/vList4"/>
    <dgm:cxn modelId="{58759DBB-95EC-4386-B986-72CD77C18C95}" type="presOf" srcId="{AD4EB9AF-39E7-4FD0-A1E5-CB79102AB3A7}" destId="{E56A4447-2FFA-48A9-83DA-F725E7CEF05F}" srcOrd="0" destOrd="1" presId="urn:microsoft.com/office/officeart/2005/8/layout/vList4"/>
    <dgm:cxn modelId="{91B89172-424A-47FE-AF4D-7FFFDDD02123}" srcId="{B6664429-683A-4665-878C-9C8431EB468E}" destId="{E3AB0240-7FBA-404B-99F4-C8268A93796A}" srcOrd="1" destOrd="0" parTransId="{1D356A06-67AD-417D-AB37-8ADC63A5CF28}" sibTransId="{09F2D699-591F-44DB-831D-43C09A53DAAA}"/>
    <dgm:cxn modelId="{DEB3DB0A-E035-4CCD-A60B-02C57E385457}" type="presOf" srcId="{FCA575DC-F918-4170-AA96-BD0ABFBE2413}" destId="{910240D9-B205-4EBD-B604-C1578F517003}" srcOrd="1" destOrd="2" presId="urn:microsoft.com/office/officeart/2005/8/layout/vList4"/>
    <dgm:cxn modelId="{A3B7D420-8DFC-42C6-9196-5AD4AC185CB4}" srcId="{CD052E1B-EA43-4400-AA67-B952FFA9AC97}" destId="{E03ACE1B-27DF-4EF5-AAFC-B74664D07CCA}" srcOrd="3" destOrd="0" parTransId="{D8535979-CEB4-4FD2-9ADD-897984180362}" sibTransId="{678DB89B-50AC-4C6D-812B-FEBC830396D4}"/>
    <dgm:cxn modelId="{25792A45-4E47-4D49-BB63-603474E25D61}" type="presOf" srcId="{E03ACE1B-27DF-4EF5-AAFC-B74664D07CCA}" destId="{E56A4447-2FFA-48A9-83DA-F725E7CEF05F}" srcOrd="0" destOrd="0" presId="urn:microsoft.com/office/officeart/2005/8/layout/vList4"/>
    <dgm:cxn modelId="{2E34C912-6BE1-488F-A830-D32D76205AAD}" srcId="{AB16CB3C-E873-4B36-93BF-AA24787B633A}" destId="{283E9831-8702-4F02-A466-7927B038CEDD}" srcOrd="0" destOrd="0" parTransId="{9F925FBE-220C-4606-A2DA-1C8A20D6D506}" sibTransId="{8A4F94C7-95D1-41A1-BA2F-9AEB48E9EE69}"/>
    <dgm:cxn modelId="{7C601C22-378D-4D7C-A4BE-ED33474722F2}" type="presOf" srcId="{E3AB0240-7FBA-404B-99F4-C8268A93796A}" destId="{1430C371-12CD-4D10-B714-486A248BEB81}" srcOrd="1" destOrd="2" presId="urn:microsoft.com/office/officeart/2005/8/layout/vList4"/>
    <dgm:cxn modelId="{5B29F8B4-B4EB-43C4-A21F-EED8682E9455}" type="presOf" srcId="{A77E8446-BE26-43F7-9F98-58EEBAC879A8}" destId="{55EB9615-97F9-4EB8-97BD-684DDA78C131}" srcOrd="1" destOrd="2" presId="urn:microsoft.com/office/officeart/2005/8/layout/vList4"/>
    <dgm:cxn modelId="{4C13563D-BC89-4DBC-85EB-A611DF987857}" type="presOf" srcId="{2FF90EEB-4D49-40C7-83D1-9FE295F752D2}" destId="{D674911B-30BD-40C1-B8D5-DFE850CDB901}" srcOrd="0" destOrd="0" presId="urn:microsoft.com/office/officeart/2005/8/layout/vList4"/>
    <dgm:cxn modelId="{FD5505FC-80D5-43B8-8A60-EB11F295BE0F}" type="presOf" srcId="{AB16CB3C-E873-4B36-93BF-AA24787B633A}" destId="{55EB9615-97F9-4EB8-97BD-684DDA78C131}" srcOrd="1" destOrd="0" presId="urn:microsoft.com/office/officeart/2005/8/layout/vList4"/>
    <dgm:cxn modelId="{F2144C5C-9278-4593-9CF2-2A827494656D}" srcId="{CD052E1B-EA43-4400-AA67-B952FFA9AC97}" destId="{AB16CB3C-E873-4B36-93BF-AA24787B633A}" srcOrd="1" destOrd="0" parTransId="{8BE050DA-A280-45A1-8864-247F6A34A19A}" sibTransId="{E233B35B-7B9F-434B-963A-1E97FD7E950E}"/>
    <dgm:cxn modelId="{2569F9F6-C5FE-4170-BB2F-B35F45C359D9}" srcId="{CD052E1B-EA43-4400-AA67-B952FFA9AC97}" destId="{2FF90EEB-4D49-40C7-83D1-9FE295F752D2}" srcOrd="0" destOrd="0" parTransId="{413C3233-00DB-47F1-8C4B-4315CE7FAA0D}" sibTransId="{8925391A-FEFC-498F-B008-F81A443D9C27}"/>
    <dgm:cxn modelId="{2AAAB801-D290-4965-9259-7E09C0A9F6D0}" type="presOf" srcId="{AD4EB9AF-39E7-4FD0-A1E5-CB79102AB3A7}" destId="{910240D9-B205-4EBD-B604-C1578F517003}" srcOrd="1" destOrd="1" presId="urn:microsoft.com/office/officeart/2005/8/layout/vList4"/>
    <dgm:cxn modelId="{A23A8A71-1E6E-4D00-9EBF-7CDE3E4DFF63}" type="presOf" srcId="{B6664429-683A-4665-878C-9C8431EB468E}" destId="{32E0EEC2-5FDB-4F72-82A6-6B39BEF74D51}" srcOrd="0" destOrd="0" presId="urn:microsoft.com/office/officeart/2005/8/layout/vList4"/>
    <dgm:cxn modelId="{82B30362-4EA2-49CB-AB2A-BD1B7EB3A96F}" type="presOf" srcId="{536CC8A3-FEB0-4F86-A719-920D8DB0CC23}" destId="{32E0EEC2-5FDB-4F72-82A6-6B39BEF74D51}" srcOrd="0" destOrd="1" presId="urn:microsoft.com/office/officeart/2005/8/layout/vList4"/>
    <dgm:cxn modelId="{C1CD3144-ABFB-4F78-9E51-B1BC30D89822}" type="presOf" srcId="{AB16CB3C-E873-4B36-93BF-AA24787B633A}" destId="{19F30937-C9F3-47B7-8E03-FD0A40F7AAB7}" srcOrd="0" destOrd="0" presId="urn:microsoft.com/office/officeart/2005/8/layout/vList4"/>
    <dgm:cxn modelId="{625B7E37-BB53-4808-AB37-2A155FEC423C}" type="presOf" srcId="{6B73F8C5-EECD-422E-ABE1-05384D026D63}" destId="{D674911B-30BD-40C1-B8D5-DFE850CDB901}" srcOrd="0" destOrd="1" presId="urn:microsoft.com/office/officeart/2005/8/layout/vList4"/>
    <dgm:cxn modelId="{A8CDBA6C-8D8C-4C3F-8797-A2174B7B34AA}" type="presParOf" srcId="{A0D1A09A-4F35-4A4A-9ECC-E48DFB8821CF}" destId="{1814621F-2510-45A1-AF82-032B302EF424}" srcOrd="0" destOrd="0" presId="urn:microsoft.com/office/officeart/2005/8/layout/vList4"/>
    <dgm:cxn modelId="{60492C3A-0497-4AF9-B0E9-E1BFAADAC9FD}" type="presParOf" srcId="{1814621F-2510-45A1-AF82-032B302EF424}" destId="{D674911B-30BD-40C1-B8D5-DFE850CDB901}" srcOrd="0" destOrd="0" presId="urn:microsoft.com/office/officeart/2005/8/layout/vList4"/>
    <dgm:cxn modelId="{E9C1A3ED-47D0-4EF8-8857-43F50E94B9DC}" type="presParOf" srcId="{1814621F-2510-45A1-AF82-032B302EF424}" destId="{F965E78D-821B-445E-9AE4-FE9ECF7CCEC5}" srcOrd="1" destOrd="0" presId="urn:microsoft.com/office/officeart/2005/8/layout/vList4"/>
    <dgm:cxn modelId="{8C28FFF2-0979-4FFA-87A6-01A79E6973C2}" type="presParOf" srcId="{1814621F-2510-45A1-AF82-032B302EF424}" destId="{0B7EF6B7-F242-47B9-B707-E8D555D2DC4E}" srcOrd="2" destOrd="0" presId="urn:microsoft.com/office/officeart/2005/8/layout/vList4"/>
    <dgm:cxn modelId="{5147B1A3-3E6F-41D3-992F-598B793D55BE}" type="presParOf" srcId="{A0D1A09A-4F35-4A4A-9ECC-E48DFB8821CF}" destId="{CE11ED3B-27D9-4737-85F0-5B4E888178F9}" srcOrd="1" destOrd="0" presId="urn:microsoft.com/office/officeart/2005/8/layout/vList4"/>
    <dgm:cxn modelId="{34B6E7AC-BC67-4895-8EA0-498688E98235}" type="presParOf" srcId="{A0D1A09A-4F35-4A4A-9ECC-E48DFB8821CF}" destId="{3865A972-CCCD-47A5-9A14-1B4D41145686}" srcOrd="2" destOrd="0" presId="urn:microsoft.com/office/officeart/2005/8/layout/vList4"/>
    <dgm:cxn modelId="{FE552A17-7F49-43F3-BD5F-5ACE71953526}" type="presParOf" srcId="{3865A972-CCCD-47A5-9A14-1B4D41145686}" destId="{19F30937-C9F3-47B7-8E03-FD0A40F7AAB7}" srcOrd="0" destOrd="0" presId="urn:microsoft.com/office/officeart/2005/8/layout/vList4"/>
    <dgm:cxn modelId="{38E861F2-4B03-4205-A340-0D15EE579776}" type="presParOf" srcId="{3865A972-CCCD-47A5-9A14-1B4D41145686}" destId="{D911C03F-6A9F-435B-8212-142F4FC2E66F}" srcOrd="1" destOrd="0" presId="urn:microsoft.com/office/officeart/2005/8/layout/vList4"/>
    <dgm:cxn modelId="{9D4CBB31-8D40-4B79-B77C-2CA557E206F7}" type="presParOf" srcId="{3865A972-CCCD-47A5-9A14-1B4D41145686}" destId="{55EB9615-97F9-4EB8-97BD-684DDA78C131}" srcOrd="2" destOrd="0" presId="urn:microsoft.com/office/officeart/2005/8/layout/vList4"/>
    <dgm:cxn modelId="{6456D1F2-5612-48DA-8E5F-D8659A808A7A}" type="presParOf" srcId="{A0D1A09A-4F35-4A4A-9ECC-E48DFB8821CF}" destId="{13D18E3C-F33C-4BFE-A4CA-60EF53B52250}" srcOrd="3" destOrd="0" presId="urn:microsoft.com/office/officeart/2005/8/layout/vList4"/>
    <dgm:cxn modelId="{57064C70-FE69-4DD5-A78B-6F20CE95D169}" type="presParOf" srcId="{A0D1A09A-4F35-4A4A-9ECC-E48DFB8821CF}" destId="{A18EFE53-2BB0-4444-A53B-1A4C28A549D7}" srcOrd="4" destOrd="0" presId="urn:microsoft.com/office/officeart/2005/8/layout/vList4"/>
    <dgm:cxn modelId="{0A4D92C1-5D6B-4A51-A74E-28508DD04EF6}" type="presParOf" srcId="{A18EFE53-2BB0-4444-A53B-1A4C28A549D7}" destId="{32E0EEC2-5FDB-4F72-82A6-6B39BEF74D51}" srcOrd="0" destOrd="0" presId="urn:microsoft.com/office/officeart/2005/8/layout/vList4"/>
    <dgm:cxn modelId="{36CF697E-06DB-4D3F-8DFD-FE05111C61EA}" type="presParOf" srcId="{A18EFE53-2BB0-4444-A53B-1A4C28A549D7}" destId="{7A76D65D-6589-42D2-BBDD-F303ECFD4EA1}" srcOrd="1" destOrd="0" presId="urn:microsoft.com/office/officeart/2005/8/layout/vList4"/>
    <dgm:cxn modelId="{CA406193-34F6-4A85-9D0F-16F0C009F1B0}" type="presParOf" srcId="{A18EFE53-2BB0-4444-A53B-1A4C28A549D7}" destId="{1430C371-12CD-4D10-B714-486A248BEB81}" srcOrd="2" destOrd="0" presId="urn:microsoft.com/office/officeart/2005/8/layout/vList4"/>
    <dgm:cxn modelId="{739CDBDF-D73A-4DDC-B47E-7E63E1525381}" type="presParOf" srcId="{A0D1A09A-4F35-4A4A-9ECC-E48DFB8821CF}" destId="{4670FB70-8B4C-4167-A50D-F5B378F75F0F}" srcOrd="5" destOrd="0" presId="urn:microsoft.com/office/officeart/2005/8/layout/vList4"/>
    <dgm:cxn modelId="{5571652E-F76C-4022-8D2F-7C63E30E84D3}" type="presParOf" srcId="{A0D1A09A-4F35-4A4A-9ECC-E48DFB8821CF}" destId="{F146F1F4-58C9-4F91-B798-373690BC3FDE}" srcOrd="6" destOrd="0" presId="urn:microsoft.com/office/officeart/2005/8/layout/vList4"/>
    <dgm:cxn modelId="{0ACFD002-98A6-4863-8EFD-076EA0AA1CB4}" type="presParOf" srcId="{F146F1F4-58C9-4F91-B798-373690BC3FDE}" destId="{E56A4447-2FFA-48A9-83DA-F725E7CEF05F}" srcOrd="0" destOrd="0" presId="urn:microsoft.com/office/officeart/2005/8/layout/vList4"/>
    <dgm:cxn modelId="{631BAFE7-3B3B-4B50-AEDC-B530CDD2DD4D}" type="presParOf" srcId="{F146F1F4-58C9-4F91-B798-373690BC3FDE}" destId="{2B24E3AA-B0E3-4264-9ED9-DECAF3ED8732}" srcOrd="1" destOrd="0" presId="urn:microsoft.com/office/officeart/2005/8/layout/vList4"/>
    <dgm:cxn modelId="{8153B99F-B24B-4068-9C50-C9BE7BB04A85}" type="presParOf" srcId="{F146F1F4-58C9-4F91-B798-373690BC3FDE}" destId="{910240D9-B205-4EBD-B604-C1578F51700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052E1B-EA43-4400-AA67-B952FFA9AC97}" type="doc">
      <dgm:prSet loTypeId="urn:microsoft.com/office/officeart/2005/8/layout/vList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73F8C5-EECD-422E-ABE1-05384D026D63}">
      <dgm:prSet phldrT="[Text]" custT="1"/>
      <dgm:spPr/>
      <dgm:t>
        <a:bodyPr/>
        <a:lstStyle/>
        <a:p>
          <a:pPr marL="625475" indent="0"/>
          <a:r>
            <a:rPr lang="ro-RO" sz="1800" dirty="0">
              <a:latin typeface="UT Sans" panose="00000500000000000000" pitchFamily="2" charset="0"/>
            </a:rPr>
            <a:t> Curs de formator în programul Educațional pentru creșterea nivelului de informare a medicilor de familie asupra neuropatiei diabetice și a piciorului diabetic</a:t>
          </a:r>
          <a:endParaRPr lang="en-US" sz="1800" dirty="0">
            <a:latin typeface="UT Sans" panose="00000500000000000000" pitchFamily="2" charset="0"/>
          </a:endParaRPr>
        </a:p>
      </dgm:t>
    </dgm:pt>
    <dgm:pt modelId="{EC908A8B-ABC2-47B0-9907-A9A45B5C3C20}" type="parTrans" cxnId="{7F64A516-CE7A-4B21-A938-F065996B7128}">
      <dgm:prSet/>
      <dgm:spPr/>
      <dgm:t>
        <a:bodyPr/>
        <a:lstStyle/>
        <a:p>
          <a:endParaRPr lang="en-US"/>
        </a:p>
      </dgm:t>
    </dgm:pt>
    <dgm:pt modelId="{7450ADAB-8E42-464D-8519-B8F9D4B7FEFC}" type="sibTrans" cxnId="{7F64A516-CE7A-4B21-A938-F065996B7128}">
      <dgm:prSet/>
      <dgm:spPr/>
      <dgm:t>
        <a:bodyPr/>
        <a:lstStyle/>
        <a:p>
          <a:endParaRPr lang="en-US"/>
        </a:p>
      </dgm:t>
    </dgm:pt>
    <dgm:pt modelId="{2FF90EEB-4D49-40C7-83D1-9FE295F752D2}">
      <dgm:prSet phldrT="[Text]" custT="1"/>
      <dgm:spPr/>
      <dgm:t>
        <a:bodyPr/>
        <a:lstStyle/>
        <a:p>
          <a:pPr marL="625475" indent="0">
            <a:tabLst/>
          </a:pPr>
          <a:r>
            <a:rPr lang="ro-RO" sz="1800" dirty="0">
              <a:latin typeface="UT Sans" panose="00000500000000000000" pitchFamily="2" charset="0"/>
            </a:rPr>
            <a:t>2018</a:t>
          </a:r>
          <a:endParaRPr lang="en-US" sz="1800" dirty="0">
            <a:latin typeface="UT Sans" panose="00000500000000000000" pitchFamily="2" charset="0"/>
          </a:endParaRPr>
        </a:p>
      </dgm:t>
    </dgm:pt>
    <dgm:pt modelId="{8925391A-FEFC-498F-B008-F81A443D9C27}" type="sibTrans" cxnId="{2569F9F6-C5FE-4170-BB2F-B35F45C359D9}">
      <dgm:prSet/>
      <dgm:spPr/>
      <dgm:t>
        <a:bodyPr/>
        <a:lstStyle/>
        <a:p>
          <a:endParaRPr lang="en-US"/>
        </a:p>
      </dgm:t>
    </dgm:pt>
    <dgm:pt modelId="{413C3233-00DB-47F1-8C4B-4315CE7FAA0D}" type="parTrans" cxnId="{2569F9F6-C5FE-4170-BB2F-B35F45C359D9}">
      <dgm:prSet/>
      <dgm:spPr/>
      <dgm:t>
        <a:bodyPr/>
        <a:lstStyle/>
        <a:p>
          <a:endParaRPr lang="en-US"/>
        </a:p>
      </dgm:t>
    </dgm:pt>
    <dgm:pt modelId="{AF449108-75F1-473A-9EFF-46169D237F2D}">
      <dgm:prSet custT="1"/>
      <dgm:spPr/>
      <dgm:t>
        <a:bodyPr/>
        <a:lstStyle/>
        <a:p>
          <a:pPr marL="625475" indent="0"/>
          <a:r>
            <a:rPr lang="ro-RO" sz="1800" dirty="0">
              <a:latin typeface="UT Sans" panose="00000500000000000000" pitchFamily="2" charset="0"/>
            </a:rPr>
            <a:t>2019</a:t>
          </a:r>
          <a:endParaRPr lang="en-US" sz="1800" dirty="0">
            <a:latin typeface="UT Sans" panose="00000500000000000000" pitchFamily="2" charset="0"/>
          </a:endParaRPr>
        </a:p>
      </dgm:t>
    </dgm:pt>
    <dgm:pt modelId="{727E485B-6136-4FAA-B200-0A2F4F2EF4CB}" type="parTrans" cxnId="{43319CE7-E4B9-4F29-8AA9-E73348B9AE8E}">
      <dgm:prSet/>
      <dgm:spPr/>
      <dgm:t>
        <a:bodyPr/>
        <a:lstStyle/>
        <a:p>
          <a:endParaRPr lang="en-US"/>
        </a:p>
      </dgm:t>
    </dgm:pt>
    <dgm:pt modelId="{67F3A6B8-0C5E-4CD3-8CFC-7507FE65832A}" type="sibTrans" cxnId="{43319CE7-E4B9-4F29-8AA9-E73348B9AE8E}">
      <dgm:prSet/>
      <dgm:spPr/>
      <dgm:t>
        <a:bodyPr/>
        <a:lstStyle/>
        <a:p>
          <a:endParaRPr lang="en-US"/>
        </a:p>
      </dgm:t>
    </dgm:pt>
    <dgm:pt modelId="{EFA938F1-8153-4FC4-86DE-675B00DC6599}">
      <dgm:prSet custT="1"/>
      <dgm:spPr/>
      <dgm:t>
        <a:bodyPr/>
        <a:lstStyle/>
        <a:p>
          <a:pPr marL="625475" indent="0"/>
          <a:r>
            <a:rPr lang="ro-RO" sz="1800" dirty="0">
              <a:latin typeface="UT Sans" panose="00000500000000000000" pitchFamily="2" charset="0"/>
            </a:rPr>
            <a:t>Curs internațional de metodologia cercetării în medicina de familie – organizat de către European General Practice </a:t>
          </a:r>
          <a:r>
            <a:rPr lang="ro-RO" sz="1800" dirty="0" err="1">
              <a:latin typeface="UT Sans" panose="00000500000000000000" pitchFamily="2" charset="0"/>
            </a:rPr>
            <a:t>Research</a:t>
          </a:r>
          <a:r>
            <a:rPr lang="ro-RO" sz="1800" dirty="0">
              <a:latin typeface="UT Sans" panose="00000500000000000000" pitchFamily="2" charset="0"/>
            </a:rPr>
            <a:t> </a:t>
          </a:r>
          <a:r>
            <a:rPr lang="ro-RO" sz="1800" dirty="0" err="1">
              <a:latin typeface="UT Sans" panose="00000500000000000000" pitchFamily="2" charset="0"/>
            </a:rPr>
            <a:t>Network</a:t>
          </a:r>
          <a:endParaRPr lang="en-US" sz="1800" dirty="0">
            <a:latin typeface="UT Sans" panose="00000500000000000000" pitchFamily="2" charset="0"/>
          </a:endParaRPr>
        </a:p>
      </dgm:t>
    </dgm:pt>
    <dgm:pt modelId="{DF85C1CF-A04E-42FF-9398-F4EAF561EC58}" type="parTrans" cxnId="{A14F9122-B3C8-4744-B624-E3054A5189FA}">
      <dgm:prSet/>
      <dgm:spPr/>
      <dgm:t>
        <a:bodyPr/>
        <a:lstStyle/>
        <a:p>
          <a:endParaRPr lang="en-US"/>
        </a:p>
      </dgm:t>
    </dgm:pt>
    <dgm:pt modelId="{CAE7A8FD-A033-429F-9408-4A2F5A5B514F}" type="sibTrans" cxnId="{A14F9122-B3C8-4744-B624-E3054A5189FA}">
      <dgm:prSet/>
      <dgm:spPr/>
      <dgm:t>
        <a:bodyPr/>
        <a:lstStyle/>
        <a:p>
          <a:endParaRPr lang="en-US"/>
        </a:p>
      </dgm:t>
    </dgm:pt>
    <dgm:pt modelId="{A0D1A09A-4F35-4A4A-9ECC-E48DFB8821CF}" type="pres">
      <dgm:prSet presAssocID="{CD052E1B-EA43-4400-AA67-B952FFA9AC9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14621F-2510-45A1-AF82-032B302EF424}" type="pres">
      <dgm:prSet presAssocID="{2FF90EEB-4D49-40C7-83D1-9FE295F752D2}" presName="comp" presStyleCnt="0"/>
      <dgm:spPr/>
    </dgm:pt>
    <dgm:pt modelId="{D674911B-30BD-40C1-B8D5-DFE850CDB901}" type="pres">
      <dgm:prSet presAssocID="{2FF90EEB-4D49-40C7-83D1-9FE295F752D2}" presName="box" presStyleLbl="node1" presStyleIdx="0" presStyleCnt="2"/>
      <dgm:spPr/>
      <dgm:t>
        <a:bodyPr/>
        <a:lstStyle/>
        <a:p>
          <a:endParaRPr lang="en-US"/>
        </a:p>
      </dgm:t>
    </dgm:pt>
    <dgm:pt modelId="{F965E78D-821B-445E-9AE4-FE9ECF7CCEC5}" type="pres">
      <dgm:prSet presAssocID="{2FF90EEB-4D49-40C7-83D1-9FE295F752D2}" presName="img" presStyleLbl="fgImgPlace1" presStyleIdx="0" presStyleCnt="2" custScaleX="84236" custScaleY="114836" custLinFactNeighborX="-11277" custLinFactNeighborY="-1211"/>
      <dgm:spPr>
        <a:blipFill rotWithShape="1">
          <a:blip xmlns:r="http://schemas.openxmlformats.org/officeDocument/2006/relationships" r:embed="rId1"/>
          <a:srcRect/>
          <a:stretch>
            <a:fillRect l="-9000" r="-9000"/>
          </a:stretch>
        </a:blipFill>
      </dgm:spPr>
    </dgm:pt>
    <dgm:pt modelId="{0B7EF6B7-F242-47B9-B707-E8D555D2DC4E}" type="pres">
      <dgm:prSet presAssocID="{2FF90EEB-4D49-40C7-83D1-9FE295F752D2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ED3B-27D9-4737-85F0-5B4E888178F9}" type="pres">
      <dgm:prSet presAssocID="{8925391A-FEFC-498F-B008-F81A443D9C27}" presName="spacer" presStyleCnt="0"/>
      <dgm:spPr/>
    </dgm:pt>
    <dgm:pt modelId="{25FF9F0A-F61B-4864-966C-8D98C10EFF31}" type="pres">
      <dgm:prSet presAssocID="{AF449108-75F1-473A-9EFF-46169D237F2D}" presName="comp" presStyleCnt="0"/>
      <dgm:spPr/>
    </dgm:pt>
    <dgm:pt modelId="{9698D456-A82E-4D83-9354-508F9065008B}" type="pres">
      <dgm:prSet presAssocID="{AF449108-75F1-473A-9EFF-46169D237F2D}" presName="box" presStyleLbl="node1" presStyleIdx="1" presStyleCnt="2"/>
      <dgm:spPr/>
      <dgm:t>
        <a:bodyPr/>
        <a:lstStyle/>
        <a:p>
          <a:endParaRPr lang="en-US"/>
        </a:p>
      </dgm:t>
    </dgm:pt>
    <dgm:pt modelId="{19453CDF-895C-4B65-B638-BB09B642D380}" type="pres">
      <dgm:prSet presAssocID="{AF449108-75F1-473A-9EFF-46169D237F2D}" presName="img" presStyleLbl="fgImgPlace1" presStyleIdx="1" presStyleCnt="2"/>
      <dgm:spPr>
        <a:blipFill rotWithShape="1">
          <a:blip xmlns:r="http://schemas.openxmlformats.org/officeDocument/2006/relationships" r:embed="rId2"/>
          <a:srcRect/>
          <a:stretch>
            <a:fillRect l="-5000" r="-5000"/>
          </a:stretch>
        </a:blipFill>
      </dgm:spPr>
    </dgm:pt>
    <dgm:pt modelId="{AD8C7EF8-842A-4E64-A297-F34105D40F29}" type="pres">
      <dgm:prSet presAssocID="{AF449108-75F1-473A-9EFF-46169D237F2D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69F9F6-C5FE-4170-BB2F-B35F45C359D9}" srcId="{CD052E1B-EA43-4400-AA67-B952FFA9AC97}" destId="{2FF90EEB-4D49-40C7-83D1-9FE295F752D2}" srcOrd="0" destOrd="0" parTransId="{413C3233-00DB-47F1-8C4B-4315CE7FAA0D}" sibTransId="{8925391A-FEFC-498F-B008-F81A443D9C27}"/>
    <dgm:cxn modelId="{4C13563D-BC89-4DBC-85EB-A611DF987857}" type="presOf" srcId="{2FF90EEB-4D49-40C7-83D1-9FE295F752D2}" destId="{D674911B-30BD-40C1-B8D5-DFE850CDB901}" srcOrd="0" destOrd="0" presId="urn:microsoft.com/office/officeart/2005/8/layout/vList4"/>
    <dgm:cxn modelId="{5457D267-445F-40E7-A49F-A419AAB12F0B}" type="presOf" srcId="{AF449108-75F1-473A-9EFF-46169D237F2D}" destId="{9698D456-A82E-4D83-9354-508F9065008B}" srcOrd="0" destOrd="0" presId="urn:microsoft.com/office/officeart/2005/8/layout/vList4"/>
    <dgm:cxn modelId="{43319CE7-E4B9-4F29-8AA9-E73348B9AE8E}" srcId="{CD052E1B-EA43-4400-AA67-B952FFA9AC97}" destId="{AF449108-75F1-473A-9EFF-46169D237F2D}" srcOrd="1" destOrd="0" parTransId="{727E485B-6136-4FAA-B200-0A2F4F2EF4CB}" sibTransId="{67F3A6B8-0C5E-4CD3-8CFC-7507FE65832A}"/>
    <dgm:cxn modelId="{B47E310B-6D0F-47EB-8F41-C38B9B02C69D}" type="presOf" srcId="{6B73F8C5-EECD-422E-ABE1-05384D026D63}" destId="{0B7EF6B7-F242-47B9-B707-E8D555D2DC4E}" srcOrd="1" destOrd="1" presId="urn:microsoft.com/office/officeart/2005/8/layout/vList4"/>
    <dgm:cxn modelId="{04A06C8F-6F4B-437C-B4F7-A5B8388F8A82}" type="presOf" srcId="{CD052E1B-EA43-4400-AA67-B952FFA9AC97}" destId="{A0D1A09A-4F35-4A4A-9ECC-E48DFB8821CF}" srcOrd="0" destOrd="0" presId="urn:microsoft.com/office/officeart/2005/8/layout/vList4"/>
    <dgm:cxn modelId="{A14F9122-B3C8-4744-B624-E3054A5189FA}" srcId="{AF449108-75F1-473A-9EFF-46169D237F2D}" destId="{EFA938F1-8153-4FC4-86DE-675B00DC6599}" srcOrd="0" destOrd="0" parTransId="{DF85C1CF-A04E-42FF-9398-F4EAF561EC58}" sibTransId="{CAE7A8FD-A033-429F-9408-4A2F5A5B514F}"/>
    <dgm:cxn modelId="{384616BE-3764-4315-949F-74252402EDB5}" type="presOf" srcId="{EFA938F1-8153-4FC4-86DE-675B00DC6599}" destId="{AD8C7EF8-842A-4E64-A297-F34105D40F29}" srcOrd="1" destOrd="1" presId="urn:microsoft.com/office/officeart/2005/8/layout/vList4"/>
    <dgm:cxn modelId="{7F64A516-CE7A-4B21-A938-F065996B7128}" srcId="{2FF90EEB-4D49-40C7-83D1-9FE295F752D2}" destId="{6B73F8C5-EECD-422E-ABE1-05384D026D63}" srcOrd="0" destOrd="0" parTransId="{EC908A8B-ABC2-47B0-9907-A9A45B5C3C20}" sibTransId="{7450ADAB-8E42-464D-8519-B8F9D4B7FEFC}"/>
    <dgm:cxn modelId="{625B7E37-BB53-4808-AB37-2A155FEC423C}" type="presOf" srcId="{6B73F8C5-EECD-422E-ABE1-05384D026D63}" destId="{D674911B-30BD-40C1-B8D5-DFE850CDB901}" srcOrd="0" destOrd="1" presId="urn:microsoft.com/office/officeart/2005/8/layout/vList4"/>
    <dgm:cxn modelId="{EA8D4A73-72A2-4989-983A-18AF6A2C1299}" type="presOf" srcId="{2FF90EEB-4D49-40C7-83D1-9FE295F752D2}" destId="{0B7EF6B7-F242-47B9-B707-E8D555D2DC4E}" srcOrd="1" destOrd="0" presId="urn:microsoft.com/office/officeart/2005/8/layout/vList4"/>
    <dgm:cxn modelId="{4B388984-E841-4C75-89D5-13DA973AABDE}" type="presOf" srcId="{AF449108-75F1-473A-9EFF-46169D237F2D}" destId="{AD8C7EF8-842A-4E64-A297-F34105D40F29}" srcOrd="1" destOrd="0" presId="urn:microsoft.com/office/officeart/2005/8/layout/vList4"/>
    <dgm:cxn modelId="{1C161836-E640-48CD-983C-3DABD8B01E27}" type="presOf" srcId="{EFA938F1-8153-4FC4-86DE-675B00DC6599}" destId="{9698D456-A82E-4D83-9354-508F9065008B}" srcOrd="0" destOrd="1" presId="urn:microsoft.com/office/officeart/2005/8/layout/vList4"/>
    <dgm:cxn modelId="{A8CDBA6C-8D8C-4C3F-8797-A2174B7B34AA}" type="presParOf" srcId="{A0D1A09A-4F35-4A4A-9ECC-E48DFB8821CF}" destId="{1814621F-2510-45A1-AF82-032B302EF424}" srcOrd="0" destOrd="0" presId="urn:microsoft.com/office/officeart/2005/8/layout/vList4"/>
    <dgm:cxn modelId="{60492C3A-0497-4AF9-B0E9-E1BFAADAC9FD}" type="presParOf" srcId="{1814621F-2510-45A1-AF82-032B302EF424}" destId="{D674911B-30BD-40C1-B8D5-DFE850CDB901}" srcOrd="0" destOrd="0" presId="urn:microsoft.com/office/officeart/2005/8/layout/vList4"/>
    <dgm:cxn modelId="{E9C1A3ED-47D0-4EF8-8857-43F50E94B9DC}" type="presParOf" srcId="{1814621F-2510-45A1-AF82-032B302EF424}" destId="{F965E78D-821B-445E-9AE4-FE9ECF7CCEC5}" srcOrd="1" destOrd="0" presId="urn:microsoft.com/office/officeart/2005/8/layout/vList4"/>
    <dgm:cxn modelId="{8C28FFF2-0979-4FFA-87A6-01A79E6973C2}" type="presParOf" srcId="{1814621F-2510-45A1-AF82-032B302EF424}" destId="{0B7EF6B7-F242-47B9-B707-E8D555D2DC4E}" srcOrd="2" destOrd="0" presId="urn:microsoft.com/office/officeart/2005/8/layout/vList4"/>
    <dgm:cxn modelId="{5147B1A3-3E6F-41D3-992F-598B793D55BE}" type="presParOf" srcId="{A0D1A09A-4F35-4A4A-9ECC-E48DFB8821CF}" destId="{CE11ED3B-27D9-4737-85F0-5B4E888178F9}" srcOrd="1" destOrd="0" presId="urn:microsoft.com/office/officeart/2005/8/layout/vList4"/>
    <dgm:cxn modelId="{67418CBB-169C-4FC3-9D56-EE5B97023742}" type="presParOf" srcId="{A0D1A09A-4F35-4A4A-9ECC-E48DFB8821CF}" destId="{25FF9F0A-F61B-4864-966C-8D98C10EFF31}" srcOrd="2" destOrd="0" presId="urn:microsoft.com/office/officeart/2005/8/layout/vList4"/>
    <dgm:cxn modelId="{325B0773-7E98-4F42-B195-0E6B3E0938F6}" type="presParOf" srcId="{25FF9F0A-F61B-4864-966C-8D98C10EFF31}" destId="{9698D456-A82E-4D83-9354-508F9065008B}" srcOrd="0" destOrd="0" presId="urn:microsoft.com/office/officeart/2005/8/layout/vList4"/>
    <dgm:cxn modelId="{263E0CA5-87AC-4BB1-BEA3-EEE9A98C5FB3}" type="presParOf" srcId="{25FF9F0A-F61B-4864-966C-8D98C10EFF31}" destId="{19453CDF-895C-4B65-B638-BB09B642D380}" srcOrd="1" destOrd="0" presId="urn:microsoft.com/office/officeart/2005/8/layout/vList4"/>
    <dgm:cxn modelId="{C4EE5D1C-7C47-4FB8-99F3-829901DF528E}" type="presParOf" srcId="{25FF9F0A-F61B-4864-966C-8D98C10EFF31}" destId="{AD8C7EF8-842A-4E64-A297-F34105D40F2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C11D99-EEB6-4741-9A2D-6E06B065FA76}" type="doc">
      <dgm:prSet loTypeId="urn:microsoft.com/office/officeart/2005/8/layout/list1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5E8126-DE72-4F59-9AEB-E043C58D5B59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Asigurarea calității</a:t>
          </a:r>
          <a:endParaRPr lang="en-US" dirty="0">
            <a:latin typeface="UT Sans" panose="00000500000000000000" pitchFamily="50" charset="0"/>
          </a:endParaRPr>
        </a:p>
      </dgm:t>
    </dgm:pt>
    <dgm:pt modelId="{9BCD2373-C567-40D1-8740-BB2D146EC9BA}" type="parTrans" cxnId="{F3DC1489-A564-4A5F-8FDE-6C3EBA92ADF3}">
      <dgm:prSet/>
      <dgm:spPr/>
      <dgm:t>
        <a:bodyPr/>
        <a:lstStyle/>
        <a:p>
          <a:endParaRPr lang="en-US"/>
        </a:p>
      </dgm:t>
    </dgm:pt>
    <dgm:pt modelId="{72A72816-8F2D-4111-8F60-EAE197CE2822}" type="sibTrans" cxnId="{F3DC1489-A564-4A5F-8FDE-6C3EBA92ADF3}">
      <dgm:prSet/>
      <dgm:spPr/>
      <dgm:t>
        <a:bodyPr/>
        <a:lstStyle/>
        <a:p>
          <a:endParaRPr lang="en-US"/>
        </a:p>
      </dgm:t>
    </dgm:pt>
    <dgm:pt modelId="{998BE124-7BEE-45DD-B8F2-74398D7366EF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Managementul calității</a:t>
          </a:r>
          <a:endParaRPr lang="en-US" dirty="0">
            <a:latin typeface="UT Sans" panose="00000500000000000000" pitchFamily="50" charset="0"/>
          </a:endParaRPr>
        </a:p>
      </dgm:t>
    </dgm:pt>
    <dgm:pt modelId="{86A2F996-D8ED-41A7-81B6-3E1E920A7DB3}" type="parTrans" cxnId="{5B666C69-428C-478A-B22C-A763876B94AF}">
      <dgm:prSet/>
      <dgm:spPr/>
      <dgm:t>
        <a:bodyPr/>
        <a:lstStyle/>
        <a:p>
          <a:endParaRPr lang="en-US"/>
        </a:p>
      </dgm:t>
    </dgm:pt>
    <dgm:pt modelId="{C0B029BE-651C-406A-9B14-C2567896091B}" type="sibTrans" cxnId="{5B666C69-428C-478A-B22C-A763876B94AF}">
      <dgm:prSet/>
      <dgm:spPr/>
      <dgm:t>
        <a:bodyPr/>
        <a:lstStyle/>
        <a:p>
          <a:endParaRPr lang="en-US"/>
        </a:p>
      </dgm:t>
    </dgm:pt>
    <dgm:pt modelId="{14F3303E-EFDD-4DEB-B135-BFF4967C0724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Îmbunătățirea calității</a:t>
          </a:r>
          <a:endParaRPr lang="en-US" dirty="0">
            <a:latin typeface="UT Sans" panose="00000500000000000000" pitchFamily="50" charset="0"/>
          </a:endParaRPr>
        </a:p>
      </dgm:t>
    </dgm:pt>
    <dgm:pt modelId="{2A667E37-1EDC-45C8-8276-AE62C2298049}" type="sibTrans" cxnId="{942BA5FE-B65C-4FB2-8278-AF0D5E54519A}">
      <dgm:prSet/>
      <dgm:spPr/>
      <dgm:t>
        <a:bodyPr/>
        <a:lstStyle/>
        <a:p>
          <a:endParaRPr lang="en-US"/>
        </a:p>
      </dgm:t>
    </dgm:pt>
    <dgm:pt modelId="{F2D4AF6F-E370-43C0-A42A-F67C31959D26}" type="parTrans" cxnId="{942BA5FE-B65C-4FB2-8278-AF0D5E54519A}">
      <dgm:prSet/>
      <dgm:spPr/>
      <dgm:t>
        <a:bodyPr/>
        <a:lstStyle/>
        <a:p>
          <a:endParaRPr lang="en-US"/>
        </a:p>
      </dgm:t>
    </dgm:pt>
    <dgm:pt modelId="{3C96D7F9-F137-4F3C-9FFD-F3571A2CAEFE}" type="pres">
      <dgm:prSet presAssocID="{04C11D99-EEB6-4741-9A2D-6E06B065FA7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B002AF-6481-4852-9C80-C54F907BBA94}" type="pres">
      <dgm:prSet presAssocID="{B15E8126-DE72-4F59-9AEB-E043C58D5B59}" presName="parentLin" presStyleCnt="0"/>
      <dgm:spPr/>
    </dgm:pt>
    <dgm:pt modelId="{DDE4704D-4DAE-4D51-AF4A-EC433BCDE277}" type="pres">
      <dgm:prSet presAssocID="{B15E8126-DE72-4F59-9AEB-E043C58D5B5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81448C4-055D-4497-9354-5C9F2171B5E6}" type="pres">
      <dgm:prSet presAssocID="{B15E8126-DE72-4F59-9AEB-E043C58D5B5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71247E-D054-4D2E-A8A6-CD25C8961B69}" type="pres">
      <dgm:prSet presAssocID="{B15E8126-DE72-4F59-9AEB-E043C58D5B59}" presName="negativeSpace" presStyleCnt="0"/>
      <dgm:spPr/>
    </dgm:pt>
    <dgm:pt modelId="{32E3B559-40D5-4FD9-BCA7-35A845908E25}" type="pres">
      <dgm:prSet presAssocID="{B15E8126-DE72-4F59-9AEB-E043C58D5B59}" presName="childText" presStyleLbl="conFgAcc1" presStyleIdx="0" presStyleCnt="3" custLinFactNeighborX="1530" custLinFactNeighborY="-61352">
        <dgm:presLayoutVars>
          <dgm:bulletEnabled val="1"/>
        </dgm:presLayoutVars>
      </dgm:prSet>
      <dgm:spPr/>
    </dgm:pt>
    <dgm:pt modelId="{C20115D8-09B2-4E6E-843A-F30BBBC35625}" type="pres">
      <dgm:prSet presAssocID="{72A72816-8F2D-4111-8F60-EAE197CE2822}" presName="spaceBetweenRectangles" presStyleCnt="0"/>
      <dgm:spPr/>
    </dgm:pt>
    <dgm:pt modelId="{13F0AE17-52FE-483B-8251-4F51880D2BCB}" type="pres">
      <dgm:prSet presAssocID="{14F3303E-EFDD-4DEB-B135-BFF4967C0724}" presName="parentLin" presStyleCnt="0"/>
      <dgm:spPr/>
    </dgm:pt>
    <dgm:pt modelId="{7C5D7470-34C9-4116-AFFD-FE2361D19DC3}" type="pres">
      <dgm:prSet presAssocID="{14F3303E-EFDD-4DEB-B135-BFF4967C072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402AD1E-25A2-4B81-970C-18C7186DBB62}" type="pres">
      <dgm:prSet presAssocID="{14F3303E-EFDD-4DEB-B135-BFF4967C072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2887D6-3367-4761-A05F-266E3A47DBF0}" type="pres">
      <dgm:prSet presAssocID="{14F3303E-EFDD-4DEB-B135-BFF4967C0724}" presName="negativeSpace" presStyleCnt="0"/>
      <dgm:spPr/>
    </dgm:pt>
    <dgm:pt modelId="{A3072AB2-77ED-43F6-8E66-DAA715945F59}" type="pres">
      <dgm:prSet presAssocID="{14F3303E-EFDD-4DEB-B135-BFF4967C0724}" presName="childText" presStyleLbl="conFgAcc1" presStyleIdx="1" presStyleCnt="3">
        <dgm:presLayoutVars>
          <dgm:bulletEnabled val="1"/>
        </dgm:presLayoutVars>
      </dgm:prSet>
      <dgm:spPr/>
    </dgm:pt>
    <dgm:pt modelId="{8F1042BF-FEC2-4F10-8418-398215FFB30E}" type="pres">
      <dgm:prSet presAssocID="{2A667E37-1EDC-45C8-8276-AE62C2298049}" presName="spaceBetweenRectangles" presStyleCnt="0"/>
      <dgm:spPr/>
    </dgm:pt>
    <dgm:pt modelId="{9E78E60A-CCC9-4848-9B66-AB9F18A24E1C}" type="pres">
      <dgm:prSet presAssocID="{998BE124-7BEE-45DD-B8F2-74398D7366EF}" presName="parentLin" presStyleCnt="0"/>
      <dgm:spPr/>
    </dgm:pt>
    <dgm:pt modelId="{689A763A-4CEA-4680-9256-C189963D5FA3}" type="pres">
      <dgm:prSet presAssocID="{998BE124-7BEE-45DD-B8F2-74398D7366EF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F63174FF-A0E6-4D6A-A17A-D3F0FF8E7BA5}" type="pres">
      <dgm:prSet presAssocID="{998BE124-7BEE-45DD-B8F2-74398D7366E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69DA9F-C0BF-4B9A-9D3D-BCC83030AAF8}" type="pres">
      <dgm:prSet presAssocID="{998BE124-7BEE-45DD-B8F2-74398D7366EF}" presName="negativeSpace" presStyleCnt="0"/>
      <dgm:spPr/>
    </dgm:pt>
    <dgm:pt modelId="{FBC9217C-7D0E-444B-8DEB-47D6B36C5FEB}" type="pres">
      <dgm:prSet presAssocID="{998BE124-7BEE-45DD-B8F2-74398D7366E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3DC1489-A564-4A5F-8FDE-6C3EBA92ADF3}" srcId="{04C11D99-EEB6-4741-9A2D-6E06B065FA76}" destId="{B15E8126-DE72-4F59-9AEB-E043C58D5B59}" srcOrd="0" destOrd="0" parTransId="{9BCD2373-C567-40D1-8740-BB2D146EC9BA}" sibTransId="{72A72816-8F2D-4111-8F60-EAE197CE2822}"/>
    <dgm:cxn modelId="{F0F06039-E1D1-4A7D-85D3-DF791B96E5AD}" type="presOf" srcId="{B15E8126-DE72-4F59-9AEB-E043C58D5B59}" destId="{981448C4-055D-4497-9354-5C9F2171B5E6}" srcOrd="1" destOrd="0" presId="urn:microsoft.com/office/officeart/2005/8/layout/list1"/>
    <dgm:cxn modelId="{30A8E5C4-DEC5-4CC6-9F41-0AC108053820}" type="presOf" srcId="{14F3303E-EFDD-4DEB-B135-BFF4967C0724}" destId="{7C5D7470-34C9-4116-AFFD-FE2361D19DC3}" srcOrd="0" destOrd="0" presId="urn:microsoft.com/office/officeart/2005/8/layout/list1"/>
    <dgm:cxn modelId="{721EA0ED-C26F-4880-BBBA-1742E3A01438}" type="presOf" srcId="{B15E8126-DE72-4F59-9AEB-E043C58D5B59}" destId="{DDE4704D-4DAE-4D51-AF4A-EC433BCDE277}" srcOrd="0" destOrd="0" presId="urn:microsoft.com/office/officeart/2005/8/layout/list1"/>
    <dgm:cxn modelId="{A3C03193-7652-4599-8EED-0CBC05D1580E}" type="presOf" srcId="{998BE124-7BEE-45DD-B8F2-74398D7366EF}" destId="{689A763A-4CEA-4680-9256-C189963D5FA3}" srcOrd="0" destOrd="0" presId="urn:microsoft.com/office/officeart/2005/8/layout/list1"/>
    <dgm:cxn modelId="{CB96C84E-082E-455E-8524-D1C10D5F4E83}" type="presOf" srcId="{04C11D99-EEB6-4741-9A2D-6E06B065FA76}" destId="{3C96D7F9-F137-4F3C-9FFD-F3571A2CAEFE}" srcOrd="0" destOrd="0" presId="urn:microsoft.com/office/officeart/2005/8/layout/list1"/>
    <dgm:cxn modelId="{942BA5FE-B65C-4FB2-8278-AF0D5E54519A}" srcId="{04C11D99-EEB6-4741-9A2D-6E06B065FA76}" destId="{14F3303E-EFDD-4DEB-B135-BFF4967C0724}" srcOrd="1" destOrd="0" parTransId="{F2D4AF6F-E370-43C0-A42A-F67C31959D26}" sibTransId="{2A667E37-1EDC-45C8-8276-AE62C2298049}"/>
    <dgm:cxn modelId="{3C4EB22C-296E-4EA6-9F72-E7711C2B1C5D}" type="presOf" srcId="{998BE124-7BEE-45DD-B8F2-74398D7366EF}" destId="{F63174FF-A0E6-4D6A-A17A-D3F0FF8E7BA5}" srcOrd="1" destOrd="0" presId="urn:microsoft.com/office/officeart/2005/8/layout/list1"/>
    <dgm:cxn modelId="{6EBB80A8-B038-4B5A-9076-62F1F27EFA66}" type="presOf" srcId="{14F3303E-EFDD-4DEB-B135-BFF4967C0724}" destId="{4402AD1E-25A2-4B81-970C-18C7186DBB62}" srcOrd="1" destOrd="0" presId="urn:microsoft.com/office/officeart/2005/8/layout/list1"/>
    <dgm:cxn modelId="{5B666C69-428C-478A-B22C-A763876B94AF}" srcId="{04C11D99-EEB6-4741-9A2D-6E06B065FA76}" destId="{998BE124-7BEE-45DD-B8F2-74398D7366EF}" srcOrd="2" destOrd="0" parTransId="{86A2F996-D8ED-41A7-81B6-3E1E920A7DB3}" sibTransId="{C0B029BE-651C-406A-9B14-C2567896091B}"/>
    <dgm:cxn modelId="{F815BC9C-16A2-4FDE-885F-F1A175192DA4}" type="presParOf" srcId="{3C96D7F9-F137-4F3C-9FFD-F3571A2CAEFE}" destId="{AEB002AF-6481-4852-9C80-C54F907BBA94}" srcOrd="0" destOrd="0" presId="urn:microsoft.com/office/officeart/2005/8/layout/list1"/>
    <dgm:cxn modelId="{3BA60DBC-8185-4B4E-8967-73270CDF2DFA}" type="presParOf" srcId="{AEB002AF-6481-4852-9C80-C54F907BBA94}" destId="{DDE4704D-4DAE-4D51-AF4A-EC433BCDE277}" srcOrd="0" destOrd="0" presId="urn:microsoft.com/office/officeart/2005/8/layout/list1"/>
    <dgm:cxn modelId="{16D46618-914A-4CD4-836F-2DB1E285ABD3}" type="presParOf" srcId="{AEB002AF-6481-4852-9C80-C54F907BBA94}" destId="{981448C4-055D-4497-9354-5C9F2171B5E6}" srcOrd="1" destOrd="0" presId="urn:microsoft.com/office/officeart/2005/8/layout/list1"/>
    <dgm:cxn modelId="{9E133F9D-5F1C-4A63-B034-09ECB97949E0}" type="presParOf" srcId="{3C96D7F9-F137-4F3C-9FFD-F3571A2CAEFE}" destId="{1E71247E-D054-4D2E-A8A6-CD25C8961B69}" srcOrd="1" destOrd="0" presId="urn:microsoft.com/office/officeart/2005/8/layout/list1"/>
    <dgm:cxn modelId="{215E556D-0C89-4458-94DD-9851BF250D74}" type="presParOf" srcId="{3C96D7F9-F137-4F3C-9FFD-F3571A2CAEFE}" destId="{32E3B559-40D5-4FD9-BCA7-35A845908E25}" srcOrd="2" destOrd="0" presId="urn:microsoft.com/office/officeart/2005/8/layout/list1"/>
    <dgm:cxn modelId="{EBA3EEDF-BE60-4002-8EDC-8A4D19C37A28}" type="presParOf" srcId="{3C96D7F9-F137-4F3C-9FFD-F3571A2CAEFE}" destId="{C20115D8-09B2-4E6E-843A-F30BBBC35625}" srcOrd="3" destOrd="0" presId="urn:microsoft.com/office/officeart/2005/8/layout/list1"/>
    <dgm:cxn modelId="{E3F2658E-BFF7-4BE5-B21F-FF6CF029F44E}" type="presParOf" srcId="{3C96D7F9-F137-4F3C-9FFD-F3571A2CAEFE}" destId="{13F0AE17-52FE-483B-8251-4F51880D2BCB}" srcOrd="4" destOrd="0" presId="urn:microsoft.com/office/officeart/2005/8/layout/list1"/>
    <dgm:cxn modelId="{D99E8F80-7D5B-4AE6-8AB1-FB3D247BC9F3}" type="presParOf" srcId="{13F0AE17-52FE-483B-8251-4F51880D2BCB}" destId="{7C5D7470-34C9-4116-AFFD-FE2361D19DC3}" srcOrd="0" destOrd="0" presId="urn:microsoft.com/office/officeart/2005/8/layout/list1"/>
    <dgm:cxn modelId="{3420B85D-6BAF-4C8E-9E2F-0A375473055E}" type="presParOf" srcId="{13F0AE17-52FE-483B-8251-4F51880D2BCB}" destId="{4402AD1E-25A2-4B81-970C-18C7186DBB62}" srcOrd="1" destOrd="0" presId="urn:microsoft.com/office/officeart/2005/8/layout/list1"/>
    <dgm:cxn modelId="{E9824DF7-E1E4-4B94-B151-8197B11233C3}" type="presParOf" srcId="{3C96D7F9-F137-4F3C-9FFD-F3571A2CAEFE}" destId="{712887D6-3367-4761-A05F-266E3A47DBF0}" srcOrd="5" destOrd="0" presId="urn:microsoft.com/office/officeart/2005/8/layout/list1"/>
    <dgm:cxn modelId="{6B8CB5D6-14D7-4EDF-8940-7903D8622002}" type="presParOf" srcId="{3C96D7F9-F137-4F3C-9FFD-F3571A2CAEFE}" destId="{A3072AB2-77ED-43F6-8E66-DAA715945F59}" srcOrd="6" destOrd="0" presId="urn:microsoft.com/office/officeart/2005/8/layout/list1"/>
    <dgm:cxn modelId="{BC78BD6A-FBF3-46F0-9FA2-451169B4E2A7}" type="presParOf" srcId="{3C96D7F9-F137-4F3C-9FFD-F3571A2CAEFE}" destId="{8F1042BF-FEC2-4F10-8418-398215FFB30E}" srcOrd="7" destOrd="0" presId="urn:microsoft.com/office/officeart/2005/8/layout/list1"/>
    <dgm:cxn modelId="{26E99AC2-C77E-4DDA-9A53-C6AD369B9E60}" type="presParOf" srcId="{3C96D7F9-F137-4F3C-9FFD-F3571A2CAEFE}" destId="{9E78E60A-CCC9-4848-9B66-AB9F18A24E1C}" srcOrd="8" destOrd="0" presId="urn:microsoft.com/office/officeart/2005/8/layout/list1"/>
    <dgm:cxn modelId="{E8B281A3-05E8-4F58-9046-2FD509349510}" type="presParOf" srcId="{9E78E60A-CCC9-4848-9B66-AB9F18A24E1C}" destId="{689A763A-4CEA-4680-9256-C189963D5FA3}" srcOrd="0" destOrd="0" presId="urn:microsoft.com/office/officeart/2005/8/layout/list1"/>
    <dgm:cxn modelId="{EFEDD9E0-A2ED-4C7D-B078-5A1199FF5E86}" type="presParOf" srcId="{9E78E60A-CCC9-4848-9B66-AB9F18A24E1C}" destId="{F63174FF-A0E6-4D6A-A17A-D3F0FF8E7BA5}" srcOrd="1" destOrd="0" presId="urn:microsoft.com/office/officeart/2005/8/layout/list1"/>
    <dgm:cxn modelId="{6191EEE8-6A06-48D1-AC4B-9638E4700E91}" type="presParOf" srcId="{3C96D7F9-F137-4F3C-9FFD-F3571A2CAEFE}" destId="{D969DA9F-C0BF-4B9A-9D3D-BCC83030AAF8}" srcOrd="9" destOrd="0" presId="urn:microsoft.com/office/officeart/2005/8/layout/list1"/>
    <dgm:cxn modelId="{C13895A2-0F35-4CFB-BDE0-1A79744DD368}" type="presParOf" srcId="{3C96D7F9-F137-4F3C-9FFD-F3571A2CAEFE}" destId="{FBC9217C-7D0E-444B-8DEB-47D6B36C5FE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A8A872-E50E-4A24-89DF-50CD93CAC09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6A7401-A299-449C-AE63-1AC7E529A040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I. Dezvoltarea de servicii de calitate </a:t>
          </a:r>
          <a:endParaRPr lang="en-US" dirty="0">
            <a:latin typeface="UT Sans" panose="00000500000000000000" pitchFamily="50" charset="0"/>
          </a:endParaRPr>
        </a:p>
      </dgm:t>
    </dgm:pt>
    <dgm:pt modelId="{B25E75BB-E27E-4592-A2B6-5820EAB00D46}" type="parTrans" cxnId="{27B5C782-94B7-40C9-9A39-90541F3CAD5C}">
      <dgm:prSet/>
      <dgm:spPr/>
      <dgm:t>
        <a:bodyPr/>
        <a:lstStyle/>
        <a:p>
          <a:endParaRPr lang="en-US"/>
        </a:p>
      </dgm:t>
    </dgm:pt>
    <dgm:pt modelId="{C5334927-98DC-4DBA-B6F1-AF4E20813378}" type="sibTrans" cxnId="{27B5C782-94B7-40C9-9A39-90541F3CAD5C}">
      <dgm:prSet/>
      <dgm:spPr/>
      <dgm:t>
        <a:bodyPr/>
        <a:lstStyle/>
        <a:p>
          <a:endParaRPr lang="en-US"/>
        </a:p>
      </dgm:t>
    </dgm:pt>
    <dgm:pt modelId="{DF838C34-09E8-4BF6-B8FF-4943E6D42925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II. Dimensiunea de sănătate publică a</a:t>
          </a:r>
          <a:r>
            <a:rPr lang="en-US" dirty="0">
              <a:latin typeface="UT Sans" panose="00000500000000000000" pitchFamily="50" charset="0"/>
            </a:rPr>
            <a:t> MF</a:t>
          </a:r>
        </a:p>
      </dgm:t>
    </dgm:pt>
    <dgm:pt modelId="{845A9C6A-6294-4EC1-B0F7-D8E885AC8C84}" type="parTrans" cxnId="{A96C2EED-2F03-4ED5-AFF8-C664D7ADC563}">
      <dgm:prSet/>
      <dgm:spPr/>
      <dgm:t>
        <a:bodyPr/>
        <a:lstStyle/>
        <a:p>
          <a:endParaRPr lang="en-US"/>
        </a:p>
      </dgm:t>
    </dgm:pt>
    <dgm:pt modelId="{8B2858EF-C85D-41AB-A03F-9C6C7A6A5B2A}" type="sibTrans" cxnId="{A96C2EED-2F03-4ED5-AFF8-C664D7ADC563}">
      <dgm:prSet/>
      <dgm:spPr/>
      <dgm:t>
        <a:bodyPr/>
        <a:lstStyle/>
        <a:p>
          <a:endParaRPr lang="en-US"/>
        </a:p>
      </dgm:t>
    </dgm:pt>
    <dgm:pt modelId="{AF8F3566-218D-4E82-A1F9-3762206510F4}">
      <dgm:prSet phldrT="[Text]"/>
      <dgm:spPr/>
      <dgm:t>
        <a:bodyPr/>
        <a:lstStyle/>
        <a:p>
          <a:r>
            <a:rPr lang="ro-RO" dirty="0">
              <a:latin typeface="UT Sans" panose="00000500000000000000" pitchFamily="50" charset="0"/>
            </a:rPr>
            <a:t>III. Educația bazată pe dovezi </a:t>
          </a:r>
          <a:endParaRPr lang="en-US" dirty="0">
            <a:latin typeface="UT Sans" panose="00000500000000000000" pitchFamily="50" charset="0"/>
          </a:endParaRPr>
        </a:p>
      </dgm:t>
    </dgm:pt>
    <dgm:pt modelId="{537F4662-2736-48E3-8BD4-40B1B50A6232}" type="parTrans" cxnId="{19AE27B0-2986-4B21-9F73-ED375BA86C6D}">
      <dgm:prSet/>
      <dgm:spPr/>
      <dgm:t>
        <a:bodyPr/>
        <a:lstStyle/>
        <a:p>
          <a:endParaRPr lang="en-US"/>
        </a:p>
      </dgm:t>
    </dgm:pt>
    <dgm:pt modelId="{703CD3E7-8D9F-4D25-A07B-A51E0EB9F0A6}" type="sibTrans" cxnId="{19AE27B0-2986-4B21-9F73-ED375BA86C6D}">
      <dgm:prSet/>
      <dgm:spPr/>
      <dgm:t>
        <a:bodyPr/>
        <a:lstStyle/>
        <a:p>
          <a:endParaRPr lang="en-US"/>
        </a:p>
      </dgm:t>
    </dgm:pt>
    <dgm:pt modelId="{98908ED8-6619-4D83-B657-44C7BCD7865E}" type="pres">
      <dgm:prSet presAssocID="{38A8A872-E50E-4A24-89DF-50CD93CAC09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DEC5A0-7F51-4071-8698-D1DE15F70B66}" type="pres">
      <dgm:prSet presAssocID="{CE6A7401-A299-449C-AE63-1AC7E529A040}" presName="parentLin" presStyleCnt="0"/>
      <dgm:spPr/>
    </dgm:pt>
    <dgm:pt modelId="{2300401E-2FED-46E2-A767-A39DB2C90701}" type="pres">
      <dgm:prSet presAssocID="{CE6A7401-A299-449C-AE63-1AC7E529A040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49E64B3-B08D-4FF9-ACA6-B657E75D82BA}" type="pres">
      <dgm:prSet presAssocID="{CE6A7401-A299-449C-AE63-1AC7E529A04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069597-B767-4C3F-A5D0-7F83BF85F4BE}" type="pres">
      <dgm:prSet presAssocID="{CE6A7401-A299-449C-AE63-1AC7E529A040}" presName="negativeSpace" presStyleCnt="0"/>
      <dgm:spPr/>
    </dgm:pt>
    <dgm:pt modelId="{D09BE739-0074-4EC4-98E0-203045E915F0}" type="pres">
      <dgm:prSet presAssocID="{CE6A7401-A299-449C-AE63-1AC7E529A040}" presName="childText" presStyleLbl="conFgAcc1" presStyleIdx="0" presStyleCnt="3">
        <dgm:presLayoutVars>
          <dgm:bulletEnabled val="1"/>
        </dgm:presLayoutVars>
      </dgm:prSet>
      <dgm:spPr/>
    </dgm:pt>
    <dgm:pt modelId="{0CB9212D-4C4F-46B3-9116-1960A262BCEC}" type="pres">
      <dgm:prSet presAssocID="{C5334927-98DC-4DBA-B6F1-AF4E20813378}" presName="spaceBetweenRectangles" presStyleCnt="0"/>
      <dgm:spPr/>
    </dgm:pt>
    <dgm:pt modelId="{2DF1D330-A0C9-487F-B0E5-33BB60CCC16F}" type="pres">
      <dgm:prSet presAssocID="{DF838C34-09E8-4BF6-B8FF-4943E6D42925}" presName="parentLin" presStyleCnt="0"/>
      <dgm:spPr/>
    </dgm:pt>
    <dgm:pt modelId="{F210B70F-1B22-4B22-9AD4-70E19828F82F}" type="pres">
      <dgm:prSet presAssocID="{DF838C34-09E8-4BF6-B8FF-4943E6D42925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1171AF73-61F8-4EC6-BA57-B291EDB8847E}" type="pres">
      <dgm:prSet presAssocID="{DF838C34-09E8-4BF6-B8FF-4943E6D429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3FA504-687A-492E-961E-C1B052EE2A17}" type="pres">
      <dgm:prSet presAssocID="{DF838C34-09E8-4BF6-B8FF-4943E6D42925}" presName="negativeSpace" presStyleCnt="0"/>
      <dgm:spPr/>
    </dgm:pt>
    <dgm:pt modelId="{39957CE9-2F8F-4648-AD63-F75384ACA480}" type="pres">
      <dgm:prSet presAssocID="{DF838C34-09E8-4BF6-B8FF-4943E6D42925}" presName="childText" presStyleLbl="conFgAcc1" presStyleIdx="1" presStyleCnt="3">
        <dgm:presLayoutVars>
          <dgm:bulletEnabled val="1"/>
        </dgm:presLayoutVars>
      </dgm:prSet>
      <dgm:spPr/>
    </dgm:pt>
    <dgm:pt modelId="{15834385-014E-435E-A2F6-A8557DACEED2}" type="pres">
      <dgm:prSet presAssocID="{8B2858EF-C85D-41AB-A03F-9C6C7A6A5B2A}" presName="spaceBetweenRectangles" presStyleCnt="0"/>
      <dgm:spPr/>
    </dgm:pt>
    <dgm:pt modelId="{E7CF705C-3B41-44AD-8810-0FB59E321B74}" type="pres">
      <dgm:prSet presAssocID="{AF8F3566-218D-4E82-A1F9-3762206510F4}" presName="parentLin" presStyleCnt="0"/>
      <dgm:spPr/>
    </dgm:pt>
    <dgm:pt modelId="{A91D81FA-1C94-4F60-AD64-D71CA7C8A7A4}" type="pres">
      <dgm:prSet presAssocID="{AF8F3566-218D-4E82-A1F9-3762206510F4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A15062D-11AD-4E2F-AD51-095C7C75E23F}" type="pres">
      <dgm:prSet presAssocID="{AF8F3566-218D-4E82-A1F9-3762206510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046236-6133-4BF4-AD72-7AF8AE51E814}" type="pres">
      <dgm:prSet presAssocID="{AF8F3566-218D-4E82-A1F9-3762206510F4}" presName="negativeSpace" presStyleCnt="0"/>
      <dgm:spPr/>
    </dgm:pt>
    <dgm:pt modelId="{4B3EEFDD-4E42-48A1-88AA-948101269C1C}" type="pres">
      <dgm:prSet presAssocID="{AF8F3566-218D-4E82-A1F9-3762206510F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1C71510-6475-4099-ADCB-11673B580930}" type="presOf" srcId="{38A8A872-E50E-4A24-89DF-50CD93CAC09C}" destId="{98908ED8-6619-4D83-B657-44C7BCD7865E}" srcOrd="0" destOrd="0" presId="urn:microsoft.com/office/officeart/2005/8/layout/list1"/>
    <dgm:cxn modelId="{27B5C782-94B7-40C9-9A39-90541F3CAD5C}" srcId="{38A8A872-E50E-4A24-89DF-50CD93CAC09C}" destId="{CE6A7401-A299-449C-AE63-1AC7E529A040}" srcOrd="0" destOrd="0" parTransId="{B25E75BB-E27E-4592-A2B6-5820EAB00D46}" sibTransId="{C5334927-98DC-4DBA-B6F1-AF4E20813378}"/>
    <dgm:cxn modelId="{B07BFC6E-2080-46A4-93D1-B10E3751DAFC}" type="presOf" srcId="{CE6A7401-A299-449C-AE63-1AC7E529A040}" destId="{D49E64B3-B08D-4FF9-ACA6-B657E75D82BA}" srcOrd="1" destOrd="0" presId="urn:microsoft.com/office/officeart/2005/8/layout/list1"/>
    <dgm:cxn modelId="{2F084A86-BE18-46A7-BD7D-DC5B2AEEBB40}" type="presOf" srcId="{DF838C34-09E8-4BF6-B8FF-4943E6D42925}" destId="{F210B70F-1B22-4B22-9AD4-70E19828F82F}" srcOrd="0" destOrd="0" presId="urn:microsoft.com/office/officeart/2005/8/layout/list1"/>
    <dgm:cxn modelId="{791A31AF-9495-4AC2-9638-B4B2E126D1DB}" type="presOf" srcId="{DF838C34-09E8-4BF6-B8FF-4943E6D42925}" destId="{1171AF73-61F8-4EC6-BA57-B291EDB8847E}" srcOrd="1" destOrd="0" presId="urn:microsoft.com/office/officeart/2005/8/layout/list1"/>
    <dgm:cxn modelId="{19AE27B0-2986-4B21-9F73-ED375BA86C6D}" srcId="{38A8A872-E50E-4A24-89DF-50CD93CAC09C}" destId="{AF8F3566-218D-4E82-A1F9-3762206510F4}" srcOrd="2" destOrd="0" parTransId="{537F4662-2736-48E3-8BD4-40B1B50A6232}" sibTransId="{703CD3E7-8D9F-4D25-A07B-A51E0EB9F0A6}"/>
    <dgm:cxn modelId="{0DFC9BAE-973C-47D8-9828-76B426130B45}" type="presOf" srcId="{CE6A7401-A299-449C-AE63-1AC7E529A040}" destId="{2300401E-2FED-46E2-A767-A39DB2C90701}" srcOrd="0" destOrd="0" presId="urn:microsoft.com/office/officeart/2005/8/layout/list1"/>
    <dgm:cxn modelId="{D90270B8-7360-44C2-9949-7DE4491C9D98}" type="presOf" srcId="{AF8F3566-218D-4E82-A1F9-3762206510F4}" destId="{0A15062D-11AD-4E2F-AD51-095C7C75E23F}" srcOrd="1" destOrd="0" presId="urn:microsoft.com/office/officeart/2005/8/layout/list1"/>
    <dgm:cxn modelId="{A5C2DF27-1B6F-4E18-B0A9-DF3CA23EAB76}" type="presOf" srcId="{AF8F3566-218D-4E82-A1F9-3762206510F4}" destId="{A91D81FA-1C94-4F60-AD64-D71CA7C8A7A4}" srcOrd="0" destOrd="0" presId="urn:microsoft.com/office/officeart/2005/8/layout/list1"/>
    <dgm:cxn modelId="{A96C2EED-2F03-4ED5-AFF8-C664D7ADC563}" srcId="{38A8A872-E50E-4A24-89DF-50CD93CAC09C}" destId="{DF838C34-09E8-4BF6-B8FF-4943E6D42925}" srcOrd="1" destOrd="0" parTransId="{845A9C6A-6294-4EC1-B0F7-D8E885AC8C84}" sibTransId="{8B2858EF-C85D-41AB-A03F-9C6C7A6A5B2A}"/>
    <dgm:cxn modelId="{1F52D632-99AB-4F0E-AE6F-E24819BE201A}" type="presParOf" srcId="{98908ED8-6619-4D83-B657-44C7BCD7865E}" destId="{86DEC5A0-7F51-4071-8698-D1DE15F70B66}" srcOrd="0" destOrd="0" presId="urn:microsoft.com/office/officeart/2005/8/layout/list1"/>
    <dgm:cxn modelId="{CD92FB74-D581-4D02-A302-51645255875E}" type="presParOf" srcId="{86DEC5A0-7F51-4071-8698-D1DE15F70B66}" destId="{2300401E-2FED-46E2-A767-A39DB2C90701}" srcOrd="0" destOrd="0" presId="urn:microsoft.com/office/officeart/2005/8/layout/list1"/>
    <dgm:cxn modelId="{C694DA2C-AD1E-46E6-9155-A683EABA6B43}" type="presParOf" srcId="{86DEC5A0-7F51-4071-8698-D1DE15F70B66}" destId="{D49E64B3-B08D-4FF9-ACA6-B657E75D82BA}" srcOrd="1" destOrd="0" presId="urn:microsoft.com/office/officeart/2005/8/layout/list1"/>
    <dgm:cxn modelId="{21E2124E-2C8F-4673-BD3E-E64379B61926}" type="presParOf" srcId="{98908ED8-6619-4D83-B657-44C7BCD7865E}" destId="{87069597-B767-4C3F-A5D0-7F83BF85F4BE}" srcOrd="1" destOrd="0" presId="urn:microsoft.com/office/officeart/2005/8/layout/list1"/>
    <dgm:cxn modelId="{4ACD2401-7C24-434A-8738-E178B5C720ED}" type="presParOf" srcId="{98908ED8-6619-4D83-B657-44C7BCD7865E}" destId="{D09BE739-0074-4EC4-98E0-203045E915F0}" srcOrd="2" destOrd="0" presId="urn:microsoft.com/office/officeart/2005/8/layout/list1"/>
    <dgm:cxn modelId="{040F177A-D98D-48A6-BADF-1EE01D74289F}" type="presParOf" srcId="{98908ED8-6619-4D83-B657-44C7BCD7865E}" destId="{0CB9212D-4C4F-46B3-9116-1960A262BCEC}" srcOrd="3" destOrd="0" presId="urn:microsoft.com/office/officeart/2005/8/layout/list1"/>
    <dgm:cxn modelId="{D1A1645A-0110-41E2-ABF0-400E38C66420}" type="presParOf" srcId="{98908ED8-6619-4D83-B657-44C7BCD7865E}" destId="{2DF1D330-A0C9-487F-B0E5-33BB60CCC16F}" srcOrd="4" destOrd="0" presId="urn:microsoft.com/office/officeart/2005/8/layout/list1"/>
    <dgm:cxn modelId="{5AB557F3-18E3-43A1-B7C0-340B6BE246B4}" type="presParOf" srcId="{2DF1D330-A0C9-487F-B0E5-33BB60CCC16F}" destId="{F210B70F-1B22-4B22-9AD4-70E19828F82F}" srcOrd="0" destOrd="0" presId="urn:microsoft.com/office/officeart/2005/8/layout/list1"/>
    <dgm:cxn modelId="{D1E0C079-0EA5-4332-896A-3F61686A3051}" type="presParOf" srcId="{2DF1D330-A0C9-487F-B0E5-33BB60CCC16F}" destId="{1171AF73-61F8-4EC6-BA57-B291EDB8847E}" srcOrd="1" destOrd="0" presId="urn:microsoft.com/office/officeart/2005/8/layout/list1"/>
    <dgm:cxn modelId="{F47873A1-F3BE-44EF-9469-873BAE5312F3}" type="presParOf" srcId="{98908ED8-6619-4D83-B657-44C7BCD7865E}" destId="{3D3FA504-687A-492E-961E-C1B052EE2A17}" srcOrd="5" destOrd="0" presId="urn:microsoft.com/office/officeart/2005/8/layout/list1"/>
    <dgm:cxn modelId="{547498E7-7837-4867-AF41-FA0ACE985F50}" type="presParOf" srcId="{98908ED8-6619-4D83-B657-44C7BCD7865E}" destId="{39957CE9-2F8F-4648-AD63-F75384ACA480}" srcOrd="6" destOrd="0" presId="urn:microsoft.com/office/officeart/2005/8/layout/list1"/>
    <dgm:cxn modelId="{A894EDFC-3B16-4BA3-9424-3EBB78810BC7}" type="presParOf" srcId="{98908ED8-6619-4D83-B657-44C7BCD7865E}" destId="{15834385-014E-435E-A2F6-A8557DACEED2}" srcOrd="7" destOrd="0" presId="urn:microsoft.com/office/officeart/2005/8/layout/list1"/>
    <dgm:cxn modelId="{8FCC697B-3CB0-418D-AD9A-8D3B58CC66EE}" type="presParOf" srcId="{98908ED8-6619-4D83-B657-44C7BCD7865E}" destId="{E7CF705C-3B41-44AD-8810-0FB59E321B74}" srcOrd="8" destOrd="0" presId="urn:microsoft.com/office/officeart/2005/8/layout/list1"/>
    <dgm:cxn modelId="{709C2949-6C7D-49B5-BFE3-54AB1B4A821F}" type="presParOf" srcId="{E7CF705C-3B41-44AD-8810-0FB59E321B74}" destId="{A91D81FA-1C94-4F60-AD64-D71CA7C8A7A4}" srcOrd="0" destOrd="0" presId="urn:microsoft.com/office/officeart/2005/8/layout/list1"/>
    <dgm:cxn modelId="{2E0D8183-E355-4119-9F52-9DEB08A70517}" type="presParOf" srcId="{E7CF705C-3B41-44AD-8810-0FB59E321B74}" destId="{0A15062D-11AD-4E2F-AD51-095C7C75E23F}" srcOrd="1" destOrd="0" presId="urn:microsoft.com/office/officeart/2005/8/layout/list1"/>
    <dgm:cxn modelId="{145614AE-34DD-4DF1-8D39-03CF53AABD6F}" type="presParOf" srcId="{98908ED8-6619-4D83-B657-44C7BCD7865E}" destId="{99046236-6133-4BF4-AD72-7AF8AE51E814}" srcOrd="9" destOrd="0" presId="urn:microsoft.com/office/officeart/2005/8/layout/list1"/>
    <dgm:cxn modelId="{90025C8E-4264-49CE-8F68-DCB20846222F}" type="presParOf" srcId="{98908ED8-6619-4D83-B657-44C7BCD7865E}" destId="{4B3EEFDD-4E42-48A1-88AA-948101269C1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8101A3-4221-4316-8290-5354FB7086C2}">
      <dsp:nvSpPr>
        <dsp:cNvPr id="0" name=""/>
        <dsp:cNvSpPr/>
      </dsp:nvSpPr>
      <dsp:spPr>
        <a:xfrm>
          <a:off x="0" y="3396841"/>
          <a:ext cx="6220825" cy="0"/>
        </a:xfrm>
        <a:prstGeom prst="line">
          <a:avLst/>
        </a:prstGeom>
        <a:noFill/>
        <a:ln w="222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B61F1-35DD-41A4-B440-DBEB88E31245}">
      <dsp:nvSpPr>
        <dsp:cNvPr id="0" name=""/>
        <dsp:cNvSpPr/>
      </dsp:nvSpPr>
      <dsp:spPr>
        <a:xfrm>
          <a:off x="0" y="1937844"/>
          <a:ext cx="6220825" cy="0"/>
        </a:xfrm>
        <a:prstGeom prst="line">
          <a:avLst/>
        </a:prstGeom>
        <a:noFill/>
        <a:ln w="222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5ECCC3-77C0-4A56-A429-11036AEEEB41}">
      <dsp:nvSpPr>
        <dsp:cNvPr id="0" name=""/>
        <dsp:cNvSpPr/>
      </dsp:nvSpPr>
      <dsp:spPr>
        <a:xfrm>
          <a:off x="0" y="478846"/>
          <a:ext cx="6220825" cy="0"/>
        </a:xfrm>
        <a:prstGeom prst="line">
          <a:avLst/>
        </a:prstGeom>
        <a:noFill/>
        <a:ln w="222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6E6E58-8A74-4C0F-B192-F4F7C8F9541A}">
      <dsp:nvSpPr>
        <dsp:cNvPr id="0" name=""/>
        <dsp:cNvSpPr/>
      </dsp:nvSpPr>
      <dsp:spPr>
        <a:xfrm>
          <a:off x="1617414" y="533"/>
          <a:ext cx="4603410" cy="47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dirty="0">
              <a:latin typeface="UT Sans" panose="00000500000000000000" pitchFamily="2" charset="0"/>
            </a:rPr>
            <a:t>  </a:t>
          </a:r>
          <a:r>
            <a:rPr lang="ro-RO" sz="2000" b="1" kern="1200" dirty="0">
              <a:solidFill>
                <a:srgbClr val="002E8A"/>
              </a:solidFill>
              <a:latin typeface="UT Sans" panose="00000500000000000000" pitchFamily="2" charset="0"/>
            </a:rPr>
            <a:t>Medic</a:t>
          </a:r>
          <a:endParaRPr lang="en-US" sz="2000" b="1" kern="1200" dirty="0">
            <a:solidFill>
              <a:srgbClr val="002E8A"/>
            </a:solidFill>
            <a:latin typeface="UT Sans" panose="00000500000000000000" pitchFamily="2" charset="0"/>
          </a:endParaRPr>
        </a:p>
      </dsp:txBody>
      <dsp:txXfrm>
        <a:off x="1617414" y="533"/>
        <a:ext cx="4603410" cy="478312"/>
      </dsp:txXfrm>
    </dsp:sp>
    <dsp:sp modelId="{83CD3B5B-1D12-496F-A8E6-40E35667E10C}">
      <dsp:nvSpPr>
        <dsp:cNvPr id="0" name=""/>
        <dsp:cNvSpPr/>
      </dsp:nvSpPr>
      <dsp:spPr>
        <a:xfrm>
          <a:off x="0" y="533"/>
          <a:ext cx="1617414" cy="478312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>
              <a:latin typeface="UT Sans" panose="00000500000000000000" pitchFamily="2" charset="0"/>
            </a:rPr>
            <a:t>1995</a:t>
          </a:r>
          <a:endParaRPr lang="en-US" sz="2000" kern="1200">
            <a:latin typeface="UT Sans" panose="00000500000000000000" pitchFamily="2" charset="0"/>
          </a:endParaRPr>
        </a:p>
      </dsp:txBody>
      <dsp:txXfrm>
        <a:off x="23353" y="23886"/>
        <a:ext cx="1570708" cy="454959"/>
      </dsp:txXfrm>
    </dsp:sp>
    <dsp:sp modelId="{A870F8C2-458A-4A40-81C4-53414D3197D2}">
      <dsp:nvSpPr>
        <dsp:cNvPr id="0" name=""/>
        <dsp:cNvSpPr/>
      </dsp:nvSpPr>
      <dsp:spPr>
        <a:xfrm>
          <a:off x="0" y="478846"/>
          <a:ext cx="6220825" cy="956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600" kern="1200" dirty="0">
              <a:latin typeface="UT Sans" panose="00000500000000000000" pitchFamily="2" charset="0"/>
            </a:rPr>
            <a:t>Facultatea de Medicină Generală, Universitatea Carol Davila București </a:t>
          </a:r>
          <a:br>
            <a:rPr lang="ro-RO" sz="1600" kern="1200" dirty="0">
              <a:latin typeface="UT Sans" panose="00000500000000000000" pitchFamily="2" charset="0"/>
            </a:rPr>
          </a:br>
          <a:r>
            <a:rPr lang="ro-RO" sz="1600" kern="1200" dirty="0">
              <a:latin typeface="UT Sans" panose="00000500000000000000" pitchFamily="2" charset="0"/>
            </a:rPr>
            <a:t>1988-1995</a:t>
          </a:r>
          <a:endParaRPr lang="en-US" sz="1600" kern="1200" dirty="0">
            <a:latin typeface="UT Sans" panose="00000500000000000000" pitchFamily="2" charset="0"/>
          </a:endParaRPr>
        </a:p>
      </dsp:txBody>
      <dsp:txXfrm>
        <a:off x="0" y="478846"/>
        <a:ext cx="6220825" cy="956769"/>
      </dsp:txXfrm>
    </dsp:sp>
    <dsp:sp modelId="{A6F72472-B309-4C6D-A996-78080C9F31F3}">
      <dsp:nvSpPr>
        <dsp:cNvPr id="0" name=""/>
        <dsp:cNvSpPr/>
      </dsp:nvSpPr>
      <dsp:spPr>
        <a:xfrm>
          <a:off x="1617414" y="1459531"/>
          <a:ext cx="4603410" cy="47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dirty="0">
              <a:latin typeface="UT Sans" panose="00000500000000000000" pitchFamily="2" charset="0"/>
            </a:rPr>
            <a:t>  </a:t>
          </a:r>
          <a:r>
            <a:rPr lang="ro-RO" sz="2000" b="1" kern="1200" dirty="0">
              <a:solidFill>
                <a:srgbClr val="002E8A"/>
              </a:solidFill>
              <a:latin typeface="UT Sans" panose="00000500000000000000" pitchFamily="2" charset="0"/>
            </a:rPr>
            <a:t>Medic specialist medicină de familie</a:t>
          </a:r>
          <a:endParaRPr lang="en-US" sz="2000" b="1" kern="1200" dirty="0">
            <a:solidFill>
              <a:srgbClr val="002E8A"/>
            </a:solidFill>
            <a:latin typeface="UT Sans" panose="00000500000000000000" pitchFamily="2" charset="0"/>
          </a:endParaRPr>
        </a:p>
      </dsp:txBody>
      <dsp:txXfrm>
        <a:off x="1617414" y="1459531"/>
        <a:ext cx="4603410" cy="478312"/>
      </dsp:txXfrm>
    </dsp:sp>
    <dsp:sp modelId="{3A5E7D26-483B-4C70-A92D-F845027937F0}">
      <dsp:nvSpPr>
        <dsp:cNvPr id="0" name=""/>
        <dsp:cNvSpPr/>
      </dsp:nvSpPr>
      <dsp:spPr>
        <a:xfrm>
          <a:off x="0" y="1459531"/>
          <a:ext cx="1617414" cy="478312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>
              <a:latin typeface="UT Sans" panose="00000500000000000000" pitchFamily="2" charset="0"/>
            </a:rPr>
            <a:t>1998</a:t>
          </a:r>
          <a:endParaRPr lang="en-US" sz="2000" kern="1200">
            <a:latin typeface="UT Sans" panose="00000500000000000000" pitchFamily="2" charset="0"/>
          </a:endParaRPr>
        </a:p>
      </dsp:txBody>
      <dsp:txXfrm>
        <a:off x="23353" y="1482884"/>
        <a:ext cx="1570708" cy="454959"/>
      </dsp:txXfrm>
    </dsp:sp>
    <dsp:sp modelId="{DBCFF5F9-07D9-4675-8E06-AB2EB30A85A4}">
      <dsp:nvSpPr>
        <dsp:cNvPr id="0" name=""/>
        <dsp:cNvSpPr/>
      </dsp:nvSpPr>
      <dsp:spPr>
        <a:xfrm>
          <a:off x="0" y="1937844"/>
          <a:ext cx="6220825" cy="956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600" kern="1200" dirty="0">
              <a:latin typeface="UT Sans" panose="00000500000000000000" pitchFamily="2" charset="0"/>
            </a:rPr>
            <a:t>Rezidențiat medicină de familie – 1995-1998 – Universitatea Transilvania Brașov</a:t>
          </a:r>
          <a:endParaRPr lang="en-US" sz="1600" kern="1200" dirty="0">
            <a:latin typeface="UT Sans" panose="00000500000000000000" pitchFamily="2" charset="0"/>
          </a:endParaRPr>
        </a:p>
      </dsp:txBody>
      <dsp:txXfrm>
        <a:off x="0" y="1937844"/>
        <a:ext cx="6220825" cy="956769"/>
      </dsp:txXfrm>
    </dsp:sp>
    <dsp:sp modelId="{2EC39975-864F-4BB5-AAFD-1EA7E3B026EC}">
      <dsp:nvSpPr>
        <dsp:cNvPr id="0" name=""/>
        <dsp:cNvSpPr/>
      </dsp:nvSpPr>
      <dsp:spPr>
        <a:xfrm>
          <a:off x="1617414" y="2918529"/>
          <a:ext cx="4603410" cy="47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dirty="0">
              <a:latin typeface="UT Sans" panose="00000500000000000000" pitchFamily="2" charset="0"/>
            </a:rPr>
            <a:t>  </a:t>
          </a:r>
          <a:r>
            <a:rPr lang="ro-RO" sz="2000" b="1" kern="1200" dirty="0">
              <a:solidFill>
                <a:srgbClr val="002E8A"/>
              </a:solidFill>
              <a:latin typeface="UT Sans" panose="00000500000000000000" pitchFamily="2" charset="0"/>
            </a:rPr>
            <a:t>Medic primar medicină de familie</a:t>
          </a:r>
          <a:endParaRPr lang="en-US" sz="2000" b="1" kern="1200" dirty="0">
            <a:solidFill>
              <a:srgbClr val="002E8A"/>
            </a:solidFill>
            <a:latin typeface="UT Sans" panose="00000500000000000000" pitchFamily="2" charset="0"/>
          </a:endParaRPr>
        </a:p>
      </dsp:txBody>
      <dsp:txXfrm>
        <a:off x="1617414" y="2918529"/>
        <a:ext cx="4603410" cy="478312"/>
      </dsp:txXfrm>
    </dsp:sp>
    <dsp:sp modelId="{8A3F76E3-4B3D-4695-BE78-3FF6E3B7524A}">
      <dsp:nvSpPr>
        <dsp:cNvPr id="0" name=""/>
        <dsp:cNvSpPr/>
      </dsp:nvSpPr>
      <dsp:spPr>
        <a:xfrm>
          <a:off x="0" y="2918529"/>
          <a:ext cx="1617414" cy="478312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>
              <a:latin typeface="UT Sans" panose="00000500000000000000" pitchFamily="2" charset="0"/>
            </a:rPr>
            <a:t>2004</a:t>
          </a:r>
          <a:endParaRPr lang="en-US" sz="2000" kern="1200">
            <a:latin typeface="UT Sans" panose="00000500000000000000" pitchFamily="2" charset="0"/>
          </a:endParaRPr>
        </a:p>
      </dsp:txBody>
      <dsp:txXfrm>
        <a:off x="23353" y="2941882"/>
        <a:ext cx="1570708" cy="454959"/>
      </dsp:txXfrm>
    </dsp:sp>
    <dsp:sp modelId="{39E226B2-7054-4C24-BB7B-E4B506C86193}">
      <dsp:nvSpPr>
        <dsp:cNvPr id="0" name=""/>
        <dsp:cNvSpPr/>
      </dsp:nvSpPr>
      <dsp:spPr>
        <a:xfrm>
          <a:off x="0" y="3396841"/>
          <a:ext cx="6220825" cy="956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600" kern="1200" dirty="0">
              <a:latin typeface="UT Sans" panose="00000500000000000000" pitchFamily="2" charset="0"/>
            </a:rPr>
            <a:t>Examen medic primar medicină de familie – Universitatea Transilvania Brașov</a:t>
          </a:r>
          <a:endParaRPr lang="en-US" sz="1600" kern="1200" dirty="0">
            <a:latin typeface="UT Sans" panose="00000500000000000000" pitchFamily="2" charset="0"/>
          </a:endParaRPr>
        </a:p>
      </dsp:txBody>
      <dsp:txXfrm>
        <a:off x="0" y="3396841"/>
        <a:ext cx="6220825" cy="9567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3906F4-AC06-4C77-BCE2-FF080E39A039}">
      <dsp:nvSpPr>
        <dsp:cNvPr id="0" name=""/>
        <dsp:cNvSpPr/>
      </dsp:nvSpPr>
      <dsp:spPr>
        <a:xfrm>
          <a:off x="0" y="0"/>
          <a:ext cx="9469120" cy="14097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62547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>
              <a:latin typeface="UT Sans" panose="00000500000000000000" pitchFamily="2" charset="0"/>
            </a:rPr>
            <a:t>1998 -2017---- asistent universitar;  </a:t>
          </a:r>
        </a:p>
        <a:p>
          <a:pPr marL="62547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>
              <a:latin typeface="UT Sans" panose="00000500000000000000" pitchFamily="2" charset="0"/>
            </a:rPr>
            <a:t>2017- 2021--- șef lucrări</a:t>
          </a:r>
        </a:p>
        <a:p>
          <a:pPr marL="62547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>
              <a:latin typeface="UT Sans" panose="00000500000000000000" pitchFamily="2" charset="0"/>
            </a:rPr>
            <a:t>2021-prezent-----conferențiar universitar</a:t>
          </a:r>
          <a:endParaRPr lang="en-US" sz="1400" b="1" kern="1200" dirty="0">
            <a:latin typeface="UT Sans" panose="00000500000000000000" pitchFamily="2" charset="0"/>
          </a:endParaRPr>
        </a:p>
        <a:p>
          <a:pPr marL="625475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100" b="1" kern="1200" dirty="0">
              <a:latin typeface="UT Sans" panose="00000500000000000000" pitchFamily="2" charset="0"/>
            </a:rPr>
            <a:t>Facultatea de medicină, Universitatea Transilvania Brașov</a:t>
          </a:r>
          <a:endParaRPr lang="en-US" sz="1100" b="1" kern="1200" dirty="0">
            <a:latin typeface="UT Sans" panose="00000500000000000000" pitchFamily="2" charset="0"/>
          </a:endParaRPr>
        </a:p>
      </dsp:txBody>
      <dsp:txXfrm>
        <a:off x="2034794" y="0"/>
        <a:ext cx="7434326" cy="1409700"/>
      </dsp:txXfrm>
    </dsp:sp>
    <dsp:sp modelId="{75715206-44CE-492F-BD19-2F91B90124FC}">
      <dsp:nvSpPr>
        <dsp:cNvPr id="0" name=""/>
        <dsp:cNvSpPr/>
      </dsp:nvSpPr>
      <dsp:spPr>
        <a:xfrm>
          <a:off x="140970" y="140970"/>
          <a:ext cx="1893824" cy="11277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1000" b="-5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7AF34-3947-42DC-866F-41E9BF48CF2E}">
      <dsp:nvSpPr>
        <dsp:cNvPr id="0" name=""/>
        <dsp:cNvSpPr/>
      </dsp:nvSpPr>
      <dsp:spPr>
        <a:xfrm>
          <a:off x="0" y="1550669"/>
          <a:ext cx="9469120" cy="14097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62547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>
              <a:latin typeface="UT Sans" panose="00000500000000000000" pitchFamily="2" charset="0"/>
            </a:rPr>
            <a:t>1999 - prezent</a:t>
          </a:r>
          <a:endParaRPr lang="en-US" sz="1400" b="1" kern="1200" dirty="0">
            <a:latin typeface="UT Sans" panose="00000500000000000000" pitchFamily="2" charset="0"/>
          </a:endParaRPr>
        </a:p>
        <a:p>
          <a:pPr marL="625475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100" b="1" kern="1200" dirty="0">
              <a:latin typeface="UT Sans" panose="00000500000000000000" pitchFamily="2" charset="0"/>
            </a:rPr>
            <a:t>Cabinet Medical Individual Dr. Neculau Andrea</a:t>
          </a:r>
          <a:endParaRPr lang="en-US" sz="1100" b="1" kern="1200" dirty="0">
            <a:latin typeface="UT Sans" panose="00000500000000000000" pitchFamily="2" charset="0"/>
          </a:endParaRPr>
        </a:p>
        <a:p>
          <a:pPr marL="625475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100" b="1" kern="1200" dirty="0">
              <a:latin typeface="UT Sans" panose="00000500000000000000" pitchFamily="2" charset="0"/>
            </a:rPr>
            <a:t>Medic Titular medicina familiei</a:t>
          </a:r>
          <a:endParaRPr lang="en-US" sz="1100" b="1" kern="1200" dirty="0">
            <a:latin typeface="UT Sans" panose="00000500000000000000" pitchFamily="2" charset="0"/>
          </a:endParaRPr>
        </a:p>
      </dsp:txBody>
      <dsp:txXfrm>
        <a:off x="2034794" y="1550669"/>
        <a:ext cx="7434326" cy="1409700"/>
      </dsp:txXfrm>
    </dsp:sp>
    <dsp:sp modelId="{EEF31407-20AB-4F20-83FB-C4D2147972B0}">
      <dsp:nvSpPr>
        <dsp:cNvPr id="0" name=""/>
        <dsp:cNvSpPr/>
      </dsp:nvSpPr>
      <dsp:spPr>
        <a:xfrm>
          <a:off x="140970" y="1691639"/>
          <a:ext cx="1893824" cy="11277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51000" b="-5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6A4447-2FFA-48A9-83DA-F725E7CEF05F}">
      <dsp:nvSpPr>
        <dsp:cNvPr id="0" name=""/>
        <dsp:cNvSpPr/>
      </dsp:nvSpPr>
      <dsp:spPr>
        <a:xfrm>
          <a:off x="0" y="3101339"/>
          <a:ext cx="9469120" cy="14097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62547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>
              <a:latin typeface="UT Sans" panose="00000500000000000000" pitchFamily="2" charset="0"/>
            </a:rPr>
            <a:t>Aprilie 2020- August 2021</a:t>
          </a:r>
          <a:endParaRPr lang="en-US" sz="1400" b="1" kern="1200" dirty="0">
            <a:latin typeface="UT Sans" panose="00000500000000000000" pitchFamily="2" charset="0"/>
          </a:endParaRPr>
        </a:p>
        <a:p>
          <a:pPr marL="625475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100" b="1" kern="1200" dirty="0">
              <a:latin typeface="UT Sans" panose="00000500000000000000" pitchFamily="2" charset="0"/>
            </a:rPr>
            <a:t> Director</a:t>
          </a:r>
          <a:r>
            <a:rPr lang="en-US" sz="1100" b="1" kern="1200" dirty="0">
              <a:latin typeface="UT Sans" panose="00000500000000000000" pitchFamily="2" charset="0"/>
            </a:rPr>
            <a:t> </a:t>
          </a:r>
          <a:r>
            <a:rPr lang="en-US" sz="1100" b="1" kern="1200" dirty="0" err="1">
              <a:latin typeface="UT Sans" panose="00000500000000000000" pitchFamily="2" charset="0"/>
            </a:rPr>
            <a:t>Executiv</a:t>
          </a:r>
          <a:r>
            <a:rPr lang="en-US" sz="1100" b="1" kern="1200" dirty="0">
              <a:latin typeface="UT Sans" panose="00000500000000000000" pitchFamily="2" charset="0"/>
            </a:rPr>
            <a:t> </a:t>
          </a:r>
          <a:r>
            <a:rPr lang="ro-RO" sz="1100" b="1" kern="1200" dirty="0">
              <a:latin typeface="UT Sans" panose="00000500000000000000" pitchFamily="2" charset="0"/>
            </a:rPr>
            <a:t>al Direcției de Sănătate Publică Brașov</a:t>
          </a:r>
          <a:endParaRPr lang="en-US" sz="1100" b="1" kern="1200" dirty="0">
            <a:latin typeface="UT Sans" panose="00000500000000000000" pitchFamily="2" charset="0"/>
          </a:endParaRPr>
        </a:p>
      </dsp:txBody>
      <dsp:txXfrm>
        <a:off x="2034794" y="3101339"/>
        <a:ext cx="7434326" cy="1409700"/>
      </dsp:txXfrm>
    </dsp:sp>
    <dsp:sp modelId="{2B24E3AA-B0E3-4264-9ED9-DECAF3ED8732}">
      <dsp:nvSpPr>
        <dsp:cNvPr id="0" name=""/>
        <dsp:cNvSpPr/>
      </dsp:nvSpPr>
      <dsp:spPr>
        <a:xfrm>
          <a:off x="266558" y="3209853"/>
          <a:ext cx="1148130" cy="129507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74911B-30BD-40C1-B8D5-DFE850CDB901}">
      <dsp:nvSpPr>
        <dsp:cNvPr id="0" name=""/>
        <dsp:cNvSpPr/>
      </dsp:nvSpPr>
      <dsp:spPr>
        <a:xfrm>
          <a:off x="0" y="0"/>
          <a:ext cx="9469120" cy="1048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625475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ro-RO" sz="1700" kern="1200" dirty="0">
              <a:latin typeface="UT Sans" panose="00000500000000000000" pitchFamily="2" charset="0"/>
            </a:rPr>
            <a:t>30.10.1995 - 05.11.1995</a:t>
          </a:r>
          <a:endParaRPr lang="en-US" sz="17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Seminarii Salzburg / Duke</a:t>
          </a:r>
          <a:endParaRPr lang="en-US" sz="1300" kern="1200" dirty="0">
            <a:latin typeface="UT Sans" panose="00000500000000000000" pitchFamily="2" charset="0"/>
          </a:endParaRPr>
        </a:p>
      </dsp:txBody>
      <dsp:txXfrm>
        <a:off x="1998670" y="0"/>
        <a:ext cx="7470449" cy="1048464"/>
      </dsp:txXfrm>
    </dsp:sp>
    <dsp:sp modelId="{F965E78D-821B-445E-9AE4-FE9ECF7CCEC5}">
      <dsp:nvSpPr>
        <dsp:cNvPr id="0" name=""/>
        <dsp:cNvSpPr/>
      </dsp:nvSpPr>
      <dsp:spPr>
        <a:xfrm>
          <a:off x="264126" y="32468"/>
          <a:ext cx="1148130" cy="9632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F30937-C9F3-47B7-8E03-FD0A40F7AAB7}">
      <dsp:nvSpPr>
        <dsp:cNvPr id="0" name=""/>
        <dsp:cNvSpPr/>
      </dsp:nvSpPr>
      <dsp:spPr>
        <a:xfrm>
          <a:off x="0" y="1153310"/>
          <a:ext cx="9469120" cy="1048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625475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700" kern="1200" dirty="0">
              <a:latin typeface="UT Sans" panose="00000500000000000000" pitchFamily="2" charset="0"/>
            </a:rPr>
            <a:t>1.10.2000 15.12.2000</a:t>
          </a:r>
          <a:endParaRPr lang="en-US" sz="17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Curs de formare de formatori</a:t>
          </a:r>
          <a:endParaRPr lang="en-US" sz="13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Centrul de perfecționare București</a:t>
          </a:r>
          <a:endParaRPr lang="en-US" sz="1300" kern="1200" dirty="0">
            <a:latin typeface="UT Sans" panose="00000500000000000000" pitchFamily="2" charset="0"/>
          </a:endParaRPr>
        </a:p>
      </dsp:txBody>
      <dsp:txXfrm>
        <a:off x="1998670" y="1153310"/>
        <a:ext cx="7470449" cy="1048464"/>
      </dsp:txXfrm>
    </dsp:sp>
    <dsp:sp modelId="{D911C03F-6A9F-435B-8212-142F4FC2E66F}">
      <dsp:nvSpPr>
        <dsp:cNvPr id="0" name=""/>
        <dsp:cNvSpPr/>
      </dsp:nvSpPr>
      <dsp:spPr>
        <a:xfrm>
          <a:off x="239298" y="1185779"/>
          <a:ext cx="1148130" cy="9632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0EEC2-5FDB-4F72-82A6-6B39BEF74D51}">
      <dsp:nvSpPr>
        <dsp:cNvPr id="0" name=""/>
        <dsp:cNvSpPr/>
      </dsp:nvSpPr>
      <dsp:spPr>
        <a:xfrm>
          <a:off x="0" y="2306621"/>
          <a:ext cx="9469120" cy="1048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625475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700" kern="1200" dirty="0">
              <a:latin typeface="UT Sans" panose="00000500000000000000" pitchFamily="2" charset="0"/>
            </a:rPr>
            <a:t>2003</a:t>
          </a:r>
          <a:endParaRPr lang="en-US" sz="17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Curs intensiv de Evaluare critică a literaturii medicale</a:t>
          </a:r>
          <a:endParaRPr lang="en-US" sz="13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Centrul Național de Studii pentru Medicina Familiei</a:t>
          </a:r>
          <a:endParaRPr lang="en-US" sz="1300" kern="1200" dirty="0">
            <a:latin typeface="UT Sans" panose="00000500000000000000" pitchFamily="2" charset="0"/>
          </a:endParaRPr>
        </a:p>
      </dsp:txBody>
      <dsp:txXfrm>
        <a:off x="1998670" y="2306621"/>
        <a:ext cx="7470449" cy="1048464"/>
      </dsp:txXfrm>
    </dsp:sp>
    <dsp:sp modelId="{7A76D65D-6589-42D2-BBDD-F303ECFD4EA1}">
      <dsp:nvSpPr>
        <dsp:cNvPr id="0" name=""/>
        <dsp:cNvSpPr/>
      </dsp:nvSpPr>
      <dsp:spPr>
        <a:xfrm>
          <a:off x="239298" y="2339090"/>
          <a:ext cx="1148130" cy="9632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6A4447-2FFA-48A9-83DA-F725E7CEF05F}">
      <dsp:nvSpPr>
        <dsp:cNvPr id="0" name=""/>
        <dsp:cNvSpPr/>
      </dsp:nvSpPr>
      <dsp:spPr>
        <a:xfrm>
          <a:off x="0" y="3459932"/>
          <a:ext cx="9469120" cy="1048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625475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700" kern="1200" dirty="0">
              <a:latin typeface="UT Sans" panose="00000500000000000000" pitchFamily="2" charset="0"/>
            </a:rPr>
            <a:t>2012</a:t>
          </a:r>
          <a:endParaRPr lang="en-US" sz="17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Formator în programul MS de Screening al cancerului de col uterin, colon și sân</a:t>
          </a:r>
          <a:endParaRPr lang="en-US" sz="1300" kern="1200" dirty="0">
            <a:latin typeface="UT Sans" panose="00000500000000000000" pitchFamily="2" charset="0"/>
          </a:endParaRPr>
        </a:p>
        <a:p>
          <a:pPr marL="625475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300" kern="1200" dirty="0">
              <a:latin typeface="UT Sans" panose="00000500000000000000" pitchFamily="2" charset="0"/>
            </a:rPr>
            <a:t> Ministerul Sănătății</a:t>
          </a:r>
          <a:endParaRPr lang="en-US" sz="1300" kern="1200" dirty="0">
            <a:latin typeface="UT Sans" panose="00000500000000000000" pitchFamily="2" charset="0"/>
          </a:endParaRPr>
        </a:p>
      </dsp:txBody>
      <dsp:txXfrm>
        <a:off x="1998670" y="3459932"/>
        <a:ext cx="7470449" cy="1048464"/>
      </dsp:txXfrm>
    </dsp:sp>
    <dsp:sp modelId="{2B24E3AA-B0E3-4264-9ED9-DECAF3ED8732}">
      <dsp:nvSpPr>
        <dsp:cNvPr id="0" name=""/>
        <dsp:cNvSpPr/>
      </dsp:nvSpPr>
      <dsp:spPr>
        <a:xfrm>
          <a:off x="239298" y="3492401"/>
          <a:ext cx="1148130" cy="9632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74911B-30BD-40C1-B8D5-DFE850CDB901}">
      <dsp:nvSpPr>
        <dsp:cNvPr id="0" name=""/>
        <dsp:cNvSpPr/>
      </dsp:nvSpPr>
      <dsp:spPr>
        <a:xfrm>
          <a:off x="0" y="0"/>
          <a:ext cx="9469120" cy="21475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625475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ro-RO" sz="1800" kern="1200" dirty="0">
              <a:latin typeface="UT Sans" panose="00000500000000000000" pitchFamily="2" charset="0"/>
            </a:rPr>
            <a:t>2018</a:t>
          </a:r>
          <a:endParaRPr lang="en-US" sz="1800" kern="1200" dirty="0">
            <a:latin typeface="UT Sans" panose="00000500000000000000" pitchFamily="2" charset="0"/>
          </a:endParaRPr>
        </a:p>
        <a:p>
          <a:pPr marL="6254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800" kern="1200" dirty="0">
              <a:latin typeface="UT Sans" panose="00000500000000000000" pitchFamily="2" charset="0"/>
            </a:rPr>
            <a:t> Curs de formator în programul Educațional pentru creșterea nivelului de informare a medicilor de familie asupra neuropatiei diabetice și a piciorului diabetic</a:t>
          </a:r>
          <a:endParaRPr lang="en-US" sz="1800" kern="1200" dirty="0">
            <a:latin typeface="UT Sans" panose="00000500000000000000" pitchFamily="2" charset="0"/>
          </a:endParaRPr>
        </a:p>
      </dsp:txBody>
      <dsp:txXfrm>
        <a:off x="2108582" y="0"/>
        <a:ext cx="7360537" cy="2147589"/>
      </dsp:txXfrm>
    </dsp:sp>
    <dsp:sp modelId="{F965E78D-821B-445E-9AE4-FE9ECF7CCEC5}">
      <dsp:nvSpPr>
        <dsp:cNvPr id="0" name=""/>
        <dsp:cNvSpPr/>
      </dsp:nvSpPr>
      <dsp:spPr>
        <a:xfrm>
          <a:off x="150463" y="66506"/>
          <a:ext cx="1595281" cy="197296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9000" r="-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98D456-A82E-4D83-9354-508F9065008B}">
      <dsp:nvSpPr>
        <dsp:cNvPr id="0" name=""/>
        <dsp:cNvSpPr/>
      </dsp:nvSpPr>
      <dsp:spPr>
        <a:xfrm>
          <a:off x="0" y="2362348"/>
          <a:ext cx="9469120" cy="21475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625475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>
              <a:latin typeface="UT Sans" panose="00000500000000000000" pitchFamily="2" charset="0"/>
            </a:rPr>
            <a:t>2019</a:t>
          </a:r>
          <a:endParaRPr lang="en-US" sz="1800" kern="1200" dirty="0">
            <a:latin typeface="UT Sans" panose="00000500000000000000" pitchFamily="2" charset="0"/>
          </a:endParaRPr>
        </a:p>
        <a:p>
          <a:pPr marL="6254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800" kern="1200" dirty="0">
              <a:latin typeface="UT Sans" panose="00000500000000000000" pitchFamily="2" charset="0"/>
            </a:rPr>
            <a:t>Curs internațional de metodologia cercetării în medicina de familie – organizat de către European General Practice </a:t>
          </a:r>
          <a:r>
            <a:rPr lang="ro-RO" sz="1800" kern="1200" dirty="0" err="1">
              <a:latin typeface="UT Sans" panose="00000500000000000000" pitchFamily="2" charset="0"/>
            </a:rPr>
            <a:t>Research</a:t>
          </a:r>
          <a:r>
            <a:rPr lang="ro-RO" sz="1800" kern="1200" dirty="0">
              <a:latin typeface="UT Sans" panose="00000500000000000000" pitchFamily="2" charset="0"/>
            </a:rPr>
            <a:t> </a:t>
          </a:r>
          <a:r>
            <a:rPr lang="ro-RO" sz="1800" kern="1200" dirty="0" err="1">
              <a:latin typeface="UT Sans" panose="00000500000000000000" pitchFamily="2" charset="0"/>
            </a:rPr>
            <a:t>Network</a:t>
          </a:r>
          <a:endParaRPr lang="en-US" sz="1800" kern="1200" dirty="0">
            <a:latin typeface="UT Sans" panose="00000500000000000000" pitchFamily="2" charset="0"/>
          </a:endParaRPr>
        </a:p>
      </dsp:txBody>
      <dsp:txXfrm>
        <a:off x="2108582" y="2362348"/>
        <a:ext cx="7360537" cy="2147589"/>
      </dsp:txXfrm>
    </dsp:sp>
    <dsp:sp modelId="{19453CDF-895C-4B65-B638-BB09B642D380}">
      <dsp:nvSpPr>
        <dsp:cNvPr id="0" name=""/>
        <dsp:cNvSpPr/>
      </dsp:nvSpPr>
      <dsp:spPr>
        <a:xfrm>
          <a:off x="214758" y="2577107"/>
          <a:ext cx="1893824" cy="17180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5000" r="-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2A0533A-AE88-4890-9B5A-A842C6D93E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1EA1AD-6F0C-40B8-B1FD-DD333CF1C1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BF273-312E-4859-92C2-52788EE666AF}" type="datetimeFigureOut">
              <a:rPr lang="ro-RO" smtClean="0"/>
              <a:t>05.07.2024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8C9495B-3D2C-4827-9FED-C13439706D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C30FE96-B84F-4EA9-8E52-01C9AB3261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A863E-1100-41AA-A00A-830AA44EB9DB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25080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07D173-0209-99CD-663E-3C593CEFAD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UT Sans" panose="00000500000000000000" pitchFamily="50" charset="0"/>
              </a:rPr>
              <a:t>CONTRIBU</a:t>
            </a:r>
            <a:r>
              <a:rPr lang="ro-RO" dirty="0">
                <a:latin typeface="UT Sans" panose="00000500000000000000" pitchFamily="50" charset="0"/>
              </a:rPr>
              <a:t>ȚII PRIVIND DEZVOLTAREA ȘI CERCETAREA CALITĂȚII ÎN ASISTENȚA MEDICALĂ PRIMARĂ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D924C8B-9828-C1F8-BD41-1AC1323AAA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Teza de abilitare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766C65B-BE79-BF06-CBD8-051E18F0F6CB}"/>
              </a:ext>
            </a:extLst>
          </p:cNvPr>
          <p:cNvSpPr txBox="1"/>
          <p:nvPr/>
        </p:nvSpPr>
        <p:spPr>
          <a:xfrm>
            <a:off x="961053" y="3601616"/>
            <a:ext cx="9815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>
                <a:solidFill>
                  <a:schemeClr val="bg1"/>
                </a:solidFill>
                <a:latin typeface="UT Sans" panose="00000500000000000000" pitchFamily="50" charset="0"/>
              </a:rPr>
              <a:t>Conf. Dr. Andrea Neculau</a:t>
            </a:r>
          </a:p>
          <a:p>
            <a:r>
              <a:rPr lang="ro-RO" b="1" dirty="0">
                <a:solidFill>
                  <a:schemeClr val="bg1"/>
                </a:solidFill>
                <a:latin typeface="UT Sans" panose="00000500000000000000" pitchFamily="50" charset="0"/>
              </a:rPr>
              <a:t>Universitatea Transilvania Brașov</a:t>
            </a:r>
            <a:endParaRPr lang="en-US" b="1" dirty="0">
              <a:solidFill>
                <a:schemeClr val="bg1"/>
              </a:solidFill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7043B7-CDF8-4C6E-8152-DDA11A7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PARTICIPARE PROIECTE-EXPERT</a:t>
            </a:r>
            <a:endParaRPr lang="en-US" dirty="0">
              <a:latin typeface="UT Sans" panose="00000500000000000000" pitchFamily="2" charset="0"/>
            </a:endParaRPr>
          </a:p>
        </p:txBody>
      </p:sp>
      <p:pic>
        <p:nvPicPr>
          <p:cNvPr id="5" name="Picture 4" descr="A close up of a piece of paper&#10;&#10;Description generated with high confidence">
            <a:extLst>
              <a:ext uri="{FF2B5EF4-FFF2-40B4-BE49-F238E27FC236}">
                <a16:creationId xmlns:a16="http://schemas.microsoft.com/office/drawing/2014/main" xmlns="" id="{48F783F6-CA31-415F-AF44-B40509150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944" y="2604299"/>
            <a:ext cx="1346038" cy="12114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3546414-947F-4924-9792-67B7FD113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538" y="4541428"/>
            <a:ext cx="2228850" cy="981075"/>
          </a:xfrm>
          <a:prstGeom prst="rect">
            <a:avLst/>
          </a:prstGeom>
        </p:spPr>
      </p:pic>
      <p:pic>
        <p:nvPicPr>
          <p:cNvPr id="5122" name="Picture 2" descr="University Research Centre">
            <a:extLst>
              <a:ext uri="{FF2B5EF4-FFF2-40B4-BE49-F238E27FC236}">
                <a16:creationId xmlns:a16="http://schemas.microsoft.com/office/drawing/2014/main" xmlns="" id="{24807425-4D74-4997-AC50-52526ED3B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011" y="2757146"/>
            <a:ext cx="2020105" cy="90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cnsmf.ro/wp-content/uploads/2016/11/ROmanianAngelAppeal.png">
            <a:extLst>
              <a:ext uri="{FF2B5EF4-FFF2-40B4-BE49-F238E27FC236}">
                <a16:creationId xmlns:a16="http://schemas.microsoft.com/office/drawing/2014/main" xmlns="" id="{5EFFBB8F-F9B0-4571-ACF0-31B054240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170" y="4541428"/>
            <a:ext cx="1741669" cy="96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Imagini pentru unicef logo">
            <a:extLst>
              <a:ext uri="{FF2B5EF4-FFF2-40B4-BE49-F238E27FC236}">
                <a16:creationId xmlns:a16="http://schemas.microsoft.com/office/drawing/2014/main" xmlns="" id="{EB8BBCC1-D5FF-4A7B-9897-20860E5A7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223" y="4704077"/>
            <a:ext cx="2623112" cy="65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Imagini pentru ministerul sanatatii sigla">
            <a:extLst>
              <a:ext uri="{FF2B5EF4-FFF2-40B4-BE49-F238E27FC236}">
                <a16:creationId xmlns:a16="http://schemas.microsoft.com/office/drawing/2014/main" xmlns="" id="{BAF36544-E332-4F94-8205-9567E0806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104" y="4541428"/>
            <a:ext cx="17240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Imagini pentru USAID romania">
            <a:extLst>
              <a:ext uri="{FF2B5EF4-FFF2-40B4-BE49-F238E27FC236}">
                <a16:creationId xmlns:a16="http://schemas.microsoft.com/office/drawing/2014/main" xmlns="" id="{788947F4-6CBC-4F52-8A21-D40191F53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638" y="2553721"/>
            <a:ext cx="1210748" cy="121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Imagini pentru PHARE romania">
            <a:extLst>
              <a:ext uri="{FF2B5EF4-FFF2-40B4-BE49-F238E27FC236}">
                <a16:creationId xmlns:a16="http://schemas.microsoft.com/office/drawing/2014/main" xmlns="" id="{D62497BE-73AD-4AB0-9AAA-627B74FAF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151" y="2494447"/>
            <a:ext cx="1411529" cy="127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946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5246CA-8813-4071-B1B8-BF7F28D83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>
                <a:latin typeface="UT Sans" panose="00000500000000000000" pitchFamily="2" charset="0"/>
              </a:rPr>
              <a:t>Contribu</a:t>
            </a:r>
            <a:r>
              <a:rPr lang="ro-RO" b="1" dirty="0">
                <a:latin typeface="UT Sans" panose="00000500000000000000" pitchFamily="2" charset="0"/>
              </a:rPr>
              <a:t>ții privind dezvoltarea și cercetarea calității în asistența medicală primară</a:t>
            </a:r>
            <a:endParaRPr lang="en-US" b="1" dirty="0">
              <a:latin typeface="UT Sans" panose="000005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E1F3287-1600-47B2-92F1-1DD50F2CE2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b="1" dirty="0">
                <a:latin typeface="UT Sans" panose="00000500000000000000" pitchFamily="2" charset="0"/>
              </a:rPr>
              <a:t>Teza de abilitare</a:t>
            </a:r>
            <a:endParaRPr lang="en-US" b="1" dirty="0">
              <a:latin typeface="UT Sa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81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77BCFF-869D-980C-43D2-BDD1EFB27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De ce această temă?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3D9AB7-B321-037E-5E81-BE047A355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>
                <a:latin typeface="UT Sans" panose="00000500000000000000" pitchFamily="50" charset="0"/>
              </a:rPr>
              <a:t>Sănătatea fără calitate este ineficace și chiar pune în pericol atingerea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obiectivelor de sănătate ale populației</a:t>
            </a:r>
          </a:p>
          <a:p>
            <a:r>
              <a:rPr lang="ro-RO" dirty="0">
                <a:latin typeface="UT Sans" panose="00000500000000000000" pitchFamily="50" charset="0"/>
              </a:rPr>
              <a:t>Prin calitate</a:t>
            </a:r>
          </a:p>
          <a:p>
            <a:pPr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Se asigură acces universal la servicii</a:t>
            </a:r>
          </a:p>
          <a:p>
            <a:pPr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Se asigură răspuns adecvat la nevoile de sănătate ale populației (pace/criză)</a:t>
            </a:r>
          </a:p>
          <a:p>
            <a:pPr marL="0" indent="0">
              <a:buNone/>
            </a:pPr>
            <a:endParaRPr lang="ro-RO" dirty="0">
              <a:latin typeface="UT Sans" panose="00000500000000000000" pitchFamily="50" charset="0"/>
            </a:endParaRP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Prin calitate se asigură asistența centrată pe persoană, integrată, accesibilă 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și echitabilă, prin echipe multidisciplinare, dedicate nevoilor de sănătate 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dar și stării de bine, în relație cu familia și comunitatea</a:t>
            </a:r>
            <a:r>
              <a:rPr lang="en-US" dirty="0">
                <a:latin typeface="UT Sans" panose="00000500000000000000" pitchFamily="50" charset="0"/>
              </a:rPr>
              <a:t>.</a:t>
            </a:r>
            <a:endParaRPr lang="ro-RO" dirty="0">
              <a:latin typeface="UT Sans" panose="00000500000000000000" pitchFamily="50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4F2389D-566A-0E4A-187E-9D3E19836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1515" y="2180496"/>
            <a:ext cx="2842506" cy="39246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B983F0D-CCEB-9E35-44E7-66CF3203AB6C}"/>
              </a:ext>
            </a:extLst>
          </p:cNvPr>
          <p:cNvSpPr txBox="1"/>
          <p:nvPr/>
        </p:nvSpPr>
        <p:spPr>
          <a:xfrm>
            <a:off x="581192" y="6155844"/>
            <a:ext cx="10382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1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Kieny, Marie-</a:t>
            </a:r>
            <a:r>
              <a:rPr lang="en-US" sz="1400" b="0" i="1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Paule</a:t>
            </a:r>
            <a:r>
              <a:rPr lang="en-US" sz="1400" b="0" i="1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et al. Delivering quality health services: a global imperative for universal health coverage. No. 127816. The World Bank, 2018.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476070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79B014-71F6-2193-02CC-95D1C7085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Beneficii ale unui sistem de </a:t>
            </a:r>
            <a:r>
              <a:rPr lang="ro-RO" dirty="0" err="1">
                <a:latin typeface="UT Sans" panose="00000500000000000000" pitchFamily="50" charset="0"/>
              </a:rPr>
              <a:t>amp</a:t>
            </a:r>
            <a:r>
              <a:rPr lang="ro-RO" dirty="0">
                <a:latin typeface="UT Sans" panose="00000500000000000000" pitchFamily="50" charset="0"/>
              </a:rPr>
              <a:t> de calitate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E00BA4-B403-1AC8-9C01-B4E8A8158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UT Sans" panose="00000500000000000000" pitchFamily="50" charset="0"/>
              </a:rPr>
              <a:t>la </a:t>
            </a:r>
            <a:r>
              <a:rPr lang="en-US" dirty="0" err="1">
                <a:latin typeface="UT Sans" panose="00000500000000000000" pitchFamily="50" charset="0"/>
              </a:rPr>
              <a:t>fiecare</a:t>
            </a:r>
            <a:r>
              <a:rPr lang="en-US" dirty="0">
                <a:latin typeface="UT Sans" panose="00000500000000000000" pitchFamily="50" charset="0"/>
              </a:rPr>
              <a:t> 10 </a:t>
            </a:r>
            <a:r>
              <a:rPr lang="en-US" dirty="0" err="1">
                <a:latin typeface="UT Sans" panose="00000500000000000000" pitchFamily="50" charset="0"/>
              </a:rPr>
              <a:t>medici</a:t>
            </a:r>
            <a:r>
              <a:rPr lang="en-US" dirty="0">
                <a:latin typeface="UT Sans" panose="00000500000000000000" pitchFamily="50" charset="0"/>
              </a:rPr>
              <a:t> din </a:t>
            </a:r>
            <a:r>
              <a:rPr lang="ro-RO" dirty="0">
                <a:latin typeface="UT Sans" panose="00000500000000000000" pitchFamily="50" charset="0"/>
              </a:rPr>
              <a:t>AMP </a:t>
            </a:r>
            <a:r>
              <a:rPr lang="en-US" dirty="0" err="1">
                <a:latin typeface="UT Sans" panose="00000500000000000000" pitchFamily="50" charset="0"/>
              </a:rPr>
              <a:t>în</a:t>
            </a:r>
            <a:r>
              <a:rPr lang="en-US" dirty="0">
                <a:latin typeface="UT Sans" panose="00000500000000000000" pitchFamily="50" charset="0"/>
              </a:rPr>
              <a:t> plus la 100.000 de </a:t>
            </a:r>
            <a:r>
              <a:rPr lang="en-US" dirty="0" err="1">
                <a:latin typeface="UT Sans" panose="00000500000000000000" pitchFamily="50" charset="0"/>
              </a:rPr>
              <a:t>locuitori</a:t>
            </a:r>
            <a:r>
              <a:rPr lang="en-US" dirty="0">
                <a:latin typeface="UT Sans" panose="00000500000000000000" pitchFamily="50" charset="0"/>
              </a:rPr>
              <a:t>, s-a </a:t>
            </a:r>
            <a:r>
              <a:rPr lang="en-US" dirty="0" err="1">
                <a:latin typeface="UT Sans" panose="00000500000000000000" pitchFamily="50" charset="0"/>
              </a:rPr>
              <a:t>înregistrat</a:t>
            </a:r>
            <a:r>
              <a:rPr lang="en-US" dirty="0">
                <a:latin typeface="UT Sans" panose="00000500000000000000" pitchFamily="50" charset="0"/>
              </a:rPr>
              <a:t> o </a:t>
            </a:r>
            <a:r>
              <a:rPr lang="en-US" dirty="0" err="1">
                <a:latin typeface="UT Sans" panose="00000500000000000000" pitchFamily="50" charset="0"/>
              </a:rPr>
              <a:t>asociere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semnificativă</a:t>
            </a:r>
            <a:r>
              <a:rPr lang="en-US" dirty="0">
                <a:latin typeface="UT Sans" panose="00000500000000000000" pitchFamily="50" charset="0"/>
              </a:rPr>
              <a:t> cu o </a:t>
            </a:r>
            <a:r>
              <a:rPr lang="en-US" dirty="0" err="1">
                <a:latin typeface="UT Sans" panose="00000500000000000000" pitchFamily="50" charset="0"/>
              </a:rPr>
              <a:t>creștere</a:t>
            </a:r>
            <a:r>
              <a:rPr lang="en-US" dirty="0">
                <a:latin typeface="UT Sans" panose="00000500000000000000" pitchFamily="50" charset="0"/>
              </a:rPr>
              <a:t> a </a:t>
            </a:r>
            <a:r>
              <a:rPr lang="en-US" dirty="0" err="1">
                <a:latin typeface="UT Sans" panose="00000500000000000000" pitchFamily="50" charset="0"/>
              </a:rPr>
              <a:t>speranței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viață</a:t>
            </a:r>
            <a:r>
              <a:rPr lang="en-US" dirty="0">
                <a:latin typeface="UT Sans" panose="00000500000000000000" pitchFamily="50" charset="0"/>
              </a:rPr>
              <a:t>  cu 51,5 </a:t>
            </a:r>
            <a:r>
              <a:rPr lang="en-US" dirty="0" err="1">
                <a:latin typeface="UT Sans" panose="00000500000000000000" pitchFamily="50" charset="0"/>
              </a:rPr>
              <a:t>zile</a:t>
            </a:r>
            <a:r>
              <a:rPr lang="en-US" dirty="0">
                <a:latin typeface="UT Sans" panose="00000500000000000000" pitchFamily="50" charset="0"/>
              </a:rPr>
              <a:t> (CI 95%, 29,5-73,5 </a:t>
            </a:r>
            <a:r>
              <a:rPr lang="en-US" dirty="0" err="1">
                <a:latin typeface="UT Sans" panose="00000500000000000000" pitchFamily="50" charset="0"/>
              </a:rPr>
              <a:t>zile</a:t>
            </a:r>
            <a:r>
              <a:rPr lang="en-US" dirty="0">
                <a:latin typeface="UT Sans" panose="00000500000000000000" pitchFamily="50" charset="0"/>
              </a:rPr>
              <a:t>; </a:t>
            </a:r>
            <a:r>
              <a:rPr lang="en-US" dirty="0" err="1">
                <a:latin typeface="UT Sans" panose="00000500000000000000" pitchFamily="50" charset="0"/>
              </a:rPr>
              <a:t>creștere</a:t>
            </a:r>
            <a:r>
              <a:rPr lang="en-US" dirty="0">
                <a:latin typeface="UT Sans" panose="00000500000000000000" pitchFamily="50" charset="0"/>
              </a:rPr>
              <a:t> de 0,2%)</a:t>
            </a:r>
            <a:endParaRPr lang="ro-RO" dirty="0">
              <a:latin typeface="UT Sans" panose="00000500000000000000" pitchFamily="50" charset="0"/>
            </a:endParaRPr>
          </a:p>
          <a:p>
            <a:r>
              <a:rPr lang="it-IT" dirty="0">
                <a:latin typeface="UT Sans" panose="00000500000000000000" pitchFamily="50" charset="0"/>
              </a:rPr>
              <a:t>o creștere a 10 medici de alte specialități la 100 000 de locuitori a corespuns unei creșteri a speranței de viață cu 19,2 zile (CI 95%, 7,0-31,3 zile)</a:t>
            </a:r>
            <a:endParaRPr lang="ro-RO" dirty="0">
              <a:latin typeface="UT Sans" panose="00000500000000000000" pitchFamily="50" charset="0"/>
            </a:endParaRPr>
          </a:p>
          <a:p>
            <a:r>
              <a:rPr lang="ro-RO" dirty="0">
                <a:latin typeface="UT Sans" panose="00000500000000000000" pitchFamily="50" charset="0"/>
              </a:rPr>
              <a:t>10 medici suplimentari în asistență medicală primară la 100 000 de locuitori a fost asociat cu o reducere cu 0,9% până la 1,4% a mortalității cardiovasculare, prin cancere și boli respiratorii.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(</a:t>
            </a:r>
            <a:r>
              <a:rPr lang="ro-RO" dirty="0" err="1">
                <a:latin typeface="UT Sans" panose="00000500000000000000" pitchFamily="50" charset="0"/>
              </a:rPr>
              <a:t>Basu</a:t>
            </a:r>
            <a:r>
              <a:rPr lang="ro-RO" dirty="0">
                <a:latin typeface="UT Sans" panose="00000500000000000000" pitchFamily="50" charset="0"/>
              </a:rPr>
              <a:t> et al, 2019)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46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E6455-2747-4409-B2BF-6713DE46B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0599" y="365125"/>
            <a:ext cx="4575629" cy="6325960"/>
          </a:xfrm>
          <a:solidFill>
            <a:schemeClr val="accent1"/>
          </a:solidFill>
        </p:spPr>
        <p:txBody>
          <a:bodyPr rIns="396000"/>
          <a:lstStyle/>
          <a:p>
            <a:pPr algn="r"/>
            <a:r>
              <a:rPr lang="ro-RO" dirty="0">
                <a:solidFill>
                  <a:schemeClr val="bg1"/>
                </a:solidFill>
                <a:latin typeface="UT Sans" panose="00000500000000000000" pitchFamily="50" charset="0"/>
              </a:rPr>
              <a:t>Niveluri ale calității din diferite perspective </a:t>
            </a:r>
            <a:endParaRPr lang="en-US" dirty="0">
              <a:solidFill>
                <a:schemeClr val="bg1"/>
              </a:solidFill>
              <a:latin typeface="UT Sans" panose="00000500000000000000" pitchFamily="50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2E0B0598-E279-4DA3-8C0A-763A2C4B0B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5424346"/>
              </p:ext>
            </p:extLst>
          </p:nvPr>
        </p:nvGraphicFramePr>
        <p:xfrm>
          <a:off x="159657" y="365124"/>
          <a:ext cx="7590972" cy="6325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8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1448C4-055D-4497-9354-5C9F2171B5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81448C4-055D-4497-9354-5C9F2171B5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E3B559-40D5-4FD9-BCA7-35A845908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32E3B559-40D5-4FD9-BCA7-35A845908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02AD1E-25A2-4B81-970C-18C7186DBB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4402AD1E-25A2-4B81-970C-18C7186DBB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072AB2-77ED-43F6-8E66-DAA715945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A3072AB2-77ED-43F6-8E66-DAA715945F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174FF-A0E6-4D6A-A17A-D3F0FF8E7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63174FF-A0E6-4D6A-A17A-D3F0FF8E7B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C9217C-7D0E-444B-8DEB-47D6B36C5F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FBC9217C-7D0E-444B-8DEB-47D6B36C5F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37C1E9-E0A0-F123-F354-3F887CDB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Bariere în îmbunătățirea calității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CFAD34F-E0F6-AFC6-EB5D-5FB9017937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Date insuficiente cu privire la calitate- în special în AMP</a:t>
            </a:r>
          </a:p>
          <a:p>
            <a:r>
              <a:rPr lang="ro-RO" dirty="0">
                <a:latin typeface="UT Sans" panose="00000500000000000000" pitchFamily="50" charset="0"/>
              </a:rPr>
              <a:t>Raportarea de date este inutilă dacă nu duce la măsuri de îmbunătățire</a:t>
            </a:r>
          </a:p>
          <a:p>
            <a:r>
              <a:rPr lang="ro-RO" dirty="0">
                <a:latin typeface="UT Sans" panose="00000500000000000000" pitchFamily="50" charset="0"/>
              </a:rPr>
              <a:t>Lipsa de cunoaștere a calității de către profesioniști</a:t>
            </a:r>
          </a:p>
          <a:p>
            <a:r>
              <a:rPr lang="ro-RO" dirty="0">
                <a:latin typeface="UT Sans" panose="00000500000000000000" pitchFamily="50" charset="0"/>
              </a:rPr>
              <a:t>Finanțarea calității- proiecte cu durată limitată de timp</a:t>
            </a:r>
          </a:p>
          <a:p>
            <a:r>
              <a:rPr lang="ro-RO" dirty="0">
                <a:latin typeface="UT Sans" panose="00000500000000000000" pitchFamily="50" charset="0"/>
              </a:rPr>
              <a:t>Dovezile nu sunt întotdeauna adaptate la contextele locale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13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E4089C-A1C7-51F5-24E5-6252B8430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PRINCIPALELE DIRECȚII ÎN DEZVOLTAREA ȘI CERCETAREA CALITĂȚII ÎN ASISTENȚA MEDICALĂ PRIMARĂ</a:t>
            </a:r>
            <a:endParaRPr lang="en-US" dirty="0">
              <a:latin typeface="UT Sans" panose="00000500000000000000" pitchFamily="50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DB8408E0-382E-1A99-8E84-D01C41B9F1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220189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2001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F36EE5-5346-1F15-FCDC-9AA94728F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I. Dezvoltarea de servicii de calitate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8CD2AA8-B11A-DCB2-C341-709841368F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/>
              <a:t>Direcție de cercetare și dezvoltare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066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61" y="1753468"/>
            <a:ext cx="2603049" cy="122413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588388" y="5857924"/>
            <a:ext cx="216000" cy="21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659834" y="592937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48228" y="5857924"/>
            <a:ext cx="216000" cy="216000"/>
          </a:xfrm>
          <a:prstGeom prst="rect">
            <a:avLst/>
          </a:prstGeom>
          <a:solidFill>
            <a:srgbClr val="D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19674" y="592937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588388" y="4417764"/>
            <a:ext cx="216000" cy="216000"/>
          </a:xfrm>
          <a:prstGeom prst="rect">
            <a:avLst/>
          </a:prstGeom>
          <a:solidFill>
            <a:srgbClr val="771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659834" y="448921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08068" y="5857924"/>
            <a:ext cx="216000" cy="216000"/>
          </a:xfrm>
          <a:prstGeom prst="rect">
            <a:avLst/>
          </a:prstGeom>
          <a:solidFill>
            <a:srgbClr val="ED7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79514" y="592937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148228" y="4417764"/>
            <a:ext cx="216000" cy="216000"/>
          </a:xfrm>
          <a:prstGeom prst="rect">
            <a:avLst/>
          </a:prstGeom>
          <a:solidFill>
            <a:srgbClr val="0064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219674" y="448921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88388" y="2977604"/>
            <a:ext cx="216000" cy="216000"/>
          </a:xfrm>
          <a:prstGeom prst="rect">
            <a:avLst/>
          </a:prstGeom>
          <a:solidFill>
            <a:srgbClr val="F7A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659834" y="304905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21062" y="921141"/>
            <a:ext cx="6655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>
                <a:latin typeface="UT Sans" panose="00000500000000000000" pitchFamily="2" charset="0"/>
              </a:rPr>
              <a:t>REsponsabilitate, Strategie, Prioritizare și Integritate în dezvoltarea Regională, durabilă a sistemului de sănătate din județul Brașov. </a:t>
            </a:r>
            <a:endParaRPr lang="en-US" sz="2400" dirty="0">
              <a:latin typeface="UT Sans" panose="000005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2758" y="236553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UT Sans" panose="00000500000000000000" pitchFamily="2" charset="0"/>
              </a:rPr>
              <a:t>RESPIR- BV 2018</a:t>
            </a:r>
            <a:endParaRPr lang="en-US" sz="2000" b="1" dirty="0">
              <a:latin typeface="UT Sa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C63FDC4-34E2-4EB0-8309-92A02A131804}"/>
              </a:ext>
            </a:extLst>
          </p:cNvPr>
          <p:cNvSpPr txBox="1"/>
          <p:nvPr/>
        </p:nvSpPr>
        <p:spPr>
          <a:xfrm>
            <a:off x="1562469" y="3746377"/>
            <a:ext cx="39949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solidFill>
                  <a:schemeClr val="bg1"/>
                </a:solidFill>
                <a:latin typeface="UT Sans" panose="00000500000000000000" pitchFamily="2" charset="0"/>
              </a:rPr>
              <a:t>Coordonator proiect</a:t>
            </a:r>
          </a:p>
          <a:p>
            <a:endParaRPr lang="ro-RO" dirty="0">
              <a:solidFill>
                <a:schemeClr val="bg1"/>
              </a:solidFill>
              <a:latin typeface="UT Sans" panose="00000500000000000000" pitchFamily="2" charset="0"/>
            </a:endParaRPr>
          </a:p>
          <a:p>
            <a:r>
              <a:rPr lang="ro-RO" dirty="0">
                <a:solidFill>
                  <a:schemeClr val="bg1"/>
                </a:solidFill>
                <a:latin typeface="UT Sans" panose="00000500000000000000" pitchFamily="2" charset="0"/>
              </a:rPr>
              <a:t>Evaluarea nevoii de servicii medicale în județul Brașov</a:t>
            </a:r>
            <a:endParaRPr lang="en-US" dirty="0">
              <a:solidFill>
                <a:schemeClr val="bg1"/>
              </a:solidFill>
              <a:latin typeface="UT Sa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304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745D36-9B96-355A-A4C8-1B67094FD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3719503" cy="1013800"/>
          </a:xfrm>
        </p:spPr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Metodologia proiectului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53B5F0-835F-9E6A-01E1-74C22DC9F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44" y="2315821"/>
            <a:ext cx="10384399" cy="3678303"/>
          </a:xfrm>
        </p:spPr>
        <p:txBody>
          <a:bodyPr>
            <a:normAutofit fontScale="92500" lnSpcReduction="20000"/>
          </a:bodyPr>
          <a:lstStyle/>
          <a:p>
            <a:r>
              <a:rPr lang="ro-RO" dirty="0">
                <a:latin typeface="UT Sans" panose="00000500000000000000" pitchFamily="50" charset="0"/>
              </a:rPr>
              <a:t>Cercetare cantitativă 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Surse de date: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</a:rPr>
              <a:t> date statistice naționale relevante - de la Direcția națională de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 statistică,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</a:rPr>
              <a:t>date statistice locale – de la Direcția de Județeană de Statistică,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</a:rPr>
              <a:t>rapoarte regionale/ locale,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</a:rPr>
              <a:t>studii naționale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</a:rPr>
              <a:t>studii locale – chestionare adresate pacienților (877)</a:t>
            </a:r>
          </a:p>
          <a:p>
            <a:r>
              <a:rPr lang="ro-RO" dirty="0">
                <a:latin typeface="UT Sans" panose="00000500000000000000" pitchFamily="50" charset="0"/>
              </a:rPr>
              <a:t>Cercetare calitativă- interviuri și focus grupuri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50" charset="0"/>
              </a:rPr>
              <a:t>Metoda triangulării</a:t>
            </a:r>
          </a:p>
          <a:p>
            <a:pPr marL="0" indent="0">
              <a:buNone/>
            </a:pPr>
            <a:r>
              <a:rPr lang="ro-RO" dirty="0" err="1">
                <a:latin typeface="UT Sans" panose="00000500000000000000" pitchFamily="50" charset="0"/>
              </a:rPr>
              <a:t>Prioritizarea</a:t>
            </a:r>
            <a:r>
              <a:rPr lang="ro-RO" dirty="0">
                <a:latin typeface="UT Sans" panose="00000500000000000000" pitchFamily="50" charset="0"/>
              </a:rPr>
              <a:t> problemelor de sănătate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62E6EA-2088-AA06-6F0E-498E57D4B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370" y="1045031"/>
            <a:ext cx="5164651" cy="494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55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5CCC22-A174-4C2C-94BD-84E0FFE98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PARCURS PROFESIONAL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875F56-5B81-4463-9E13-86A820C99A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102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A0C9FA-8332-1C4E-968C-C20925389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Rezultate respir-</a:t>
            </a:r>
            <a:r>
              <a:rPr lang="ro-RO" dirty="0" err="1">
                <a:latin typeface="UT Sans" panose="00000500000000000000" pitchFamily="50" charset="0"/>
              </a:rPr>
              <a:t>bv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BF76A798-D9D1-2C87-5596-C02C54EE7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452" y="1913734"/>
            <a:ext cx="6009328" cy="28893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9F2262A-C9DF-B559-A7DF-27706D6CE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78016"/>
            <a:ext cx="5540220" cy="341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75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EB8A32-DB42-BD2A-CAD4-B2D402797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7618" y="702156"/>
            <a:ext cx="3793190" cy="1013800"/>
          </a:xfrm>
        </p:spPr>
        <p:txBody>
          <a:bodyPr/>
          <a:lstStyle/>
          <a:p>
            <a:r>
              <a:rPr lang="ro-RO" dirty="0"/>
              <a:t>Rezultate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F46C8EEA-DA7D-F54C-5111-8660E5F1F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6488" y="3045384"/>
            <a:ext cx="6034303" cy="337171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A2FBA43-4E79-81F5-83A2-4DC8B4860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09" y="336620"/>
            <a:ext cx="7300064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9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D08F55-15FF-45D0-B08D-999EB15A6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latin typeface="UT Sans" panose="00000500000000000000" pitchFamily="2" charset="0"/>
              </a:rPr>
              <a:t>Dezvoltarea SERVICIILOR PREVENTIVE</a:t>
            </a:r>
            <a:endParaRPr lang="en-US" b="1" dirty="0">
              <a:latin typeface="UT Sans" panose="000005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D9F5F6-B26E-4E08-9796-21ACE24400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latin typeface="UT Sa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891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025FBB-6852-56A9-DCBF-8F187E80F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>
                <a:latin typeface="UT Sans" panose="00000500000000000000" pitchFamily="50" charset="0"/>
              </a:rPr>
              <a:t>CercetĂri</a:t>
            </a:r>
            <a:r>
              <a:rPr lang="ro-RO" dirty="0">
                <a:latin typeface="UT Sans" panose="00000500000000000000" pitchFamily="50" charset="0"/>
              </a:rPr>
              <a:t> in domeniul </a:t>
            </a:r>
            <a:r>
              <a:rPr lang="ro-RO" dirty="0" err="1">
                <a:latin typeface="UT Sans" panose="00000500000000000000" pitchFamily="50" charset="0"/>
              </a:rPr>
              <a:t>vaccinologiei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B57C1F2-6BF3-CB1A-B42E-38225F8CC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UT Sans" panose="00000500000000000000" pitchFamily="50" charset="0"/>
              </a:rPr>
              <a:t>Investigator Principal – Sanofi GQM05 Efficacy and Immunogenicity Study of Quadrivalent Influenza Vaccine Administered via the Intramuscular Route in Healthy Children Aged 6 to 35 Months, Phase 3 2014-2017</a:t>
            </a:r>
            <a:endParaRPr lang="ro-RO" dirty="0">
              <a:latin typeface="UT Sans" panose="00000500000000000000" pitchFamily="50" charset="0"/>
            </a:endParaRPr>
          </a:p>
          <a:p>
            <a:r>
              <a:rPr lang="en-US" dirty="0">
                <a:latin typeface="UT Sans" panose="00000500000000000000" pitchFamily="50" charset="0"/>
              </a:rPr>
              <a:t>Investigator principal- GSK study ID: NCT01235949 - Primary and Booster Vaccination Study With Pneumococcal Vaccine GSK1024850A and Prophylactic Antipyretic Treatment -Nov/2010 – Jan/2013</a:t>
            </a:r>
          </a:p>
          <a:p>
            <a:r>
              <a:rPr lang="en-US" dirty="0">
                <a:latin typeface="UT Sans" panose="00000500000000000000" pitchFamily="50" charset="0"/>
              </a:rPr>
              <a:t>Investigator Principal - GSK study ID: NCT01204671 - Safety and Immunogenicity Study of GSK Biologicals' Seasonal Influenza Candidate Vaccine - Phase 3 Oct/2010 – Jun/2011</a:t>
            </a:r>
          </a:p>
          <a:p>
            <a:r>
              <a:rPr lang="en-US" dirty="0">
                <a:latin typeface="UT Sans" panose="00000500000000000000" pitchFamily="50" charset="0"/>
              </a:rPr>
              <a:t>Investigator Principal - GSK study ID: NCT01235949 - Primary and Booster Vaccination Study With Pneumococcal Vaccine GSK1024850A and Prophylactic Antipyretic Treatment - Phase 4 Nov/2010 – Jan/2013</a:t>
            </a:r>
          </a:p>
          <a:p>
            <a:r>
              <a:rPr lang="en-US" dirty="0">
                <a:latin typeface="UT Sans" panose="00000500000000000000" pitchFamily="50" charset="0"/>
              </a:rPr>
              <a:t>Investigator Principal - GlaxoSmithKline – study ID: NCT00753272- Trial to Evaluate the Efficacy of GSK Biologicals' Influenza Vaccine GSK2186877A in Adults 65 Year of Age and Older - Phase 3 Sep/2008 – December/20102.2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356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0028F-A4A4-E015-CBED-85B00E31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Administrarea de antipiretice profilactic în vaccinare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85F11CF4-8364-71B5-AB2E-8D99D9670A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5862" y="2042215"/>
            <a:ext cx="5829805" cy="23319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38B72D-2C4D-46F1-0CAF-D19210EF3709}"/>
              </a:ext>
            </a:extLst>
          </p:cNvPr>
          <p:cNvSpPr txBox="1"/>
          <p:nvPr/>
        </p:nvSpPr>
        <p:spPr>
          <a:xfrm>
            <a:off x="189091" y="1834980"/>
            <a:ext cx="505603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- </a:t>
            </a:r>
            <a:r>
              <a:rPr lang="ro-RO" b="1" dirty="0">
                <a:latin typeface="UT Sans" panose="00000500000000000000" pitchFamily="50" charset="0"/>
              </a:rPr>
              <a:t>Studiu multicentric</a:t>
            </a:r>
          </a:p>
          <a:p>
            <a:r>
              <a:rPr lang="ro-RO" dirty="0">
                <a:latin typeface="UT Sans" panose="00000500000000000000" pitchFamily="50" charset="0"/>
              </a:rPr>
              <a:t>- </a:t>
            </a:r>
            <a:r>
              <a:rPr lang="ro-RO" b="1" dirty="0">
                <a:latin typeface="UT Sans" panose="00000500000000000000" pitchFamily="50" charset="0"/>
              </a:rPr>
              <a:t>Obiectivul:</a:t>
            </a:r>
            <a:r>
              <a:rPr lang="ro-RO" dirty="0">
                <a:latin typeface="UT Sans" panose="00000500000000000000" pitchFamily="50" charset="0"/>
              </a:rPr>
              <a:t> non inferioritatea răspunsului imun la vaccinul pneumococic 10 valent în schema primară de 3 doze și rapel, urmate de administrarea imediată sau întârziată de IBU versus non administrare.</a:t>
            </a:r>
          </a:p>
          <a:p>
            <a:endParaRPr lang="ro-RO" dirty="0"/>
          </a:p>
          <a:p>
            <a:r>
              <a:rPr lang="en-US" b="1" dirty="0" err="1">
                <a:latin typeface="UT Sans" panose="00000500000000000000" pitchFamily="50" charset="0"/>
              </a:rPr>
              <a:t>Rezultatele</a:t>
            </a:r>
            <a:r>
              <a:rPr lang="en-US" b="1" dirty="0">
                <a:latin typeface="UT Sans" panose="00000500000000000000" pitchFamily="50" charset="0"/>
              </a:rPr>
              <a:t> </a:t>
            </a:r>
            <a:endParaRPr lang="ro-RO" b="1" dirty="0">
              <a:latin typeface="UT Sans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>
                <a:latin typeface="UT Sans" panose="00000500000000000000" pitchFamily="50" charset="0"/>
              </a:rPr>
              <a:t>La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cu </a:t>
            </a:r>
            <a:r>
              <a:rPr lang="ro-RO" dirty="0">
                <a:latin typeface="UT Sans" panose="00000500000000000000" pitchFamily="50" charset="0"/>
              </a:rPr>
              <a:t>IBU</a:t>
            </a:r>
            <a:r>
              <a:rPr lang="en-US" dirty="0">
                <a:latin typeface="UT Sans" panose="00000500000000000000" pitchFamily="50" charset="0"/>
              </a:rPr>
              <a:t> versus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ro-RO" dirty="0">
                <a:latin typeface="UT Sans" panose="00000500000000000000" pitchFamily="50" charset="0"/>
              </a:rPr>
              <a:t>NIBU </a:t>
            </a:r>
            <a:r>
              <a:rPr lang="en-US" dirty="0" err="1">
                <a:latin typeface="UT Sans" panose="00000500000000000000" pitchFamily="50" charset="0"/>
              </a:rPr>
              <a:t>concentrațiile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anticorpi</a:t>
            </a:r>
            <a:r>
              <a:rPr lang="en-US" dirty="0">
                <a:latin typeface="UT Sans" panose="00000500000000000000" pitchFamily="50" charset="0"/>
              </a:rPr>
              <a:t> anti-</a:t>
            </a:r>
            <a:r>
              <a:rPr lang="en-US" dirty="0" err="1">
                <a:latin typeface="UT Sans" panose="00000500000000000000" pitchFamily="50" charset="0"/>
              </a:rPr>
              <a:t>pneumococici</a:t>
            </a:r>
            <a:r>
              <a:rPr lang="en-US" dirty="0">
                <a:latin typeface="UT Sans" panose="00000500000000000000" pitchFamily="50" charset="0"/>
              </a:rPr>
              <a:t> ≥0,2 </a:t>
            </a:r>
            <a:r>
              <a:rPr lang="el-GR" dirty="0"/>
              <a:t>μ</a:t>
            </a:r>
            <a:r>
              <a:rPr lang="en-US" dirty="0">
                <a:latin typeface="UT Sans" panose="00000500000000000000" pitchFamily="50" charset="0"/>
              </a:rPr>
              <a:t>g / ml s-au </a:t>
            </a:r>
            <a:r>
              <a:rPr lang="en-US" dirty="0" err="1">
                <a:latin typeface="UT Sans" panose="00000500000000000000" pitchFamily="50" charset="0"/>
              </a:rPr>
              <a:t>înregistrat</a:t>
            </a:r>
            <a:r>
              <a:rPr lang="en-US" dirty="0">
                <a:latin typeface="UT Sans" panose="00000500000000000000" pitchFamily="50" charset="0"/>
              </a:rPr>
              <a:t> la 98.7% din </a:t>
            </a:r>
            <a:r>
              <a:rPr lang="en-US" dirty="0" err="1">
                <a:latin typeface="UT Sans" panose="00000500000000000000" pitchFamily="50" charset="0"/>
              </a:rPr>
              <a:t>copii</a:t>
            </a:r>
            <a:r>
              <a:rPr lang="en-US" dirty="0">
                <a:latin typeface="UT Sans" panose="00000500000000000000" pitchFamily="50" charset="0"/>
              </a:rPr>
              <a:t> (</a:t>
            </a:r>
            <a:r>
              <a:rPr lang="en-US" dirty="0" err="1">
                <a:latin typeface="UT Sans" panose="00000500000000000000" pitchFamily="50" charset="0"/>
              </a:rPr>
              <a:t>exceptând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serotipurile</a:t>
            </a:r>
            <a:r>
              <a:rPr lang="en-US" dirty="0">
                <a:latin typeface="UT Sans" panose="00000500000000000000" pitchFamily="50" charset="0"/>
              </a:rPr>
              <a:t> 6B </a:t>
            </a:r>
            <a:r>
              <a:rPr lang="en-US" dirty="0" err="1">
                <a:latin typeface="UT Sans" panose="00000500000000000000" pitchFamily="50" charset="0"/>
              </a:rPr>
              <a:t>și</a:t>
            </a:r>
            <a:r>
              <a:rPr lang="en-US" dirty="0">
                <a:latin typeface="UT Sans" panose="00000500000000000000" pitchFamily="50" charset="0"/>
              </a:rPr>
              <a:t> 23F). </a:t>
            </a:r>
            <a:endParaRPr lang="ro-RO" dirty="0">
              <a:latin typeface="UT Sans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UT Sans" panose="00000500000000000000" pitchFamily="50" charset="0"/>
              </a:rPr>
              <a:t>La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cu </a:t>
            </a:r>
            <a:r>
              <a:rPr lang="ro-RO" dirty="0">
                <a:latin typeface="UT Sans" panose="00000500000000000000" pitchFamily="50" charset="0"/>
              </a:rPr>
              <a:t>PARA</a:t>
            </a:r>
            <a:r>
              <a:rPr lang="en-US" dirty="0">
                <a:latin typeface="UT Sans" panose="00000500000000000000" pitchFamily="50" charset="0"/>
              </a:rPr>
              <a:t> versus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ro-RO" dirty="0">
                <a:latin typeface="UT Sans" panose="00000500000000000000" pitchFamily="50" charset="0"/>
              </a:rPr>
              <a:t>NPARA </a:t>
            </a:r>
            <a:r>
              <a:rPr lang="en-US" dirty="0" err="1">
                <a:latin typeface="UT Sans" panose="00000500000000000000" pitchFamily="50" charset="0"/>
              </a:rPr>
              <a:t>titrul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anticorpi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postvaccinali</a:t>
            </a:r>
            <a:r>
              <a:rPr lang="en-US" dirty="0">
                <a:latin typeface="UT Sans" panose="00000500000000000000" pitchFamily="50" charset="0"/>
              </a:rPr>
              <a:t> a </a:t>
            </a:r>
            <a:r>
              <a:rPr lang="en-US" dirty="0" err="1">
                <a:latin typeface="UT Sans" panose="00000500000000000000" pitchFamily="50" charset="0"/>
              </a:rPr>
              <a:t>fost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mai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scăzut</a:t>
            </a:r>
            <a:r>
              <a:rPr lang="en-US" dirty="0">
                <a:latin typeface="UT Sans" panose="00000500000000000000" pitchFamily="50" charset="0"/>
              </a:rPr>
              <a:t>, </a:t>
            </a:r>
            <a:r>
              <a:rPr lang="en-US" dirty="0" err="1">
                <a:latin typeface="UT Sans" panose="00000500000000000000" pitchFamily="50" charset="0"/>
              </a:rPr>
              <a:t>atât</a:t>
            </a:r>
            <a:r>
              <a:rPr lang="en-US" dirty="0">
                <a:latin typeface="UT Sans" panose="00000500000000000000" pitchFamily="50" charset="0"/>
              </a:rPr>
              <a:t> la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cu </a:t>
            </a:r>
            <a:r>
              <a:rPr lang="en-US" dirty="0" err="1">
                <a:latin typeface="UT Sans" panose="00000500000000000000" pitchFamily="50" charset="0"/>
              </a:rPr>
              <a:t>administrare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imediată</a:t>
            </a:r>
            <a:r>
              <a:rPr lang="en-US" dirty="0">
                <a:latin typeface="UT Sans" panose="00000500000000000000" pitchFamily="50" charset="0"/>
              </a:rPr>
              <a:t>, </a:t>
            </a:r>
            <a:r>
              <a:rPr lang="en-US" dirty="0" err="1">
                <a:latin typeface="UT Sans" panose="00000500000000000000" pitchFamily="50" charset="0"/>
              </a:rPr>
              <a:t>cât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și</a:t>
            </a:r>
            <a:r>
              <a:rPr lang="en-US" dirty="0">
                <a:latin typeface="UT Sans" panose="00000500000000000000" pitchFamily="50" charset="0"/>
              </a:rPr>
              <a:t> la </a:t>
            </a:r>
            <a:r>
              <a:rPr lang="en-US" dirty="0" err="1">
                <a:latin typeface="UT Sans" panose="00000500000000000000" pitchFamily="50" charset="0"/>
              </a:rPr>
              <a:t>cel</a:t>
            </a:r>
            <a:r>
              <a:rPr lang="en-US" dirty="0">
                <a:latin typeface="UT Sans" panose="00000500000000000000" pitchFamily="50" charset="0"/>
              </a:rPr>
              <a:t> cu </a:t>
            </a:r>
            <a:r>
              <a:rPr lang="en-US" dirty="0" err="1">
                <a:latin typeface="UT Sans" panose="00000500000000000000" pitchFamily="50" charset="0"/>
              </a:rPr>
              <a:t>administrare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întârziată</a:t>
            </a:r>
            <a:r>
              <a:rPr lang="en-US" dirty="0">
                <a:latin typeface="UT Sans" panose="00000500000000000000" pitchFamily="50" charset="0"/>
              </a:rPr>
              <a:t> de paracetamol, </a:t>
            </a:r>
            <a:r>
              <a:rPr lang="en-US" dirty="0" err="1">
                <a:latin typeface="UT Sans" panose="00000500000000000000" pitchFamily="50" charset="0"/>
              </a:rPr>
              <a:t>față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grupul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fără</a:t>
            </a:r>
            <a:r>
              <a:rPr lang="en-US" dirty="0">
                <a:latin typeface="UT Sans" panose="00000500000000000000" pitchFamily="50" charset="0"/>
              </a:rPr>
              <a:t> paracetamol.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547B9BF-E9D8-86DC-D95D-396819889815}"/>
              </a:ext>
            </a:extLst>
          </p:cNvPr>
          <p:cNvSpPr txBox="1"/>
          <p:nvPr/>
        </p:nvSpPr>
        <p:spPr>
          <a:xfrm>
            <a:off x="5971591" y="4767943"/>
            <a:ext cx="50560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>
                <a:latin typeface="UT Sans" panose="00000500000000000000" pitchFamily="50" charset="0"/>
              </a:rPr>
              <a:t>Concluzia:</a:t>
            </a:r>
          </a:p>
          <a:p>
            <a:r>
              <a:rPr lang="ro-RO" dirty="0">
                <a:latin typeface="UT Sans" panose="00000500000000000000" pitchFamily="50" charset="0"/>
              </a:rPr>
              <a:t>Nu există </a:t>
            </a:r>
            <a:r>
              <a:rPr lang="en-US" dirty="0" err="1">
                <a:latin typeface="UT Sans" panose="00000500000000000000" pitchFamily="50" charset="0"/>
              </a:rPr>
              <a:t>nici</a:t>
            </a:r>
            <a:r>
              <a:rPr lang="en-US" dirty="0">
                <a:latin typeface="UT Sans" panose="00000500000000000000" pitchFamily="50" charset="0"/>
              </a:rPr>
              <a:t> un impact relevant clinic al </a:t>
            </a:r>
            <a:r>
              <a:rPr lang="en-US" dirty="0" err="1">
                <a:latin typeface="UT Sans" panose="00000500000000000000" pitchFamily="50" charset="0"/>
              </a:rPr>
              <a:t>administrării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profilactice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imediate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sau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întârziate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ro-RO" dirty="0">
                <a:latin typeface="UT Sans" panose="00000500000000000000" pitchFamily="50" charset="0"/>
              </a:rPr>
              <a:t>IBU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în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timpul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vaccinării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primare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sau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rapel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asupra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răspunsului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imun</a:t>
            </a:r>
            <a:r>
              <a:rPr lang="en-US" dirty="0">
                <a:latin typeface="UT Sans" panose="00000500000000000000" pitchFamily="50" charset="0"/>
              </a:rPr>
              <a:t> la </a:t>
            </a:r>
            <a:r>
              <a:rPr lang="en-US" dirty="0" err="1">
                <a:latin typeface="UT Sans" panose="00000500000000000000" pitchFamily="50" charset="0"/>
              </a:rPr>
              <a:t>vaccinul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pneumococic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studiat</a:t>
            </a:r>
            <a:endParaRPr lang="en-US" dirty="0"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232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3934A5-C1E3-5FA1-B252-5F7F62809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EZITAREA LA </a:t>
            </a:r>
            <a:r>
              <a:rPr lang="ro-RO" dirty="0" err="1">
                <a:latin typeface="UT Sans" panose="00000500000000000000" pitchFamily="50" charset="0"/>
              </a:rPr>
              <a:t>VACCINARe</a:t>
            </a:r>
            <a:r>
              <a:rPr lang="ro-RO" dirty="0">
                <a:latin typeface="UT Sans" panose="00000500000000000000" pitchFamily="50" charset="0"/>
              </a:rPr>
              <a:t> ÎN RÂNDUL PERSONALULUI MEDICAL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3417DD8-80E8-6885-AF50-74C7878934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787" y="1880408"/>
            <a:ext cx="5688160" cy="309718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8035DC5-7156-029D-FD31-8C92735F2708}"/>
              </a:ext>
            </a:extLst>
          </p:cNvPr>
          <p:cNvSpPr txBox="1"/>
          <p:nvPr/>
        </p:nvSpPr>
        <p:spPr>
          <a:xfrm>
            <a:off x="6096000" y="2123971"/>
            <a:ext cx="56881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Studiu de tip anchetă- 94 de respondenți ( oct 2021)</a:t>
            </a:r>
          </a:p>
          <a:p>
            <a:pPr marL="285750" indent="-285750">
              <a:buFontTx/>
              <a:buChar char="-"/>
            </a:pPr>
            <a:r>
              <a:rPr lang="ro-RO" sz="1600" b="1" dirty="0">
                <a:latin typeface="UT Sans" panose="00000500000000000000" pitchFamily="50" charset="0"/>
                <a:cs typeface="Arial" panose="020B0604020202020204" pitchFamily="34" charset="0"/>
              </a:rPr>
              <a:t>Obiectiv:</a:t>
            </a: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 evaluarea relației dintre ezitarea sau aderența la recomandările de vaccinare COVID-19 și profilul participanților</a:t>
            </a:r>
          </a:p>
          <a:p>
            <a:pPr marL="285750" indent="-285750">
              <a:buFontTx/>
              <a:buChar char="-"/>
            </a:pPr>
            <a:r>
              <a:rPr lang="ro-RO" sz="1600" b="1" dirty="0">
                <a:latin typeface="UT Sans" panose="00000500000000000000" pitchFamily="50" charset="0"/>
                <a:cs typeface="Arial" panose="020B0604020202020204" pitchFamily="34" charset="0"/>
              </a:rPr>
              <a:t>Profilul respondenților</a:t>
            </a: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: media de vârstă 45, predominant femei, non-practicanți, predominant de dreapta, urban, 24% MF, 14% chirurgicale, 10% interniști, 50% alte specialități, 81.5 % vaccinați COVID-19</a:t>
            </a:r>
          </a:p>
          <a:p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Rezultate</a:t>
            </a:r>
          </a:p>
          <a:p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-    Aderenta totală 24%</a:t>
            </a:r>
          </a:p>
          <a:p>
            <a:pPr marL="285750" indent="-285750">
              <a:buFontTx/>
              <a:buChar char="-"/>
            </a:pP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aderența cea mai ridicată MF</a:t>
            </a:r>
          </a:p>
          <a:p>
            <a:pPr marL="285750" indent="-285750">
              <a:buFontTx/>
              <a:buChar char="-"/>
            </a:pP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Influențată de anumite categorii de pacienți</a:t>
            </a:r>
          </a:p>
          <a:p>
            <a:pPr marL="285750" indent="-285750">
              <a:buFontTx/>
              <a:buChar char="-"/>
            </a:pP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Teama- vârstnici, femei gravide, pacienți cu istoric de tromboze, afecțiuni </a:t>
            </a:r>
            <a:r>
              <a:rPr lang="ro-RO" sz="1600" dirty="0" err="1">
                <a:latin typeface="UT Sans" panose="00000500000000000000" pitchFamily="50" charset="0"/>
                <a:cs typeface="Arial" panose="020B0604020202020204" pitchFamily="34" charset="0"/>
              </a:rPr>
              <a:t>autoiumune</a:t>
            </a:r>
            <a:endParaRPr lang="ro-RO" sz="1600" dirty="0">
              <a:latin typeface="UT Sans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Factori asociați: specialitatea, gândirea inflexibilă</a:t>
            </a:r>
          </a:p>
          <a:p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- </a:t>
            </a:r>
            <a:r>
              <a:rPr lang="en-US" sz="1600" dirty="0">
                <a:latin typeface="UT Sans" panose="00000500000000000000" pitchFamily="50" charset="0"/>
                <a:cs typeface="Arial" panose="020B0604020202020204" pitchFamily="34" charset="0"/>
              </a:rPr>
              <a:t>   </a:t>
            </a:r>
            <a:r>
              <a:rPr lang="ro-RO" sz="1600" dirty="0">
                <a:latin typeface="UT Sans" panose="00000500000000000000" pitchFamily="50" charset="0"/>
                <a:cs typeface="Arial" panose="020B0604020202020204" pitchFamily="34" charset="0"/>
              </a:rPr>
              <a:t>Cei cu indice de cunoștințe mai ridicat al RA au fost mai aderenți</a:t>
            </a:r>
            <a:endParaRPr lang="en-US" sz="1600" dirty="0">
              <a:latin typeface="UT Sans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0755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9AE855-B149-F3CD-B7C9-B63459D7D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Educația în </a:t>
            </a:r>
            <a:r>
              <a:rPr lang="ro-RO" dirty="0" err="1">
                <a:latin typeface="UT Sans" panose="00000500000000000000" pitchFamily="50" charset="0"/>
              </a:rPr>
              <a:t>vaccinologie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525591D-BC1A-3F6B-FF1E-F80B1D3207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090" y="2164726"/>
            <a:ext cx="9630057" cy="3678238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9DECD93-3B99-FC70-99D9-9269FBE4D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34" y="4812633"/>
            <a:ext cx="6660457" cy="1844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77A4725-A484-6C2B-C3E8-ADE9A429F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329" y="4853186"/>
            <a:ext cx="5087054" cy="187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85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04D28-CD6A-B58C-17E5-AA6DAC545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Dezvoltarea serviciilor curative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40F80E-2E54-EE11-C506-DCEA422A11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42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AF540B-2EEC-AAF6-C5A8-F1952D559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Utilizarea inadecvată a serviciilor de urgență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373E5F1-47D7-ED1C-3271-7163D84E99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1722" y="2555317"/>
            <a:ext cx="6366648" cy="218463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C3C000-C15E-8D38-C373-0415ABA14626}"/>
              </a:ext>
            </a:extLst>
          </p:cNvPr>
          <p:cNvSpPr txBox="1"/>
          <p:nvPr/>
        </p:nvSpPr>
        <p:spPr>
          <a:xfrm>
            <a:off x="313630" y="2056686"/>
            <a:ext cx="53500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o-RO" b="1" dirty="0">
                <a:latin typeface="UT Sans" panose="00000500000000000000" pitchFamily="50" charset="0"/>
              </a:rPr>
              <a:t>Obiectiv:</a:t>
            </a:r>
            <a:r>
              <a:rPr lang="ro-RO" dirty="0">
                <a:latin typeface="UT Sans" panose="00000500000000000000" pitchFamily="50" charset="0"/>
              </a:rPr>
              <a:t> evaluarea proporției și a caracteristicilor pacienților care accesează serviciile de urgență și ar fi putut fi rezolvați în AMP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Un studiu </a:t>
            </a:r>
            <a:r>
              <a:rPr lang="ro-RO" dirty="0" err="1">
                <a:latin typeface="UT Sans" panose="00000500000000000000" pitchFamily="50" charset="0"/>
              </a:rPr>
              <a:t>monocentric</a:t>
            </a:r>
            <a:r>
              <a:rPr lang="ro-RO" dirty="0">
                <a:latin typeface="UT Sans" panose="00000500000000000000" pitchFamily="50" charset="0"/>
              </a:rPr>
              <a:t>, </a:t>
            </a:r>
            <a:r>
              <a:rPr lang="ro-RO" dirty="0" err="1">
                <a:latin typeface="UT Sans" panose="00000500000000000000" pitchFamily="50" charset="0"/>
              </a:rPr>
              <a:t>cross</a:t>
            </a:r>
            <a:r>
              <a:rPr lang="ro-RO" dirty="0">
                <a:latin typeface="UT Sans" panose="00000500000000000000" pitchFamily="50" charset="0"/>
              </a:rPr>
              <a:t> </a:t>
            </a:r>
            <a:r>
              <a:rPr lang="ro-RO" dirty="0" err="1">
                <a:latin typeface="UT Sans" panose="00000500000000000000" pitchFamily="50" charset="0"/>
              </a:rPr>
              <a:t>sectional</a:t>
            </a:r>
            <a:r>
              <a:rPr lang="ro-RO" dirty="0">
                <a:latin typeface="UT Sans" panose="00000500000000000000" pitchFamily="50" charset="0"/>
              </a:rPr>
              <a:t> la UPU Brașov, 2017</a:t>
            </a:r>
            <a:endParaRPr lang="en-US" dirty="0">
              <a:latin typeface="UT Sans" panose="00000500000000000000" pitchFamily="50" charset="0"/>
            </a:endParaRP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1269 de pacienți incluși</a:t>
            </a:r>
          </a:p>
          <a:p>
            <a:pPr marL="285750" indent="-285750">
              <a:buFontTx/>
              <a:buChar char="-"/>
            </a:pPr>
            <a:r>
              <a:rPr lang="ro-RO" b="1" dirty="0">
                <a:latin typeface="UT Sans" panose="00000500000000000000" pitchFamily="50" charset="0"/>
              </a:rPr>
              <a:t>Rezultatul primar</a:t>
            </a:r>
            <a:r>
              <a:rPr lang="ro-RO" dirty="0">
                <a:latin typeface="UT Sans" panose="00000500000000000000" pitchFamily="50" charset="0"/>
              </a:rPr>
              <a:t>: posibilitatea ca pacientul să fi fost rezolvat de către MF prin consult clinic, prin consult clinic și teste POC, consult și în AMB sau de a nu putea fi rezolvat</a:t>
            </a:r>
          </a:p>
          <a:p>
            <a:r>
              <a:rPr lang="ro-RO" b="1" dirty="0">
                <a:latin typeface="UT Sans" panose="00000500000000000000" pitchFamily="50" charset="0"/>
              </a:rPr>
              <a:t>Rezultate: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71,6% dintre pacienți ar fi putut fi rezolvați în AMP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Notorietatea centrelor de permanență este redusă</a:t>
            </a:r>
          </a:p>
          <a:p>
            <a:r>
              <a:rPr lang="ro-RO" dirty="0">
                <a:latin typeface="UT Sans" panose="00000500000000000000" pitchFamily="50" charset="0"/>
              </a:rPr>
              <a:t>( 89.7% nu știu)</a:t>
            </a:r>
          </a:p>
          <a:p>
            <a:pPr marL="285750" indent="-285750">
              <a:buFontTx/>
              <a:buChar char="-"/>
            </a:pPr>
            <a:endParaRPr lang="ro-RO" dirty="0">
              <a:latin typeface="UT Sans" panose="00000500000000000000" pitchFamily="50" charset="0"/>
            </a:endParaRPr>
          </a:p>
          <a:p>
            <a:endParaRPr lang="ro-RO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885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3AB084A1-F3A2-4BF8-BB6A-E677B5BD77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48641"/>
            <a:ext cx="12191999" cy="6309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E0965C0-22E8-4A47-9A17-4E6078D00D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2377" y="638174"/>
            <a:ext cx="3705323" cy="5762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980205-D2C2-7BFF-883B-4FB6D31F2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189" y="1209184"/>
            <a:ext cx="3089189" cy="47344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UT Sans" panose="00000500000000000000" pitchFamily="50" charset="0"/>
              </a:rPr>
              <a:t>Disponiblitatea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serviciilor</a:t>
            </a:r>
            <a:r>
              <a:rPr lang="en-US" dirty="0">
                <a:latin typeface="UT Sans" panose="00000500000000000000" pitchFamily="50" charset="0"/>
              </a:rPr>
              <a:t> medico-</a:t>
            </a:r>
            <a:r>
              <a:rPr lang="en-US" dirty="0" err="1">
                <a:latin typeface="UT Sans" panose="00000500000000000000" pitchFamily="50" charset="0"/>
              </a:rPr>
              <a:t>sociale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în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românia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3D63C01-EC27-44CF-85D4-0C65696F1D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7B57BCC7-232D-4B6C-920B-D0696A3C8B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8E8CD9E-3CE2-487B-AA8E-6E386CD195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585414D-8D15-1C7E-33AD-4696582D6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798" y="930020"/>
            <a:ext cx="3397924" cy="186885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8F42A1F-0F67-4856-AEB3-D2AC390D23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31923" y="654222"/>
            <a:ext cx="3702878" cy="2437844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43C70EF2-316B-1203-C767-F0B9D14CD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88827" y="1329073"/>
            <a:ext cx="3400442" cy="108814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E18DC9CC-CE0B-48A6-8164-0D10E9E6CE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36239" y="654222"/>
            <a:ext cx="3702878" cy="2437844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1EF30AF-F809-BC0D-F24A-A61D5A759FB2}"/>
              </a:ext>
            </a:extLst>
          </p:cNvPr>
          <p:cNvSpPr txBox="1"/>
          <p:nvPr/>
        </p:nvSpPr>
        <p:spPr>
          <a:xfrm>
            <a:off x="4561870" y="3425295"/>
            <a:ext cx="6864154" cy="2800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Servicii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non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clinice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în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comunitate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care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îmbunătățesc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starea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de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sănătate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și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bine.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b="1" dirty="0" err="1">
                <a:solidFill>
                  <a:schemeClr val="tx2"/>
                </a:solidFill>
                <a:latin typeface="UT Sans" panose="00000500000000000000" pitchFamily="50" charset="0"/>
              </a:rPr>
              <a:t>Prescripția</a:t>
            </a:r>
            <a:r>
              <a:rPr lang="en-US" b="1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UT Sans" panose="00000500000000000000" pitchFamily="50" charset="0"/>
              </a:rPr>
              <a:t>socială</a:t>
            </a:r>
            <a:r>
              <a:rPr lang="en-US" b="1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–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indicarea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acestui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tip de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servicii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de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către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profesioniștii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din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sănătate</a:t>
            </a:r>
            <a:endParaRPr lang="en-US" dirty="0">
              <a:solidFill>
                <a:schemeClr val="tx2"/>
              </a:solidFill>
              <a:latin typeface="UT Sans" panose="00000500000000000000" pitchFamily="50" charset="0"/>
            </a:endParaRP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Review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narativ</a:t>
            </a:r>
            <a:endParaRPr lang="en-US" dirty="0">
              <a:solidFill>
                <a:schemeClr val="tx2"/>
              </a:solidFill>
              <a:latin typeface="UT Sans" panose="00000500000000000000" pitchFamily="50" charset="0"/>
            </a:endParaRP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Analiza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serviciilor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disponibile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în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România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pentru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prescripția</a:t>
            </a:r>
            <a:r>
              <a:rPr lang="en-US" dirty="0">
                <a:solidFill>
                  <a:schemeClr val="tx2"/>
                </a:solidFill>
                <a:latin typeface="UT Sans" panose="00000500000000000000" pitchFamily="50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UT Sans" panose="00000500000000000000" pitchFamily="50" charset="0"/>
              </a:rPr>
              <a:t>socială</a:t>
            </a:r>
            <a:endParaRPr lang="en-US" dirty="0">
              <a:solidFill>
                <a:schemeClr val="tx2"/>
              </a:solidFill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585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89AC43-8E2A-4DA4-A29B-EED2AAF87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Formarea medicală de bază</a:t>
            </a:r>
            <a:endParaRPr lang="en-US" dirty="0">
              <a:latin typeface="UT Sans" panose="00000500000000000000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EFAA7183-435A-4AA7-89F1-FD72DEBD59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7347716"/>
              </p:ext>
            </p:extLst>
          </p:nvPr>
        </p:nvGraphicFramePr>
        <p:xfrm>
          <a:off x="581192" y="1925357"/>
          <a:ext cx="6220825" cy="4354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3065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F9DCAE-DC4C-FE57-4869-D683D07A3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Servicii la distanță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4A73559-008A-14B3-01D8-890B250878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57670" y="2105811"/>
            <a:ext cx="2618862" cy="367823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B77D699-1911-62F1-AA32-674E3A734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318" y="4689443"/>
            <a:ext cx="3158352" cy="15791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627FCCF-CE8E-1894-7749-10EB7A3D7977}"/>
              </a:ext>
            </a:extLst>
          </p:cNvPr>
          <p:cNvSpPr txBox="1"/>
          <p:nvPr/>
        </p:nvSpPr>
        <p:spPr>
          <a:xfrm>
            <a:off x="581192" y="2258008"/>
            <a:ext cx="43174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Dezvoltarea unui serviciu nou care asigură acces la servicii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Serviciile de telemedicină se acordă în mod nediscriminatoriu; pacientul poate să refuze serviciul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Cadrul legal nu este complet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Asigurarea calității serviciilor medicale furnizate prin telemedicină este responsabilitatea furnizorilor</a:t>
            </a:r>
          </a:p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acestor servicii.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5432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5DA154-12F3-4630-873F-5012670A5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Servicii sigure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ABDF967-EF3D-A8FF-1B93-F3037D7D6F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1259" y="2477606"/>
            <a:ext cx="6823714" cy="3678238"/>
          </a:xfrm>
        </p:spPr>
      </p:pic>
    </p:spTree>
    <p:extLst>
      <p:ext uri="{BB962C8B-B14F-4D97-AF65-F5344CB8AC3E}">
        <p14:creationId xmlns:p14="http://schemas.microsoft.com/office/powerpoint/2010/main" val="17596347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CBE526-067F-FD5E-729F-F57286082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Managementul hipertensiunii multiplu intolerante la medicamente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450BB7-BBF3-26F1-AC33-9E2B84AD3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460" y="2042844"/>
            <a:ext cx="4981469" cy="3678303"/>
          </a:xfrm>
        </p:spPr>
        <p:txBody>
          <a:bodyPr/>
          <a:lstStyle/>
          <a:p>
            <a:r>
              <a:rPr lang="en-US" dirty="0" err="1">
                <a:latin typeface="UT Sans" panose="00000500000000000000" pitchFamily="50" charset="0"/>
              </a:rPr>
              <a:t>Cazurile</a:t>
            </a:r>
            <a:r>
              <a:rPr lang="en-US" dirty="0">
                <a:latin typeface="UT Sans" panose="00000500000000000000" pitchFamily="50" charset="0"/>
              </a:rPr>
              <a:t> cu </a:t>
            </a:r>
            <a:r>
              <a:rPr lang="en-US" dirty="0" err="1">
                <a:latin typeface="UT Sans" panose="00000500000000000000" pitchFamily="50" charset="0"/>
              </a:rPr>
              <a:t>hipertensiune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arterială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intolerantă</a:t>
            </a:r>
            <a:r>
              <a:rPr lang="en-US" dirty="0">
                <a:latin typeface="UT Sans" panose="00000500000000000000" pitchFamily="50" charset="0"/>
              </a:rPr>
              <a:t> la multiple </a:t>
            </a:r>
            <a:r>
              <a:rPr lang="en-US" dirty="0" err="1">
                <a:latin typeface="UT Sans" panose="00000500000000000000" pitchFamily="50" charset="0"/>
              </a:rPr>
              <a:t>medicamente</a:t>
            </a:r>
            <a:r>
              <a:rPr lang="en-US" dirty="0">
                <a:latin typeface="UT Sans" panose="00000500000000000000" pitchFamily="50" charset="0"/>
              </a:rPr>
              <a:t>, </a:t>
            </a:r>
            <a:r>
              <a:rPr lang="en-US" dirty="0" err="1">
                <a:latin typeface="UT Sans" panose="00000500000000000000" pitchFamily="50" charset="0"/>
              </a:rPr>
              <a:t>deși</a:t>
            </a:r>
            <a:r>
              <a:rPr lang="en-US" dirty="0">
                <a:latin typeface="UT Sans" panose="00000500000000000000" pitchFamily="50" charset="0"/>
              </a:rPr>
              <a:t> nu se </a:t>
            </a:r>
            <a:r>
              <a:rPr lang="en-US" dirty="0" err="1">
                <a:latin typeface="UT Sans" panose="00000500000000000000" pitchFamily="50" charset="0"/>
              </a:rPr>
              <a:t>întâlnesc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decât</a:t>
            </a:r>
            <a:r>
              <a:rPr lang="en-US" dirty="0">
                <a:latin typeface="UT Sans" panose="00000500000000000000" pitchFamily="50" charset="0"/>
              </a:rPr>
              <a:t> cu o </a:t>
            </a:r>
            <a:r>
              <a:rPr lang="en-US" dirty="0" err="1">
                <a:latin typeface="UT Sans" panose="00000500000000000000" pitchFamily="50" charset="0"/>
              </a:rPr>
              <a:t>frecvență</a:t>
            </a:r>
            <a:r>
              <a:rPr lang="en-US" dirty="0">
                <a:latin typeface="UT Sans" panose="00000500000000000000" pitchFamily="50" charset="0"/>
              </a:rPr>
              <a:t> 2-5% pot </a:t>
            </a:r>
            <a:r>
              <a:rPr lang="en-US" dirty="0" err="1">
                <a:latin typeface="UT Sans" panose="00000500000000000000" pitchFamily="50" charset="0"/>
              </a:rPr>
              <a:t>pune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probleme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terapeutice</a:t>
            </a:r>
            <a:r>
              <a:rPr lang="en-US" dirty="0">
                <a:latin typeface="UT Sans" panose="00000500000000000000" pitchFamily="50" charset="0"/>
              </a:rPr>
              <a:t> care </a:t>
            </a:r>
            <a:r>
              <a:rPr lang="en-US" dirty="0" err="1">
                <a:latin typeface="UT Sans" panose="00000500000000000000" pitchFamily="50" charset="0"/>
              </a:rPr>
              <a:t>necesită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rezolvare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în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cadrul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echipei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multidisciplinare</a:t>
            </a:r>
            <a:r>
              <a:rPr lang="en-US" dirty="0">
                <a:latin typeface="UT Sans" panose="00000500000000000000" pitchFamily="50" charset="0"/>
              </a:rPr>
              <a:t>. </a:t>
            </a:r>
            <a:endParaRPr lang="ro-RO" dirty="0">
              <a:latin typeface="UT Sans" panose="00000500000000000000" pitchFamily="50" charset="0"/>
            </a:endParaRPr>
          </a:p>
          <a:p>
            <a:r>
              <a:rPr lang="ro-RO" dirty="0">
                <a:latin typeface="UT Sans" panose="00000500000000000000" pitchFamily="50" charset="0"/>
              </a:rPr>
              <a:t>Seria: </a:t>
            </a:r>
            <a:r>
              <a:rPr lang="ro-RO" dirty="0" err="1">
                <a:latin typeface="UT Sans" panose="00000500000000000000" pitchFamily="50" charset="0"/>
              </a:rPr>
              <a:t>Therapeutic</a:t>
            </a:r>
            <a:r>
              <a:rPr lang="ro-RO" dirty="0">
                <a:latin typeface="UT Sans" panose="00000500000000000000" pitchFamily="50" charset="0"/>
              </a:rPr>
              <a:t> </a:t>
            </a:r>
            <a:r>
              <a:rPr lang="ro-RO" dirty="0" err="1">
                <a:latin typeface="UT Sans" panose="00000500000000000000" pitchFamily="50" charset="0"/>
              </a:rPr>
              <a:t>challenges</a:t>
            </a:r>
            <a:endParaRPr lang="ro-RO" dirty="0">
              <a:latin typeface="UT Sans" panose="00000500000000000000" pitchFamily="50" charset="0"/>
            </a:endParaRPr>
          </a:p>
          <a:p>
            <a:r>
              <a:rPr lang="ro-RO" dirty="0">
                <a:latin typeface="UT Sans" panose="00000500000000000000" pitchFamily="50" charset="0"/>
              </a:rPr>
              <a:t>Algoritm de management </a:t>
            </a:r>
          </a:p>
          <a:p>
            <a:endParaRPr lang="ro-RO" dirty="0">
              <a:latin typeface="UT Sans" panose="00000500000000000000" pitchFamily="50" charset="0"/>
            </a:endParaRPr>
          </a:p>
          <a:p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B7A1B9E-4903-9F7D-C89C-B02CC44A7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568" y="2042844"/>
            <a:ext cx="5174428" cy="16232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D0574B1-8803-5449-B954-F9544358A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770" y="3881995"/>
            <a:ext cx="5029636" cy="23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59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BDC234-9410-DFDC-02E0-E27DB7FAC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Managementul cefaleei tip migrenă </a:t>
            </a:r>
            <a:r>
              <a:rPr lang="ro-RO" dirty="0" err="1">
                <a:latin typeface="UT Sans" panose="00000500000000000000" pitchFamily="50" charset="0"/>
              </a:rPr>
              <a:t>asociatE</a:t>
            </a:r>
            <a:r>
              <a:rPr lang="ro-RO" dirty="0">
                <a:latin typeface="UT Sans" panose="00000500000000000000" pitchFamily="50" charset="0"/>
              </a:rPr>
              <a:t>  tulburărilor hormonale la femei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05C42C-B3C2-691F-70CB-C321962AE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219825"/>
            <a:ext cx="4970522" cy="3678303"/>
          </a:xfrm>
        </p:spPr>
        <p:txBody>
          <a:bodyPr>
            <a:normAutofit lnSpcReduction="10000"/>
          </a:bodyPr>
          <a:lstStyle/>
          <a:p>
            <a:r>
              <a:rPr lang="ro-RO" dirty="0">
                <a:latin typeface="UT Sans" panose="00000500000000000000" pitchFamily="50" charset="0"/>
              </a:rPr>
              <a:t>Toxina </a:t>
            </a:r>
            <a:r>
              <a:rPr lang="ro-RO" dirty="0" err="1">
                <a:latin typeface="UT Sans" panose="00000500000000000000" pitchFamily="50" charset="0"/>
              </a:rPr>
              <a:t>botulinică</a:t>
            </a:r>
            <a:r>
              <a:rPr lang="ro-RO" dirty="0">
                <a:latin typeface="UT Sans" panose="00000500000000000000" pitchFamily="50" charset="0"/>
              </a:rPr>
              <a:t> (</a:t>
            </a:r>
            <a:r>
              <a:rPr lang="ro-RO" dirty="0" err="1">
                <a:latin typeface="UT Sans" panose="00000500000000000000" pitchFamily="50" charset="0"/>
              </a:rPr>
              <a:t>BoNT</a:t>
            </a:r>
            <a:r>
              <a:rPr lang="ro-RO" dirty="0">
                <a:latin typeface="UT Sans" panose="00000500000000000000" pitchFamily="50" charset="0"/>
              </a:rPr>
              <a:t>-A) utilizare în migrenă</a:t>
            </a:r>
          </a:p>
          <a:p>
            <a:r>
              <a:rPr lang="ro-RO" dirty="0">
                <a:latin typeface="UT Sans" panose="00000500000000000000" pitchFamily="50" charset="0"/>
              </a:rPr>
              <a:t>Review de literatură narativ</a:t>
            </a:r>
          </a:p>
          <a:p>
            <a:r>
              <a:rPr lang="ro-RO" dirty="0">
                <a:latin typeface="UT Sans" panose="00000500000000000000" pitchFamily="50" charset="0"/>
              </a:rPr>
              <a:t>Abordări terapeutice ale migrenelor în general și în particular </a:t>
            </a:r>
            <a:r>
              <a:rPr lang="ro-RO" dirty="0" err="1">
                <a:latin typeface="UT Sans" panose="00000500000000000000" pitchFamily="50" charset="0"/>
              </a:rPr>
              <a:t>perimenopauză</a:t>
            </a:r>
            <a:r>
              <a:rPr lang="ro-RO" dirty="0">
                <a:latin typeface="UT Sans" panose="00000500000000000000" pitchFamily="50" charset="0"/>
              </a:rPr>
              <a:t> și  premenstruale</a:t>
            </a:r>
          </a:p>
          <a:p>
            <a:r>
              <a:rPr lang="ro-RO" dirty="0">
                <a:latin typeface="UT Sans" panose="00000500000000000000" pitchFamily="50" charset="0"/>
              </a:rPr>
              <a:t>21 de cercetări</a:t>
            </a:r>
          </a:p>
          <a:p>
            <a:r>
              <a:rPr lang="ro-RO" dirty="0" err="1">
                <a:latin typeface="UT Sans" panose="00000500000000000000" pitchFamily="50" charset="0"/>
              </a:rPr>
              <a:t>BoNT</a:t>
            </a:r>
            <a:r>
              <a:rPr lang="ro-RO" dirty="0">
                <a:latin typeface="UT Sans" panose="00000500000000000000" pitchFamily="50" charset="0"/>
              </a:rPr>
              <a:t>-A este atât util, cât și sigur ca agent profilactic pentru migrenele cronice (CM), dar nu este eficient în migrenele episodice (EM). </a:t>
            </a:r>
          </a:p>
          <a:p>
            <a:r>
              <a:rPr lang="ro-RO" dirty="0">
                <a:latin typeface="UT Sans" panose="00000500000000000000" pitchFamily="50" charset="0"/>
              </a:rPr>
              <a:t>Nu sunt cercetări specifice pentru migrenele asociate tulburărilor hormonale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88AC35D-3E68-E54C-ACA5-8754986CF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2306465"/>
            <a:ext cx="5913632" cy="26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042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F29289-CAC3-8363-E002-C7E83305C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Efectele </a:t>
            </a:r>
            <a:r>
              <a:rPr lang="ro-RO" dirty="0" err="1">
                <a:latin typeface="UT Sans" panose="00000500000000000000" pitchFamily="50" charset="0"/>
              </a:rPr>
              <a:t>lăptiȘorului</a:t>
            </a:r>
            <a:r>
              <a:rPr lang="ro-RO" dirty="0">
                <a:latin typeface="UT Sans" panose="00000500000000000000" pitchFamily="50" charset="0"/>
              </a:rPr>
              <a:t> de matcă în menopauză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FF110F-9847-0914-BB07-DA7D7B743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90" y="2327979"/>
            <a:ext cx="5347659" cy="3678303"/>
          </a:xfrm>
        </p:spPr>
        <p:txBody>
          <a:bodyPr>
            <a:normAutofit lnSpcReduction="10000"/>
          </a:bodyPr>
          <a:lstStyle/>
          <a:p>
            <a:r>
              <a:rPr lang="ro-RO" dirty="0"/>
              <a:t>Efectele biologice ale lăptișorului de matcă în menopauză (efecte asemănătoare estrogenului)</a:t>
            </a:r>
          </a:p>
          <a:p>
            <a:r>
              <a:rPr lang="ro-RO" dirty="0"/>
              <a:t>Recenzie de literatură</a:t>
            </a:r>
          </a:p>
          <a:p>
            <a:r>
              <a:rPr lang="ro-RO" dirty="0" err="1"/>
              <a:t>Apalbuminele</a:t>
            </a:r>
            <a:r>
              <a:rPr lang="ro-RO" dirty="0"/>
              <a:t> – efecte asupra sănătății metabolice</a:t>
            </a:r>
          </a:p>
          <a:p>
            <a:r>
              <a:rPr lang="ro-RO" dirty="0"/>
              <a:t>Fracțiuni </a:t>
            </a:r>
            <a:r>
              <a:rPr lang="ro-RO" dirty="0" err="1"/>
              <a:t>peptidice</a:t>
            </a:r>
            <a:r>
              <a:rPr lang="ro-RO" dirty="0"/>
              <a:t>- eficace prin efect </a:t>
            </a:r>
            <a:r>
              <a:rPr lang="ro-RO" dirty="0" err="1"/>
              <a:t>antimicrobian</a:t>
            </a:r>
            <a:r>
              <a:rPr lang="ro-RO" dirty="0"/>
              <a:t> și creșterea răspunsului imun</a:t>
            </a:r>
          </a:p>
          <a:p>
            <a:r>
              <a:rPr lang="ro-RO" dirty="0"/>
              <a:t>Sunt necesare studii suplimentare pentru dovedirea rolului în controlul simptomelor asociate menopauzei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EDB1D49-27CC-44E7-04F8-D468E07E6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149" y="2640235"/>
            <a:ext cx="5715495" cy="21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226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2EC114-2A50-CC3E-C3ED-82F570203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Suplimente în menopauză și </a:t>
            </a:r>
            <a:r>
              <a:rPr lang="ro-RO" dirty="0" err="1">
                <a:latin typeface="UT Sans" panose="00000500000000000000" pitchFamily="50" charset="0"/>
              </a:rPr>
              <a:t>perimenopauză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7D6838-BC85-3C5D-440D-BBB1DDE5A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4259948" cy="4279298"/>
          </a:xfrm>
        </p:spPr>
        <p:txBody>
          <a:bodyPr>
            <a:normAutofit fontScale="85000" lnSpcReduction="20000"/>
          </a:bodyPr>
          <a:lstStyle/>
          <a:p>
            <a:r>
              <a:rPr lang="ro-RO" dirty="0"/>
              <a:t>Studiu observațional (2020-2021)</a:t>
            </a:r>
          </a:p>
          <a:p>
            <a:r>
              <a:rPr lang="ro-RO" dirty="0"/>
              <a:t>Evaluarea efectului a 2 suplimente- unul conținând extracte de soia fermentată și celălalt lăptișor de matcă)</a:t>
            </a:r>
          </a:p>
          <a:p>
            <a:r>
              <a:rPr lang="ro-RO" dirty="0"/>
              <a:t>97 de femei – peri și postmenopauză</a:t>
            </a:r>
          </a:p>
          <a:p>
            <a:r>
              <a:rPr lang="ro-RO" dirty="0"/>
              <a:t>Randomizare în 2 loturi</a:t>
            </a:r>
          </a:p>
          <a:p>
            <a:r>
              <a:rPr lang="ro-RO" dirty="0"/>
              <a:t>Urmărită calitatea vieții specifice menopauzei ( MENQOL) și și scala 21 de anxietate și depresie ( DASS-21)</a:t>
            </a:r>
          </a:p>
          <a:p>
            <a:pPr marL="0" indent="0">
              <a:buNone/>
            </a:pPr>
            <a:r>
              <a:rPr lang="ro-RO" dirty="0"/>
              <a:t>Rezultate</a:t>
            </a:r>
          </a:p>
          <a:p>
            <a:r>
              <a:rPr lang="en-US" dirty="0"/>
              <a:t>o </a:t>
            </a:r>
            <a:r>
              <a:rPr lang="en-US" dirty="0" err="1"/>
              <a:t>administrare</a:t>
            </a:r>
            <a:r>
              <a:rPr lang="en-US" dirty="0"/>
              <a:t> de opt </a:t>
            </a:r>
            <a:r>
              <a:rPr lang="en-US" dirty="0" err="1"/>
              <a:t>săptămâni</a:t>
            </a:r>
            <a:r>
              <a:rPr lang="en-US" dirty="0"/>
              <a:t> de </a:t>
            </a:r>
            <a:r>
              <a:rPr lang="en-US" dirty="0" err="1"/>
              <a:t>suplimente</a:t>
            </a:r>
            <a:r>
              <a:rPr lang="en-US" dirty="0"/>
              <a:t> cu </a:t>
            </a:r>
            <a:r>
              <a:rPr lang="en-US" dirty="0" err="1"/>
              <a:t>extracte</a:t>
            </a:r>
            <a:r>
              <a:rPr lang="en-US" dirty="0"/>
              <a:t> de soia </a:t>
            </a:r>
            <a:r>
              <a:rPr lang="en-US" dirty="0" err="1"/>
              <a:t>fermentată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extracte</a:t>
            </a:r>
            <a:r>
              <a:rPr lang="en-US" dirty="0"/>
              <a:t> soia plus capsule </a:t>
            </a:r>
            <a:r>
              <a:rPr lang="en-US" dirty="0" err="1"/>
              <a:t>lăptișor</a:t>
            </a:r>
            <a:r>
              <a:rPr lang="en-US" dirty="0"/>
              <a:t> de </a:t>
            </a:r>
            <a:r>
              <a:rPr lang="en-US" dirty="0" err="1"/>
              <a:t>matcă</a:t>
            </a:r>
            <a:r>
              <a:rPr lang="en-US" dirty="0"/>
              <a:t> au </a:t>
            </a:r>
            <a:r>
              <a:rPr lang="en-US" dirty="0" err="1"/>
              <a:t>fost</a:t>
            </a:r>
            <a:r>
              <a:rPr lang="en-US" dirty="0"/>
              <a:t> </a:t>
            </a:r>
            <a:r>
              <a:rPr lang="en-US" dirty="0" err="1"/>
              <a:t>eficiente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reducerea</a:t>
            </a:r>
            <a:r>
              <a:rPr lang="en-US" dirty="0"/>
              <a:t> </a:t>
            </a:r>
            <a:r>
              <a:rPr lang="en-US" dirty="0" err="1"/>
              <a:t>numărului</a:t>
            </a:r>
            <a:r>
              <a:rPr lang="en-US" dirty="0"/>
              <a:t> </a:t>
            </a:r>
            <a:r>
              <a:rPr lang="en-US" dirty="0" err="1"/>
              <a:t>mediu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intensității</a:t>
            </a:r>
            <a:r>
              <a:rPr lang="en-US" dirty="0"/>
              <a:t> </a:t>
            </a:r>
            <a:r>
              <a:rPr lang="en-US" dirty="0" err="1"/>
              <a:t>bufeurilor</a:t>
            </a:r>
            <a:r>
              <a:rPr lang="en-US" dirty="0"/>
              <a:t> </a:t>
            </a:r>
            <a:r>
              <a:rPr lang="en-US" dirty="0" err="1"/>
              <a:t>zilnice</a:t>
            </a:r>
            <a:r>
              <a:rPr lang="en-US" dirty="0"/>
              <a:t> la </a:t>
            </a:r>
            <a:r>
              <a:rPr lang="en-US" dirty="0" err="1"/>
              <a:t>femeile</a:t>
            </a:r>
            <a:r>
              <a:rPr lang="en-US" dirty="0"/>
              <a:t> </a:t>
            </a:r>
            <a:r>
              <a:rPr lang="en-US" dirty="0" err="1"/>
              <a:t>aflate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peri-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postmenopauză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5BDAA14-7A2A-7454-27CB-5B7E41AC5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782" y="2171591"/>
            <a:ext cx="7071973" cy="251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722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9FE11D-5AC8-00B9-B63C-5EA2D24E0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Recenzii din aria </a:t>
            </a:r>
            <a:r>
              <a:rPr lang="ro-RO" dirty="0" err="1">
                <a:latin typeface="UT Sans" panose="00000500000000000000" pitchFamily="50" charset="0"/>
              </a:rPr>
              <a:t>terapeuticĂ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607F75F-A741-7E9C-8408-4C89B938D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02" y="1944404"/>
            <a:ext cx="5625327" cy="23561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DCEF7C-48E6-4E7D-EB01-3E4F8A8D9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439" y="1912833"/>
            <a:ext cx="6225369" cy="2102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F8DA958-2130-8B03-3C5B-A119692AA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302" y="4300597"/>
            <a:ext cx="6675698" cy="15317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EF6DF53-89FD-3724-2E37-33D6D5C6E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0063" y="4715696"/>
            <a:ext cx="3778078" cy="202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728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F4B602-FB30-50AB-E664-B6E8609F9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II. Dimensiunea de sănătate publică a </a:t>
            </a:r>
            <a:r>
              <a:rPr lang="en-US" dirty="0" err="1">
                <a:latin typeface="UT Sans" panose="00000500000000000000" pitchFamily="50" charset="0"/>
              </a:rPr>
              <a:t>medicinii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familie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81315D8-E984-A021-AFA7-F927986133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/>
              <a:t>Direcție de cercetare și dezvoltare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9991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9A8323-9456-01DD-EAC4-E31B488D2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Cadru de politici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660AD66-5E85-058F-A10C-C761A09467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1740" y="786521"/>
            <a:ext cx="6389068" cy="327899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27F5AE-9ACE-9523-A5E5-30DC4F9A4CB4}"/>
              </a:ext>
            </a:extLst>
          </p:cNvPr>
          <p:cNvSpPr txBox="1"/>
          <p:nvPr/>
        </p:nvSpPr>
        <p:spPr>
          <a:xfrm>
            <a:off x="191133" y="2100253"/>
            <a:ext cx="43461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Rata natalității la fetele 10-14 ani este de 8.5 ori mai mare decât media europeană, iar la 15-19 ani este de 3.4 ori mai ridicată, fenomenul fiind în creștere mai ales la grupa de vârstă 10-14 ani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Analiza literaturii de specialitate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Analiza datelor statistice naționale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26 de interviuri </a:t>
            </a:r>
            <a:r>
              <a:rPr lang="ro-RO" dirty="0" err="1">
                <a:latin typeface="UT Sans" panose="00000500000000000000" pitchFamily="50" charset="0"/>
                <a:cs typeface="Arial" panose="020B0604020202020204" pitchFamily="34" charset="0"/>
              </a:rPr>
              <a:t>semistructurate</a:t>
            </a:r>
            <a:endParaRPr lang="ro-RO" dirty="0">
              <a:latin typeface="UT Sans" panose="00000500000000000000" pitchFamily="50" charset="0"/>
              <a:cs typeface="Arial" panose="020B0604020202020204" pitchFamily="34" charset="0"/>
            </a:endParaRPr>
          </a:p>
          <a:p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892D746-CE4E-EFDA-7246-F76D57F77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415" y="3876502"/>
            <a:ext cx="3942857" cy="27904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D3A8500-ACBB-44F2-9A32-53AFE6622F98}"/>
              </a:ext>
            </a:extLst>
          </p:cNvPr>
          <p:cNvSpPr txBox="1"/>
          <p:nvPr/>
        </p:nvSpPr>
        <p:spPr>
          <a:xfrm>
            <a:off x="1936735" y="5142045"/>
            <a:ext cx="461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UT Sans" panose="00000500000000000000" pitchFamily="50" charset="0"/>
              </a:rPr>
              <a:t>lipsa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unei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strategii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actualizate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prevenire</a:t>
            </a:r>
            <a:r>
              <a:rPr lang="en-US" dirty="0">
                <a:latin typeface="UT Sans" panose="00000500000000000000" pitchFamily="50" charset="0"/>
              </a:rPr>
              <a:t> a </a:t>
            </a:r>
            <a:r>
              <a:rPr lang="en-US" dirty="0" err="1">
                <a:latin typeface="UT Sans" panose="00000500000000000000" pitchFamily="50" charset="0"/>
              </a:rPr>
              <a:t>sarcinilor</a:t>
            </a:r>
            <a:r>
              <a:rPr lang="en-US" dirty="0">
                <a:latin typeface="UT Sans" panose="00000500000000000000" pitchFamily="50" charset="0"/>
              </a:rPr>
              <a:t> la </a:t>
            </a:r>
            <a:r>
              <a:rPr lang="en-US" dirty="0" err="1">
                <a:latin typeface="UT Sans" panose="00000500000000000000" pitchFamily="50" charset="0"/>
              </a:rPr>
              <a:t>adolescente</a:t>
            </a:r>
            <a:r>
              <a:rPr lang="en-US" dirty="0">
                <a:latin typeface="UT Sans" panose="00000500000000000000" pitchFamily="50" charset="0"/>
              </a:rPr>
              <a:t>, </a:t>
            </a:r>
            <a:endParaRPr lang="ro-RO" dirty="0">
              <a:latin typeface="UT Sans" panose="00000500000000000000" pitchFamily="50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UT Sans" panose="00000500000000000000" pitchFamily="50" charset="0"/>
              </a:rPr>
              <a:t>lipsa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unor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ghiduri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și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protocoale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conduită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preventivă</a:t>
            </a:r>
            <a:endParaRPr lang="en-US" dirty="0"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3281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025FBB-6852-56A9-DCBF-8F187E80F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Prevalența deficitului de vitamina d în populație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F86974E6-8DFC-245E-A48B-D107C816B8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77069" y="2331693"/>
            <a:ext cx="6214188" cy="349788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25EF151-AC7E-D632-7E20-2E349E5C4A68}"/>
              </a:ext>
            </a:extLst>
          </p:cNvPr>
          <p:cNvSpPr txBox="1"/>
          <p:nvPr/>
        </p:nvSpPr>
        <p:spPr>
          <a:xfrm>
            <a:off x="764725" y="1895653"/>
            <a:ext cx="42831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Ancheta EHES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5380 adulți 25-64 de ani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o-RO" dirty="0">
              <a:latin typeface="UT Sans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UT Sans" panose="00000500000000000000" pitchFamily="50" charset="0"/>
                <a:cs typeface="Arial" panose="020B0604020202020204" pitchFamily="34" charset="0"/>
              </a:rPr>
              <a:t>Studiul</a:t>
            </a:r>
            <a:r>
              <a:rPr lang="en-US" dirty="0">
                <a:latin typeface="UT Sans" panose="00000500000000000000" pitchFamily="50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UT Sans" panose="00000500000000000000" pitchFamily="50" charset="0"/>
                <a:cs typeface="Arial" panose="020B0604020202020204" pitchFamily="34" charset="0"/>
              </a:rPr>
              <a:t>prevalen</a:t>
            </a:r>
            <a:r>
              <a:rPr lang="ro-RO" dirty="0" err="1">
                <a:latin typeface="UT Sans" panose="00000500000000000000" pitchFamily="50" charset="0"/>
                <a:cs typeface="Arial" panose="020B0604020202020204" pitchFamily="34" charset="0"/>
              </a:rPr>
              <a:t>ței</a:t>
            </a: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 deficitului </a:t>
            </a:r>
            <a:r>
              <a:rPr lang="ro-RO" dirty="0" err="1">
                <a:latin typeface="UT Sans" panose="00000500000000000000" pitchFamily="50" charset="0"/>
                <a:cs typeface="Arial" panose="020B0604020202020204" pitchFamily="34" charset="0"/>
              </a:rPr>
              <a:t>vit</a:t>
            </a: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 D- grupele de risc ( 3 studii în RO)</a:t>
            </a:r>
          </a:p>
          <a:p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Rezultate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Valoarea medie a 25(OH)D este mai mare la bărbați decât la femei- insuficiență</a:t>
            </a:r>
          </a:p>
          <a:p>
            <a:pPr marL="285750" indent="-285750">
              <a:buFontTx/>
              <a:buChar char="-"/>
            </a:pPr>
            <a:endParaRPr lang="ro-RO" dirty="0">
              <a:latin typeface="UT Sans" panose="00000500000000000000" pitchFamily="50" charset="0"/>
              <a:cs typeface="Arial" panose="020B0604020202020204" pitchFamily="34" charset="0"/>
            </a:endParaRPr>
          </a:p>
          <a:p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- Grupa de risc: femei, obeze, cu status </a:t>
            </a:r>
            <a:r>
              <a:rPr lang="ro-RO" dirty="0" err="1">
                <a:latin typeface="UT Sans" panose="00000500000000000000" pitchFamily="50" charset="0"/>
                <a:cs typeface="Arial" panose="020B0604020202020204" pitchFamily="34" charset="0"/>
              </a:rPr>
              <a:t>socio</a:t>
            </a: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-economic scăzut,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Nevoia de documentare a deficitului de vitamina D în populația adultă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latin typeface="UT Sans" panose="00000500000000000000" pitchFamily="50" charset="0"/>
                <a:cs typeface="Arial" panose="020B0604020202020204" pitchFamily="34" charset="0"/>
              </a:rPr>
              <a:t>Sunt necesare programe de screening? Sau suplimentarea cu vitamina D?</a:t>
            </a:r>
            <a:endParaRPr lang="en-US" dirty="0">
              <a:latin typeface="UT Sans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2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539CF8-2B8F-4144-80D4-3283279F0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Masterat</a:t>
            </a:r>
            <a:endParaRPr lang="en-US" dirty="0">
              <a:latin typeface="UT Sans" panose="000005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8AF745-0D0C-4BE8-86B5-E426E4DE4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872" y="2365691"/>
            <a:ext cx="4939932" cy="3678303"/>
          </a:xfrm>
        </p:spPr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2006 - 2008  programul de </a:t>
            </a:r>
            <a:r>
              <a:rPr lang="ro-RO" b="1" dirty="0">
                <a:solidFill>
                  <a:srgbClr val="002E8A"/>
                </a:solidFill>
                <a:latin typeface="UT Sans" panose="00000500000000000000" pitchFamily="2" charset="0"/>
              </a:rPr>
              <a:t>Master în Sănătate Publică și Management Sanitar 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2" charset="0"/>
              </a:rPr>
              <a:t>Facultatea de Medicină și Farmacie din București, </a:t>
            </a:r>
          </a:p>
          <a:p>
            <a:pPr marL="0" indent="0">
              <a:buNone/>
            </a:pPr>
            <a:endParaRPr lang="ro-RO" dirty="0">
              <a:latin typeface="UT Sans" panose="00000500000000000000" pitchFamily="2" charset="0"/>
            </a:endParaRPr>
          </a:p>
          <a:p>
            <a:pPr marL="0" indent="0">
              <a:buNone/>
            </a:pPr>
            <a:r>
              <a:rPr lang="ro-RO" dirty="0">
                <a:latin typeface="UT Sans" panose="00000500000000000000" pitchFamily="2" charset="0"/>
              </a:rPr>
              <a:t>Dizertație:  </a:t>
            </a:r>
            <a:r>
              <a:rPr lang="en-US" dirty="0">
                <a:latin typeface="UT Sans" panose="00000500000000000000" pitchFamily="2" charset="0"/>
              </a:rPr>
              <a:t>“</a:t>
            </a:r>
            <a:r>
              <a:rPr lang="ro-RO" b="1" dirty="0">
                <a:latin typeface="UT Sans" panose="00000500000000000000" pitchFamily="2" charset="0"/>
              </a:rPr>
              <a:t>Monitorizarea managementului cabinetului medicului de familie - studiu de caz cu utilizarea instrumentului European Practice </a:t>
            </a:r>
            <a:r>
              <a:rPr lang="ro-RO" b="1" dirty="0" err="1">
                <a:latin typeface="UT Sans" panose="00000500000000000000" pitchFamily="2" charset="0"/>
              </a:rPr>
              <a:t>Assessment</a:t>
            </a:r>
            <a:r>
              <a:rPr lang="ro-RO" b="1" dirty="0">
                <a:latin typeface="UT Sans" panose="00000500000000000000" pitchFamily="2" charset="0"/>
              </a:rPr>
              <a:t> (EPA)</a:t>
            </a:r>
            <a:r>
              <a:rPr lang="ro-RO" dirty="0">
                <a:latin typeface="UT Sans" panose="00000500000000000000" pitchFamily="2" charset="0"/>
              </a:rPr>
              <a:t>”, </a:t>
            </a:r>
          </a:p>
          <a:p>
            <a:pPr marL="0" indent="0">
              <a:buNone/>
            </a:pPr>
            <a:r>
              <a:rPr lang="ro-RO" dirty="0">
                <a:latin typeface="UT Sans" panose="00000500000000000000" pitchFamily="2" charset="0"/>
              </a:rPr>
              <a:t>coordonator Șef lucrări dr. Florentina </a:t>
            </a:r>
            <a:r>
              <a:rPr lang="ro-RO" dirty="0" err="1">
                <a:latin typeface="UT Sans" panose="00000500000000000000" pitchFamily="2" charset="0"/>
              </a:rPr>
              <a:t>Furtunescu</a:t>
            </a:r>
            <a:endParaRPr lang="ro-RO" dirty="0">
              <a:latin typeface="UT Sans" panose="00000500000000000000" pitchFamily="2" charset="0"/>
            </a:endParaRPr>
          </a:p>
        </p:txBody>
      </p:sp>
      <p:pic>
        <p:nvPicPr>
          <p:cNvPr id="5" name="Picture 4" descr="A screenshot of text&#10;&#10;Description generated with very high confidence">
            <a:extLst>
              <a:ext uri="{FF2B5EF4-FFF2-40B4-BE49-F238E27FC236}">
                <a16:creationId xmlns:a16="http://schemas.microsoft.com/office/drawing/2014/main" xmlns="" id="{BE011F53-C611-4C3B-B3FE-9111D6F8F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84" y="2730516"/>
            <a:ext cx="4301924" cy="3226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xmlns="" id="{459D095C-7976-4C97-956B-7B61B035F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125" y="2260017"/>
            <a:ext cx="2557454" cy="3519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447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1B3D61-AB92-C926-CF77-4C8A92B7B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Analiza urban/rural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5417DF5-7AE0-F27C-5315-19E72E713E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206" y="2214625"/>
            <a:ext cx="10895602" cy="26093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DC4758-7A87-DE53-1F5E-C7E06E6E2991}"/>
              </a:ext>
            </a:extLst>
          </p:cNvPr>
          <p:cNvSpPr txBox="1"/>
          <p:nvPr/>
        </p:nvSpPr>
        <p:spPr>
          <a:xfrm>
            <a:off x="581192" y="4927003"/>
            <a:ext cx="50847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- </a:t>
            </a:r>
            <a:r>
              <a:rPr lang="ro-RO" dirty="0">
                <a:latin typeface="UT Sans" panose="00000500000000000000" pitchFamily="50" charset="0"/>
              </a:rPr>
              <a:t>comunitățile rurale - nivel mai scăzut de educație, economic, cu rate ridicate de consum de alcool de tip </a:t>
            </a:r>
            <a:r>
              <a:rPr lang="en-US" dirty="0">
                <a:latin typeface="UT Sans" panose="00000500000000000000" pitchFamily="50" charset="0"/>
              </a:rPr>
              <a:t>“binge”, au </a:t>
            </a:r>
            <a:r>
              <a:rPr lang="en-US" dirty="0" err="1">
                <a:latin typeface="UT Sans" panose="00000500000000000000" pitchFamily="50" charset="0"/>
              </a:rPr>
              <a:t>mai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frecvent</a:t>
            </a:r>
            <a:r>
              <a:rPr lang="en-US" dirty="0">
                <a:latin typeface="UT Sans" panose="00000500000000000000" pitchFamily="50" charset="0"/>
              </a:rPr>
              <a:t> HTA, </a:t>
            </a:r>
            <a:r>
              <a:rPr lang="en-US" dirty="0" err="1">
                <a:latin typeface="UT Sans" panose="00000500000000000000" pitchFamily="50" charset="0"/>
              </a:rPr>
              <a:t>supraponderalitate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ro-RO" dirty="0">
                <a:latin typeface="UT Sans" panose="00000500000000000000" pitchFamily="50" charset="0"/>
              </a:rPr>
              <a:t>și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obezitate</a:t>
            </a:r>
            <a:r>
              <a:rPr lang="en-US" dirty="0">
                <a:latin typeface="UT Sans" panose="00000500000000000000" pitchFamily="50" charset="0"/>
              </a:rPr>
              <a:t> precum </a:t>
            </a:r>
            <a:r>
              <a:rPr lang="ro-RO" dirty="0">
                <a:latin typeface="UT Sans" panose="00000500000000000000" pitchFamily="50" charset="0"/>
              </a:rPr>
              <a:t>și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niveluri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mai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mari</a:t>
            </a:r>
            <a:r>
              <a:rPr lang="en-US" dirty="0">
                <a:latin typeface="UT Sans" panose="00000500000000000000" pitchFamily="50" charset="0"/>
              </a:rPr>
              <a:t> ale </a:t>
            </a:r>
            <a:r>
              <a:rPr lang="en-US" dirty="0" err="1">
                <a:latin typeface="UT Sans" panose="00000500000000000000" pitchFamily="50" charset="0"/>
              </a:rPr>
              <a:t>glicemiei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bazale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2E149B0-DD8F-12CD-AF94-5D112831136C}"/>
              </a:ext>
            </a:extLst>
          </p:cNvPr>
          <p:cNvSpPr txBox="1"/>
          <p:nvPr/>
        </p:nvSpPr>
        <p:spPr>
          <a:xfrm>
            <a:off x="6163007" y="4927003"/>
            <a:ext cx="4874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- </a:t>
            </a:r>
            <a:r>
              <a:rPr lang="ro-RO" dirty="0">
                <a:latin typeface="UT Sans" panose="00000500000000000000" pitchFamily="50" charset="0"/>
              </a:rPr>
              <a:t>comunitățile urbane – nivel de educație mai ridicat, venit lunar adecvat, consum de alcool zilnic, fumători, cu un nivel mai crescut al colesterolului.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3670D7E-9207-7963-2C2E-C4E74BBE8F67}"/>
              </a:ext>
            </a:extLst>
          </p:cNvPr>
          <p:cNvSpPr txBox="1"/>
          <p:nvPr/>
        </p:nvSpPr>
        <p:spPr>
          <a:xfrm>
            <a:off x="5665973" y="6193706"/>
            <a:ext cx="5593976" cy="376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latin typeface="UT Sans" panose="00000500000000000000" pitchFamily="50" charset="0"/>
              </a:rPr>
              <a:t>Acces la servicii de AMP bun</a:t>
            </a:r>
            <a:endParaRPr lang="en-US" dirty="0"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9729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885ED6-2942-E278-1DA0-6A36A245E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Incidența otitei medii la copiii sub 6 ani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F8A3CE68-4017-6A3F-8DE2-EDD6FD7CBF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11316" y="2158850"/>
            <a:ext cx="6599492" cy="285774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5757AF8-CEBB-364C-700B-69D0C8DCA788}"/>
              </a:ext>
            </a:extLst>
          </p:cNvPr>
          <p:cNvSpPr txBox="1"/>
          <p:nvPr/>
        </p:nvSpPr>
        <p:spPr>
          <a:xfrm>
            <a:off x="412954" y="2487561"/>
            <a:ext cx="45983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Studiu observațional, 5 țări est europene </a:t>
            </a:r>
          </a:p>
          <a:p>
            <a:r>
              <a:rPr lang="ro-RO" dirty="0">
                <a:latin typeface="UT Sans" panose="00000500000000000000" pitchFamily="50" charset="0"/>
              </a:rPr>
              <a:t>(Estonia, Lituania, Polonia, România și Slovenia)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La momentul studiului nu era introdusă vaccinarea </a:t>
            </a:r>
            <a:r>
              <a:rPr lang="ro-RO" dirty="0" err="1">
                <a:latin typeface="UT Sans" panose="00000500000000000000" pitchFamily="50" charset="0"/>
              </a:rPr>
              <a:t>antipneumococică</a:t>
            </a:r>
            <a:endParaRPr lang="ro-RO" dirty="0">
              <a:latin typeface="UT Sans" panose="00000500000000000000" pitchFamily="50" charset="0"/>
            </a:endParaRP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2253 copii înrolați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Incidența OAM- 160.7/1000/an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82.5% au primit antibiotic</a:t>
            </a:r>
          </a:p>
          <a:p>
            <a:r>
              <a:rPr lang="ro-RO" dirty="0">
                <a:latin typeface="UT Sans" panose="00000500000000000000" pitchFamily="50" charset="0"/>
              </a:rPr>
              <a:t>Analiza </a:t>
            </a:r>
            <a:r>
              <a:rPr lang="ro-RO" dirty="0" err="1">
                <a:latin typeface="UT Sans" panose="00000500000000000000" pitchFamily="50" charset="0"/>
              </a:rPr>
              <a:t>univariată</a:t>
            </a:r>
            <a:endParaRPr lang="ro-RO" dirty="0">
              <a:latin typeface="UT Sans" panose="00000500000000000000" pitchFamily="50" charset="0"/>
            </a:endParaRP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factor protector- alăptarea- (OR 0.19 CI-0.08-0.44), 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Factor de risc -colectivitatea OR 1.92 CI 1.35-2.75 si alergiile OR 1.64 CI 1.09-2.45)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462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2AB886-63CF-6849-CFF7-F8AF5D0B3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Educația bazată pe dovezi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8FDE8F7-DB63-4AD2-8391-5D8B4E6FBF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76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A6C77E-8DB4-A4BE-51CC-2295C6F2A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Dezvoltarea de ghiduri de practică bazate pe dovezi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3AC5F2-A25A-894F-B522-C16C88FB15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36" y="2052974"/>
            <a:ext cx="8493223" cy="2734179"/>
          </a:xfrm>
        </p:spPr>
        <p:txBody>
          <a:bodyPr/>
          <a:lstStyle/>
          <a:p>
            <a:r>
              <a:rPr lang="ro-RO" dirty="0"/>
              <a:t>Ghidurile de practică sunt instrumente recunoscute ca “standard de aur “ pentru managementul clinic al bolilor sau simptomelor și au impact în creșterea calității în sănătate</a:t>
            </a:r>
          </a:p>
          <a:p>
            <a:pPr marL="0" indent="0">
              <a:buNone/>
            </a:pPr>
            <a:r>
              <a:rPr lang="ro-RO" dirty="0"/>
              <a:t>Dezvoltare</a:t>
            </a:r>
          </a:p>
          <a:p>
            <a:r>
              <a:rPr lang="ro-RO" dirty="0"/>
              <a:t>Pornind de la întrebări clinice</a:t>
            </a:r>
          </a:p>
          <a:p>
            <a:r>
              <a:rPr lang="ro-RO" dirty="0"/>
              <a:t>Adaptate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A260ED-BCC0-6ED3-4742-E77D2BF8E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221" y="3303259"/>
            <a:ext cx="4329558" cy="28525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B82BC56-612F-2B2C-F019-05F741D21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059" y="2945514"/>
            <a:ext cx="2934779" cy="35680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246B696-BC47-EB9F-61A2-11715061C56C}"/>
              </a:ext>
            </a:extLst>
          </p:cNvPr>
          <p:cNvSpPr txBox="1"/>
          <p:nvPr/>
        </p:nvSpPr>
        <p:spPr>
          <a:xfrm>
            <a:off x="381836" y="6209881"/>
            <a:ext cx="33762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https://g-i-n.net/</a:t>
            </a:r>
          </a:p>
        </p:txBody>
      </p:sp>
    </p:spTree>
    <p:extLst>
      <p:ext uri="{BB962C8B-B14F-4D97-AF65-F5344CB8AC3E}">
        <p14:creationId xmlns:p14="http://schemas.microsoft.com/office/powerpoint/2010/main" val="21418585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07F301-1607-46C4-9FED-9E8FE4592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Dezvoltarea Și actualizare  ghiduri de practică bazate pe dovezi</a:t>
            </a:r>
            <a:endParaRPr lang="en-US" dirty="0">
              <a:latin typeface="UT Sans" panose="00000500000000000000" pitchFamily="2" charset="0"/>
            </a:endParaRP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xmlns="" id="{7B889D56-92DD-47BE-B32C-4C11BCBB18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22902"/>
              </p:ext>
            </p:extLst>
          </p:nvPr>
        </p:nvGraphicFramePr>
        <p:xfrm>
          <a:off x="4140345" y="5069514"/>
          <a:ext cx="4209646" cy="1976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09646">
                  <a:extLst>
                    <a:ext uri="{9D8B030D-6E8A-4147-A177-3AD203B41FA5}">
                      <a16:colId xmlns:a16="http://schemas.microsoft.com/office/drawing/2014/main" xmlns="" val="2039409313"/>
                    </a:ext>
                  </a:extLst>
                </a:gridCol>
              </a:tblGrid>
              <a:tr h="343243">
                <a:tc>
                  <a:txBody>
                    <a:bodyPr/>
                    <a:lstStyle/>
                    <a:p>
                      <a:pPr marL="67945" marR="12319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333186"/>
                  </a:ext>
                </a:extLst>
              </a:tr>
              <a:tr h="1174781"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o-RO" sz="1500" kern="1200" dirty="0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Neculau E. Andrea. </a:t>
                      </a:r>
                      <a:r>
                        <a:rPr lang="ro-RO" sz="1500" kern="1200" dirty="0" err="1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Neculau</a:t>
                      </a:r>
                      <a:r>
                        <a:rPr lang="ro-RO" sz="1500" kern="1200" dirty="0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 Andrea et al. GHID DE PREVENTIE PENTRU MEDICUL DE FAMILIE. 2023 https://proiect-pdp1.insp.gov.ro/ghiduri/</a:t>
                      </a:r>
                    </a:p>
                    <a:p>
                      <a:pPr marL="0" indent="0" algn="l" defTabSz="4572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o-RO" sz="1500" kern="1200" dirty="0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ISBN 978-606-610292-6</a:t>
                      </a:r>
                    </a:p>
                    <a:p>
                      <a:pPr marL="0" indent="0" algn="l" defTabSz="457200" rtl="0" eaLnBrk="1" latinLnBrk="0" hangingPunct="1">
                        <a:buFont typeface="Arial" panose="020B0604020202020204" pitchFamily="34" charset="0"/>
                        <a:buNone/>
                      </a:pPr>
                      <a:endParaRPr lang="ro-RO" sz="1500" kern="1200" dirty="0">
                        <a:solidFill>
                          <a:schemeClr val="dk1"/>
                        </a:solidFill>
                        <a:effectLst/>
                        <a:latin typeface="UT Sans" panose="00000500000000000000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9163166"/>
                  </a:ext>
                </a:extLst>
              </a:tr>
              <a:tr h="343243">
                <a:tc>
                  <a:txBody>
                    <a:bodyPr/>
                    <a:lstStyle/>
                    <a:p>
                      <a:pPr marL="65405" marR="12319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2156102"/>
                  </a:ext>
                </a:extLst>
              </a:tr>
            </a:tbl>
          </a:graphicData>
        </a:graphic>
      </p:graphicFrame>
      <p:pic>
        <p:nvPicPr>
          <p:cNvPr id="11270" name="Picture 6" descr="ghid_preventie_vol7f">
            <a:extLst>
              <a:ext uri="{FF2B5EF4-FFF2-40B4-BE49-F238E27FC236}">
                <a16:creationId xmlns:a16="http://schemas.microsoft.com/office/drawing/2014/main" xmlns="" id="{62AF215E-439D-4273-8499-CBD599156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4093">
            <a:off x="2069848" y="2177554"/>
            <a:ext cx="1999184" cy="2855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hid_preventie_vol5f">
            <a:extLst>
              <a:ext uri="{FF2B5EF4-FFF2-40B4-BE49-F238E27FC236}">
                <a16:creationId xmlns:a16="http://schemas.microsoft.com/office/drawing/2014/main" xmlns="" id="{3BB0EA86-82F0-4BEE-82C8-678233551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5092">
            <a:off x="430905" y="2199268"/>
            <a:ext cx="1998054" cy="2854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xmlns="" id="{08EB4C3B-D364-4A2C-826F-255BED0D94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163763"/>
              </p:ext>
            </p:extLst>
          </p:nvPr>
        </p:nvGraphicFramePr>
        <p:xfrm>
          <a:off x="464690" y="5191912"/>
          <a:ext cx="3662108" cy="19444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2108">
                  <a:extLst>
                    <a:ext uri="{9D8B030D-6E8A-4147-A177-3AD203B41FA5}">
                      <a16:colId xmlns:a16="http://schemas.microsoft.com/office/drawing/2014/main" xmlns="" val="2039409313"/>
                    </a:ext>
                  </a:extLst>
                </a:gridCol>
              </a:tblGrid>
              <a:tr h="269086">
                <a:tc>
                  <a:txBody>
                    <a:bodyPr/>
                    <a:lstStyle/>
                    <a:p>
                      <a:pPr marL="67945" marR="12319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333186"/>
                  </a:ext>
                </a:extLst>
              </a:tr>
              <a:tr h="1134434"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o-RO" sz="1500" kern="1200" dirty="0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Neculau E. Andrea et al - GHID DE PREVENȚIE - Stilul de viață sănătos și alte intervenții preventive prioritare pentru boli netransmisibile, în AMP - </a:t>
                      </a:r>
                      <a:r>
                        <a:rPr lang="ro-RO" sz="1500" kern="1200" dirty="0" err="1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vol</a:t>
                      </a:r>
                      <a:r>
                        <a:rPr lang="ro-RO" sz="1500" kern="1200" dirty="0">
                          <a:solidFill>
                            <a:schemeClr val="dk1"/>
                          </a:solidFill>
                          <a:effectLst/>
                          <a:latin typeface="UT Sans" panose="00000500000000000000" pitchFamily="2" charset="0"/>
                          <a:ea typeface="+mn-ea"/>
                          <a:cs typeface="Arial" panose="020B0604020202020204" pitchFamily="34" charset="0"/>
                        </a:rPr>
                        <a:t> 7 ISBN 978-973-0-22802-1- 2016</a:t>
                      </a:r>
                      <a:endParaRPr lang="en-US" sz="1500" kern="1200" dirty="0">
                        <a:solidFill>
                          <a:schemeClr val="dk1"/>
                        </a:solidFill>
                        <a:effectLst/>
                        <a:latin typeface="UT Sans" panose="00000500000000000000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9163166"/>
                  </a:ext>
                </a:extLst>
              </a:tr>
              <a:tr h="301748">
                <a:tc>
                  <a:txBody>
                    <a:bodyPr/>
                    <a:lstStyle/>
                    <a:p>
                      <a:pPr marL="65405" marR="12319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2156102"/>
                  </a:ext>
                </a:extLst>
              </a:tr>
            </a:tbl>
          </a:graphicData>
        </a:graphic>
      </p:graphicFrame>
      <p:pic>
        <p:nvPicPr>
          <p:cNvPr id="3" name="Picture 1">
            <a:extLst>
              <a:ext uri="{FF2B5EF4-FFF2-40B4-BE49-F238E27FC236}">
                <a16:creationId xmlns:a16="http://schemas.microsoft.com/office/drawing/2014/main" xmlns="" id="{297EEB80-A8ED-3260-7549-A1B36FF62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3444">
            <a:off x="4368995" y="2319922"/>
            <a:ext cx="4229358" cy="245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CEDD132-FB43-ED32-739F-88ADCE5E4B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26141">
            <a:off x="6081711" y="1908795"/>
            <a:ext cx="2476715" cy="3406435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94BCF8EF-ED47-F8AB-8513-5D1D4A03D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515110" cy="3678303"/>
          </a:xfrm>
        </p:spPr>
        <p:txBody>
          <a:bodyPr/>
          <a:lstStyle/>
          <a:p>
            <a:endParaRPr lang="en-US" b="1" u="sng" dirty="0"/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xmlns="" id="{6FB12393-C5A7-E77B-62D8-999640AE54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6429" y="3429000"/>
            <a:ext cx="2969293" cy="23450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CFC10B8-B7BE-8074-4C2A-4B35A67A0A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1403" y="5309592"/>
            <a:ext cx="3665271" cy="122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18360B-72BB-7118-B406-621FD47D9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Formarea rezidenților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ED7D24-6173-5888-1092-D07B88BB6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o-RO" dirty="0"/>
              <a:t>În cadrul comisiei consultative MS</a:t>
            </a:r>
          </a:p>
          <a:p>
            <a:r>
              <a:rPr lang="ro-RO" dirty="0"/>
              <a:t>Contribuție la actualizare curriculum de medicina familiei</a:t>
            </a:r>
          </a:p>
          <a:p>
            <a:r>
              <a:rPr lang="ro-RO" dirty="0"/>
              <a:t>Contribuție la elaborarea caietului rezidentului de medicina familiei</a:t>
            </a:r>
          </a:p>
          <a:p>
            <a:pPr marL="0" indent="0">
              <a:buNone/>
            </a:pPr>
            <a:endParaRPr lang="ro-RO" dirty="0"/>
          </a:p>
          <a:p>
            <a:endParaRPr lang="ro-RO" dirty="0"/>
          </a:p>
          <a:p>
            <a:endParaRPr lang="ro-RO" dirty="0"/>
          </a:p>
          <a:p>
            <a:r>
              <a:rPr lang="ro-RO" dirty="0"/>
              <a:t>O analiza a beneficiilor existenței unei rețele de </a:t>
            </a:r>
          </a:p>
          <a:p>
            <a:pPr marL="0" indent="0">
              <a:buNone/>
            </a:pPr>
            <a:r>
              <a:rPr lang="ro-RO" dirty="0"/>
              <a:t>medici de familie îndrumători de stagiu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FF4407F-5523-A503-0A4A-37537669B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970" y="3556049"/>
            <a:ext cx="4615655" cy="317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4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78B301-6A0A-0F50-39A3-82CF2D902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Formarea studenților-</a:t>
            </a:r>
            <a:r>
              <a:rPr lang="en-US" dirty="0" err="1">
                <a:latin typeface="UT Sans" panose="00000500000000000000" pitchFamily="50" charset="0"/>
              </a:rPr>
              <a:t>Asimetriile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educa</a:t>
            </a:r>
            <a:r>
              <a:rPr lang="ro-RO" dirty="0" err="1">
                <a:latin typeface="UT Sans" panose="00000500000000000000" pitchFamily="50" charset="0"/>
              </a:rPr>
              <a:t>ției</a:t>
            </a:r>
            <a:r>
              <a:rPr lang="ro-RO" dirty="0">
                <a:latin typeface="UT Sans" panose="00000500000000000000" pitchFamily="50" charset="0"/>
              </a:rPr>
              <a:t> la distanță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56650C7-61FC-8712-5004-3398A6E9D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5823" y="2092448"/>
            <a:ext cx="6149873" cy="222523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2B66256-B124-F65E-4986-9CDA389ECF5D}"/>
              </a:ext>
            </a:extLst>
          </p:cNvPr>
          <p:cNvSpPr txBox="1"/>
          <p:nvPr/>
        </p:nvSpPr>
        <p:spPr>
          <a:xfrm>
            <a:off x="466304" y="2295427"/>
            <a:ext cx="50731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educația la distanța pe durata pandemiei COVID-19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Cercetare calitativă martie-aprilie 2020</a:t>
            </a: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14 participanți</a:t>
            </a:r>
          </a:p>
          <a:p>
            <a:pPr marL="285750" indent="-285750">
              <a:buFontTx/>
              <a:buChar char="-"/>
            </a:pPr>
            <a:r>
              <a:rPr lang="ro-RO" sz="1800" b="1" kern="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tineri </a:t>
            </a:r>
            <a:r>
              <a:rPr lang="ro-RO" sz="1800" kern="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asigurarea conexiunii la internet, asigurarea unui computer corespunzător, dobândirea de competențe digitale. </a:t>
            </a:r>
          </a:p>
          <a:p>
            <a:pPr marL="285750" indent="-285750">
              <a:buFontTx/>
              <a:buChar char="-"/>
            </a:pPr>
            <a:r>
              <a:rPr lang="ro-RO" sz="1800" kern="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b="1" kern="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cadrelor didactice </a:t>
            </a:r>
            <a:r>
              <a:rPr lang="ro-RO" sz="1800" kern="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lipsa unui cadru legislativ care să reglementeze acest tip de activitate.</a:t>
            </a:r>
            <a:endParaRPr lang="ro-RO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2696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75D0A8-2C2D-2A57-1DD9-8C798CEF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Alte Publicații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56A92F-0F5A-A564-8EE8-A2DFC49B3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445" y="5142045"/>
            <a:ext cx="4656730" cy="1237103"/>
          </a:xfrm>
        </p:spPr>
        <p:txBody>
          <a:bodyPr>
            <a:normAutofit fontScale="92500" lnSpcReduction="20000"/>
          </a:bodyPr>
          <a:lstStyle/>
          <a:p>
            <a:r>
              <a:rPr lang="ro-RO" sz="180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Matei D. – sub redacția –Esențialul in Medicina de familie- ediția a patra, revizuita si îmbogățită, Editura Medicala </a:t>
            </a:r>
            <a:r>
              <a:rPr lang="ro-RO" sz="1800" dirty="0" err="1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Amaltea</a:t>
            </a:r>
            <a:r>
              <a:rPr lang="ro-RO" sz="180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2023, ISBN:  978-973-162-240-8 ( autor si coautor la 7 capitole).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BD2E6D2-DF77-45EE-AA9F-030CFD1BB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688" y="2042040"/>
            <a:ext cx="1988992" cy="27739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2B7B8F0-CA51-892A-4595-7187399C93FB}"/>
              </a:ext>
            </a:extLst>
          </p:cNvPr>
          <p:cNvSpPr txBox="1"/>
          <p:nvPr/>
        </p:nvSpPr>
        <p:spPr>
          <a:xfrm>
            <a:off x="5734878" y="5218043"/>
            <a:ext cx="5208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UT Sans" panose="00000500000000000000" pitchFamily="50" charset="0"/>
              </a:rPr>
              <a:t>Neculau</a:t>
            </a:r>
            <a:r>
              <a:rPr lang="en-US" dirty="0">
                <a:latin typeface="UT Sans" panose="00000500000000000000" pitchFamily="50" charset="0"/>
              </a:rPr>
              <a:t> E. Andrea. </a:t>
            </a:r>
            <a:r>
              <a:rPr lang="en-US" dirty="0" err="1">
                <a:latin typeface="UT Sans" panose="00000500000000000000" pitchFamily="50" charset="0"/>
              </a:rPr>
              <a:t>Ghidul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asistentului</a:t>
            </a:r>
            <a:r>
              <a:rPr lang="en-US" dirty="0">
                <a:latin typeface="UT Sans" panose="00000500000000000000" pitchFamily="50" charset="0"/>
              </a:rPr>
              <a:t> medical </a:t>
            </a:r>
            <a:r>
              <a:rPr lang="en-US" dirty="0" err="1">
                <a:latin typeface="UT Sans" panose="00000500000000000000" pitchFamily="50" charset="0"/>
              </a:rPr>
              <a:t>în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cabinetul</a:t>
            </a:r>
            <a:r>
              <a:rPr lang="en-US" dirty="0">
                <a:latin typeface="UT Sans" panose="00000500000000000000" pitchFamily="50" charset="0"/>
              </a:rPr>
              <a:t> </a:t>
            </a:r>
            <a:r>
              <a:rPr lang="en-US" dirty="0" err="1">
                <a:latin typeface="UT Sans" panose="00000500000000000000" pitchFamily="50" charset="0"/>
              </a:rPr>
              <a:t>medicului</a:t>
            </a:r>
            <a:r>
              <a:rPr lang="en-US" dirty="0">
                <a:latin typeface="UT Sans" panose="00000500000000000000" pitchFamily="50" charset="0"/>
              </a:rPr>
              <a:t> de </a:t>
            </a:r>
            <a:r>
              <a:rPr lang="en-US" dirty="0" err="1">
                <a:latin typeface="UT Sans" panose="00000500000000000000" pitchFamily="50" charset="0"/>
              </a:rPr>
              <a:t>familie</a:t>
            </a:r>
            <a:r>
              <a:rPr lang="en-US" dirty="0">
                <a:latin typeface="UT Sans" panose="00000500000000000000" pitchFamily="50" charset="0"/>
              </a:rPr>
              <a:t>. </a:t>
            </a:r>
            <a:r>
              <a:rPr lang="en-US" dirty="0" err="1">
                <a:latin typeface="UT Sans" panose="00000500000000000000" pitchFamily="50" charset="0"/>
              </a:rPr>
              <a:t>Editura</a:t>
            </a:r>
            <a:r>
              <a:rPr lang="en-US" dirty="0">
                <a:latin typeface="UT Sans" panose="00000500000000000000" pitchFamily="50" charset="0"/>
              </a:rPr>
              <a:t> Lux Libris. </a:t>
            </a:r>
            <a:r>
              <a:rPr lang="en-US" dirty="0" err="1">
                <a:latin typeface="UT Sans" panose="00000500000000000000" pitchFamily="50" charset="0"/>
              </a:rPr>
              <a:t>Brașov</a:t>
            </a:r>
            <a:r>
              <a:rPr lang="en-US" dirty="0">
                <a:latin typeface="UT Sans" panose="00000500000000000000" pitchFamily="50" charset="0"/>
              </a:rPr>
              <a:t>, 2017, ISBN: 978-973-131-388-7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D161FBC-2A84-9690-FCA5-F49328E83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000" y="1922950"/>
            <a:ext cx="2414225" cy="31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255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5B1DA-8C93-3619-0068-D4C70A6D3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Apartenența la organizații profesionale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E00A97-C5DD-B5E9-9F48-E96ABCE7A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	</a:t>
            </a:r>
            <a:r>
              <a:rPr lang="en-US" dirty="0" err="1"/>
              <a:t>Vicepreședinte</a:t>
            </a:r>
            <a:r>
              <a:rPr lang="en-US" dirty="0"/>
              <a:t> al </a:t>
            </a:r>
            <a:r>
              <a:rPr lang="en-US" dirty="0" err="1"/>
              <a:t>Societății</a:t>
            </a:r>
            <a:r>
              <a:rPr lang="en-US" dirty="0"/>
              <a:t> </a:t>
            </a:r>
            <a:r>
              <a:rPr lang="en-US" dirty="0" err="1"/>
              <a:t>Academice</a:t>
            </a:r>
            <a:r>
              <a:rPr lang="en-US" dirty="0"/>
              <a:t> de </a:t>
            </a:r>
            <a:r>
              <a:rPr lang="en-US" dirty="0" err="1"/>
              <a:t>Medicina</a:t>
            </a:r>
            <a:r>
              <a:rPr lang="en-US" dirty="0"/>
              <a:t> </a:t>
            </a:r>
            <a:r>
              <a:rPr lang="en-US" dirty="0" err="1"/>
              <a:t>Familiei</a:t>
            </a:r>
            <a:endParaRPr lang="en-US" dirty="0"/>
          </a:p>
          <a:p>
            <a:r>
              <a:rPr lang="en-US" dirty="0"/>
              <a:t>-	</a:t>
            </a:r>
            <a:r>
              <a:rPr lang="en-US" dirty="0" err="1"/>
              <a:t>Președinte</a:t>
            </a:r>
            <a:r>
              <a:rPr lang="en-US" dirty="0"/>
              <a:t> al </a:t>
            </a:r>
            <a:r>
              <a:rPr lang="en-US" dirty="0" err="1"/>
              <a:t>Asociației</a:t>
            </a:r>
            <a:r>
              <a:rPr lang="en-US" dirty="0"/>
              <a:t> </a:t>
            </a:r>
            <a:r>
              <a:rPr lang="en-US" dirty="0" err="1"/>
              <a:t>Medicilor</a:t>
            </a:r>
            <a:r>
              <a:rPr lang="en-US" dirty="0"/>
              <a:t> de </a:t>
            </a:r>
            <a:r>
              <a:rPr lang="en-US" dirty="0" err="1"/>
              <a:t>Medicina</a:t>
            </a:r>
            <a:r>
              <a:rPr lang="en-US" dirty="0"/>
              <a:t> </a:t>
            </a:r>
            <a:r>
              <a:rPr lang="en-US" dirty="0" err="1"/>
              <a:t>Familiei</a:t>
            </a:r>
            <a:r>
              <a:rPr lang="en-US" dirty="0"/>
              <a:t> Brasov,  </a:t>
            </a:r>
            <a:r>
              <a:rPr lang="en-US" dirty="0" err="1"/>
              <a:t>afiliată</a:t>
            </a:r>
            <a:r>
              <a:rPr lang="en-US" dirty="0"/>
              <a:t> </a:t>
            </a:r>
            <a:r>
              <a:rPr lang="en-US" dirty="0" err="1"/>
              <a:t>Societății</a:t>
            </a:r>
            <a:r>
              <a:rPr lang="en-US" dirty="0"/>
              <a:t> </a:t>
            </a:r>
            <a:r>
              <a:rPr lang="en-US" dirty="0" err="1"/>
              <a:t>Naționale</a:t>
            </a:r>
            <a:r>
              <a:rPr lang="en-US" dirty="0"/>
              <a:t> de </a:t>
            </a:r>
            <a:r>
              <a:rPr lang="en-US" dirty="0" err="1"/>
              <a:t>Medicina</a:t>
            </a:r>
            <a:r>
              <a:rPr lang="en-US" dirty="0"/>
              <a:t> </a:t>
            </a:r>
            <a:r>
              <a:rPr lang="en-US" dirty="0" err="1"/>
              <a:t>Familiei</a:t>
            </a:r>
            <a:r>
              <a:rPr lang="en-US" dirty="0"/>
              <a:t>.</a:t>
            </a:r>
          </a:p>
          <a:p>
            <a:r>
              <a:rPr lang="en-US" dirty="0"/>
              <a:t>-	</a:t>
            </a:r>
            <a:r>
              <a:rPr lang="en-US" dirty="0" err="1"/>
              <a:t>Membru</a:t>
            </a:r>
            <a:r>
              <a:rPr lang="en-US" dirty="0"/>
              <a:t> European General practice Research Network- </a:t>
            </a:r>
            <a:r>
              <a:rPr lang="en-US" dirty="0" err="1"/>
              <a:t>grupul</a:t>
            </a:r>
            <a:r>
              <a:rPr lang="en-US" dirty="0"/>
              <a:t> de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cercetare</a:t>
            </a:r>
            <a:r>
              <a:rPr lang="en-US" dirty="0"/>
              <a:t> al WONCA</a:t>
            </a:r>
          </a:p>
          <a:p>
            <a:r>
              <a:rPr lang="en-US" dirty="0"/>
              <a:t>-	</a:t>
            </a:r>
            <a:r>
              <a:rPr lang="en-US" dirty="0" err="1"/>
              <a:t>Membru</a:t>
            </a:r>
            <a:r>
              <a:rPr lang="en-US" dirty="0"/>
              <a:t> Equip- </a:t>
            </a:r>
            <a:r>
              <a:rPr lang="en-US" dirty="0" err="1"/>
              <a:t>grupul</a:t>
            </a:r>
            <a:r>
              <a:rPr lang="en-US" dirty="0"/>
              <a:t> de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calitate</a:t>
            </a:r>
            <a:r>
              <a:rPr lang="en-US" dirty="0"/>
              <a:t> al WONCA </a:t>
            </a:r>
          </a:p>
          <a:p>
            <a:r>
              <a:rPr lang="en-US" dirty="0"/>
              <a:t>-	</a:t>
            </a:r>
            <a:r>
              <a:rPr lang="en-US" dirty="0" err="1"/>
              <a:t>Membru</a:t>
            </a:r>
            <a:r>
              <a:rPr lang="en-US" dirty="0"/>
              <a:t> al European Academy of Teachers in General/Family Practice- </a:t>
            </a:r>
            <a:r>
              <a:rPr lang="en-US" dirty="0" err="1"/>
              <a:t>grupul</a:t>
            </a:r>
            <a:r>
              <a:rPr lang="en-US" dirty="0"/>
              <a:t> de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educație</a:t>
            </a:r>
            <a:r>
              <a:rPr lang="en-US" dirty="0"/>
              <a:t> al WONCA</a:t>
            </a:r>
          </a:p>
          <a:p>
            <a:r>
              <a:rPr lang="en-US" dirty="0"/>
              <a:t>-	</a:t>
            </a:r>
            <a:r>
              <a:rPr lang="en-US" dirty="0" err="1"/>
              <a:t>Membru</a:t>
            </a:r>
            <a:r>
              <a:rPr lang="en-US" dirty="0"/>
              <a:t> </a:t>
            </a:r>
            <a:r>
              <a:rPr lang="en-US" dirty="0" err="1"/>
              <a:t>Uniunea</a:t>
            </a:r>
            <a:r>
              <a:rPr lang="en-US" dirty="0"/>
              <a:t> </a:t>
            </a:r>
            <a:r>
              <a:rPr lang="en-US" dirty="0" err="1"/>
              <a:t>Medicală</a:t>
            </a:r>
            <a:r>
              <a:rPr lang="en-US" dirty="0"/>
              <a:t> </a:t>
            </a:r>
            <a:r>
              <a:rPr lang="en-US" dirty="0" err="1"/>
              <a:t>Balcanică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60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6EE984-B5BD-423C-62F0-BA570943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Reviste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CA65DEE4-3C6A-7F0C-D79E-8C4F46015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69" y="2542201"/>
            <a:ext cx="626004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Începând din anul 2023 Redactor-șef adjunct al revistei Romanian Journal of Medical Practice. </a:t>
            </a:r>
            <a:endParaRPr kumimoji="0" lang="ro-RO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">
            <a:extLst>
              <a:ext uri="{FF2B5EF4-FFF2-40B4-BE49-F238E27FC236}">
                <a16:creationId xmlns:a16="http://schemas.microsoft.com/office/drawing/2014/main" xmlns="" id="{D92428FE-B155-9EA8-CC1A-96E16820C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92" y="3429000"/>
            <a:ext cx="5638800" cy="268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54E738-F90F-5FDC-2622-2C760D71C089}"/>
              </a:ext>
            </a:extLst>
          </p:cNvPr>
          <p:cNvSpPr txBox="1"/>
          <p:nvPr/>
        </p:nvSpPr>
        <p:spPr>
          <a:xfrm>
            <a:off x="6510129" y="2902226"/>
            <a:ext cx="5521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err="1">
                <a:latin typeface="UT Sans" panose="00000500000000000000" pitchFamily="50" charset="0"/>
              </a:rPr>
              <a:t>Reviewer</a:t>
            </a:r>
            <a:endParaRPr lang="ro-RO" dirty="0">
              <a:latin typeface="UT Sans" panose="00000500000000000000" pitchFamily="50" charset="0"/>
            </a:endParaRPr>
          </a:p>
          <a:p>
            <a:pPr marL="285750" indent="-285750">
              <a:buFontTx/>
              <a:buChar char="-"/>
            </a:pPr>
            <a:r>
              <a:rPr lang="ro-RO" dirty="0">
                <a:latin typeface="UT Sans" panose="00000500000000000000" pitchFamily="50" charset="0"/>
              </a:rPr>
              <a:t>Jurnal medical Brașovean</a:t>
            </a:r>
          </a:p>
          <a:p>
            <a:pPr marL="285750" indent="-285750">
              <a:buFontTx/>
              <a:buChar char="-"/>
            </a:pPr>
            <a:r>
              <a:rPr lang="ro-RO" sz="1800" dirty="0" err="1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ro-RO" sz="180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Medicine </a:t>
            </a:r>
            <a:r>
              <a:rPr lang="ro-RO" sz="1800" dirty="0" err="1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o-RO" sz="180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dirty="0" err="1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  <a:r>
              <a:rPr lang="ro-RO" sz="1800" dirty="0">
                <a:effectLst/>
                <a:latin typeface="UT Sans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Care Review</a:t>
            </a:r>
          </a:p>
          <a:p>
            <a:pPr marL="285750" indent="-285750">
              <a:buFontTx/>
              <a:buChar char="-"/>
            </a:pPr>
            <a:r>
              <a:rPr lang="ro-RO" dirty="0" err="1">
                <a:latin typeface="UT Sans" panose="00000500000000000000" pitchFamily="50" charset="0"/>
                <a:cs typeface="Times New Roman" panose="02020603050405020304" pitchFamily="18" charset="0"/>
              </a:rPr>
              <a:t>Nutrients</a:t>
            </a:r>
            <a:endParaRPr lang="en-US" dirty="0">
              <a:latin typeface="UT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8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4CD5B5-127C-4709-9F1C-C6186C428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DOctorat</a:t>
            </a:r>
            <a:endParaRPr lang="en-US" dirty="0">
              <a:latin typeface="UT Sans" panose="000005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6A18CF-22B8-470F-A54F-1019619F2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772" y="2388840"/>
            <a:ext cx="4106554" cy="3678303"/>
          </a:xfrm>
        </p:spPr>
        <p:txBody>
          <a:bodyPr>
            <a:normAutofit/>
          </a:bodyPr>
          <a:lstStyle/>
          <a:p>
            <a:r>
              <a:rPr lang="ro-RO" dirty="0">
                <a:latin typeface="UT Sans" panose="00000500000000000000" pitchFamily="2" charset="0"/>
              </a:rPr>
              <a:t>2012-2015 – Universitatea Transilvania Brașov</a:t>
            </a:r>
          </a:p>
          <a:p>
            <a:r>
              <a:rPr lang="ro-RO" dirty="0">
                <a:latin typeface="UT Sans" panose="00000500000000000000" pitchFamily="2" charset="0"/>
              </a:rPr>
              <a:t>Teza de doctorat: </a:t>
            </a:r>
            <a:r>
              <a:rPr lang="ro-RO" b="1" dirty="0">
                <a:latin typeface="UT Sans" panose="00000500000000000000" pitchFamily="2" charset="0"/>
              </a:rPr>
              <a:t>Evoluția istorică a organizării sanitare româneşti - repere istorice analizate prin prisma determinismul social şi politic din perioada de la începutul secolului al XIX-lea şi până la jumătatea secolului XX</a:t>
            </a:r>
            <a:r>
              <a:rPr lang="ro-RO" dirty="0">
                <a:latin typeface="UT Sans" panose="00000500000000000000" pitchFamily="2" charset="0"/>
              </a:rPr>
              <a:t>. </a:t>
            </a:r>
          </a:p>
          <a:p>
            <a:r>
              <a:rPr lang="ro-RO" dirty="0">
                <a:latin typeface="UT Sans" panose="00000500000000000000" pitchFamily="2" charset="0"/>
              </a:rPr>
              <a:t>Conducător științific: Prof. univ. dr. Liliana Rogozea</a:t>
            </a:r>
            <a:endParaRPr lang="en-US" dirty="0">
              <a:latin typeface="UT Sans" panose="00000500000000000000" pitchFamily="2" charset="0"/>
            </a:endParaRP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CBFEF139-677E-4D43-A36C-E24B665E3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466" y="1982584"/>
            <a:ext cx="3160984" cy="4490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xmlns="" id="{4AB89106-2F95-4BC7-B714-97736FA84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742" y="2052818"/>
            <a:ext cx="3074625" cy="4350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70839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D85A84-9CA5-C3FB-FFBE-589EA3725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Organizarea de conferințe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092E8C8-B64D-6F7E-2D2A-45582DF21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481" y="2238527"/>
            <a:ext cx="4693009" cy="25145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39CE91-56E9-CB74-AAA8-69B3B65C3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779" y="2961067"/>
            <a:ext cx="4604620" cy="236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481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428C14-165E-DBE8-01A1-0B783A102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Organizarea de cursuri de formare continuă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BCBB8D81-8532-974F-A804-DE6A4B32B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1026" y="2265390"/>
            <a:ext cx="3906468" cy="367823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E627FB6-FD86-CC83-B016-570FD3CBC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356" y="2126271"/>
            <a:ext cx="4362694" cy="381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43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72A5F-2D96-8E82-E566-CF2054E5E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Recunoaștere internațională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332D299-3F20-746D-1354-39220CF6C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54" y="2017501"/>
            <a:ext cx="10481254" cy="471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140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BADCA-5F87-AED5-0629-D998A4FCE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Îndeplinire standarde de abilitare conform MECS 6129/2016</a:t>
            </a:r>
            <a:endParaRPr lang="en-US" dirty="0">
              <a:latin typeface="UT Sans" panose="00000500000000000000" pitchFamily="50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E49E122-247C-30A7-895C-9A0B8B2AD2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4864" y="2278720"/>
            <a:ext cx="7568405" cy="3651337"/>
          </a:xfrm>
        </p:spPr>
      </p:pic>
    </p:spTree>
    <p:extLst>
      <p:ext uri="{BB962C8B-B14F-4D97-AF65-F5344CB8AC3E}">
        <p14:creationId xmlns:p14="http://schemas.microsoft.com/office/powerpoint/2010/main" val="6482660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025F58-1754-D359-9F55-E64B6E2E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50" charset="0"/>
              </a:rPr>
              <a:t>Planuri de evoluție și dezvoltare a carierei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3296A3B-05F8-407F-49AC-AE0B63537A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173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xmlns="" id="{EE15E636-2C9E-42CB-B482-436AA81BF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1F630636-C1A0-065B-25B2-F4B4429524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2" b="8928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01D4AEDF-0CF9-4271-ABB7-3D3489BB42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55CA534D-375A-405E-B686-06B63E6630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AA2342F7-EF54-4210-9029-E977C9D576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117F8-696B-6FC7-6346-E338ACBD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3412067" cy="1372177"/>
          </a:xfrm>
        </p:spPr>
        <p:txBody>
          <a:bodyPr anchor="ctr">
            <a:normAutofit/>
          </a:bodyPr>
          <a:lstStyle/>
          <a:p>
            <a:r>
              <a:rPr lang="ro-RO" dirty="0">
                <a:latin typeface="UT Sans" panose="00000500000000000000" pitchFamily="50" charset="0"/>
              </a:rPr>
              <a:t>Cariera profesională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4517CF-9CC6-14D0-BC04-48BB53DA3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>
            <a:normAutofit/>
          </a:bodyPr>
          <a:lstStyle/>
          <a:p>
            <a:r>
              <a:rPr lang="ro-RO">
                <a:solidFill>
                  <a:schemeClr val="bg1"/>
                </a:solidFill>
              </a:rPr>
              <a:t>Cabinetul medical- un centru metodologic pentru activități de prevenție și curative</a:t>
            </a:r>
          </a:p>
          <a:p>
            <a:r>
              <a:rPr lang="ro-RO">
                <a:solidFill>
                  <a:schemeClr val="bg1"/>
                </a:solidFill>
              </a:rPr>
              <a:t>Implementarea auditului clinic- ca metodă de creștere a calității</a:t>
            </a:r>
          </a:p>
          <a:p>
            <a:r>
              <a:rPr lang="ro-RO">
                <a:solidFill>
                  <a:schemeClr val="bg1"/>
                </a:solidFill>
              </a:rPr>
              <a:t>Cabinet prietenos tinerilor (campanii de screening și educație)</a:t>
            </a:r>
          </a:p>
          <a:p>
            <a:r>
              <a:rPr lang="ro-RO">
                <a:solidFill>
                  <a:schemeClr val="bg1"/>
                </a:solidFill>
              </a:rPr>
              <a:t>Dezvoltarea POCUS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2688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xmlns="" id="{EE15E636-2C9E-42CB-B482-436AA81BF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E35947A-D17F-2265-92C4-F2FD5339B2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54" r="1637" b="989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1D4AEDF-0CF9-4271-ABB7-3D3489BB42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55CA534D-375A-405E-B686-06B63E6630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AA2342F7-EF54-4210-9029-E977C9D576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2F370C-E9D6-CC25-1CED-3745BAC37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3412067" cy="1372177"/>
          </a:xfrm>
        </p:spPr>
        <p:txBody>
          <a:bodyPr anchor="ctr">
            <a:normAutofit/>
          </a:bodyPr>
          <a:lstStyle/>
          <a:p>
            <a:r>
              <a:rPr lang="ro-RO" dirty="0">
                <a:latin typeface="UT Sans" panose="00000500000000000000" pitchFamily="50" charset="0"/>
              </a:rPr>
              <a:t>Cariera didactică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C197635-9737-764B-F923-A63AC694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sz="1700" dirty="0">
                <a:solidFill>
                  <a:schemeClr val="bg1"/>
                </a:solidFill>
              </a:rPr>
              <a:t>Expunerea precoce la practica clinică-elaborarea unui caiet de practică al studenților</a:t>
            </a:r>
          </a:p>
          <a:p>
            <a:pPr>
              <a:lnSpc>
                <a:spcPct val="90000"/>
              </a:lnSpc>
            </a:pPr>
            <a:r>
              <a:rPr lang="ro-RO" sz="1700" dirty="0">
                <a:solidFill>
                  <a:schemeClr val="bg1"/>
                </a:solidFill>
              </a:rPr>
              <a:t>Dezvoltarea gândirii clinice- elaborarea unei cărți cu cazuri clinice comentate</a:t>
            </a:r>
          </a:p>
          <a:p>
            <a:pPr>
              <a:lnSpc>
                <a:spcPct val="90000"/>
              </a:lnSpc>
            </a:pPr>
            <a:r>
              <a:rPr lang="ro-RO" sz="1700" dirty="0">
                <a:solidFill>
                  <a:schemeClr val="bg1"/>
                </a:solidFill>
              </a:rPr>
              <a:t>Dezvoltarea de abilități practice și de comunicare studenților și rezidenților în Centrul de Simulare al UTBV</a:t>
            </a:r>
          </a:p>
          <a:p>
            <a:pPr>
              <a:lnSpc>
                <a:spcPct val="90000"/>
              </a:lnSpc>
            </a:pPr>
            <a:r>
              <a:rPr lang="ro-RO" sz="1700" dirty="0">
                <a:solidFill>
                  <a:schemeClr val="bg1"/>
                </a:solidFill>
              </a:rPr>
              <a:t>Dezvoltarea unui program de master în limba engleză MEDICAL EDUCATION</a:t>
            </a:r>
            <a:endParaRPr lang="en-US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471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xmlns="" id="{EE15E636-2C9E-42CB-B482-436AA81BF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31F512-52A3-756C-F65D-3049693837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291" r="9091" b="452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1D4AEDF-0CF9-4271-ABB7-3D3489BB42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55CA534D-375A-405E-B686-06B63E6630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AA2342F7-EF54-4210-9029-E977C9D576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C34BEF-33FE-851A-E3AB-BC42DB7B6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3412067" cy="1372177"/>
          </a:xfrm>
        </p:spPr>
        <p:txBody>
          <a:bodyPr anchor="ctr">
            <a:normAutofit/>
          </a:bodyPr>
          <a:lstStyle/>
          <a:p>
            <a:r>
              <a:rPr lang="ro-RO" dirty="0">
                <a:latin typeface="UT Sans" panose="00000500000000000000" pitchFamily="50" charset="0"/>
              </a:rPr>
              <a:t>Cariera de cercetare</a:t>
            </a:r>
            <a:endParaRPr lang="en-US" dirty="0">
              <a:latin typeface="UT Sans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A97B19A-DC5B-63C5-672F-96B95DD02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sz="1300" dirty="0">
                <a:solidFill>
                  <a:schemeClr val="bg1"/>
                </a:solidFill>
              </a:rPr>
              <a:t>Continuarea unor proiecte începute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o-RO" sz="1300" dirty="0">
                <a:solidFill>
                  <a:schemeClr val="bg1"/>
                </a:solidFill>
              </a:rPr>
              <a:t>FRESHAIR4 Life ( </a:t>
            </a:r>
            <a:r>
              <a:rPr lang="ro-RO" sz="1300" dirty="0" err="1">
                <a:solidFill>
                  <a:schemeClr val="bg1"/>
                </a:solidFill>
              </a:rPr>
              <a:t>Horizon</a:t>
            </a:r>
            <a:r>
              <a:rPr lang="ro-RO" sz="1300" dirty="0">
                <a:solidFill>
                  <a:schemeClr val="bg1"/>
                </a:solidFill>
              </a:rPr>
              <a:t> 2025)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o-RO" sz="1300" dirty="0">
                <a:solidFill>
                  <a:schemeClr val="bg1"/>
                </a:solidFill>
              </a:rPr>
              <a:t>Analiza datelor din studiul EHES ( afectarea metabolică hepatică și riscul cardiovascular)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o-RO" sz="1300" dirty="0">
                <a:solidFill>
                  <a:schemeClr val="bg1"/>
                </a:solidFill>
              </a:rPr>
              <a:t>Tezele de doctorat din disciplina – organizarea centrelor de permanență/ optimizarea prescrierii la vârstnici</a:t>
            </a:r>
          </a:p>
          <a:p>
            <a:pPr>
              <a:lnSpc>
                <a:spcPct val="90000"/>
              </a:lnSpc>
            </a:pPr>
            <a:r>
              <a:rPr lang="ro-RO" sz="1300" dirty="0">
                <a:solidFill>
                  <a:schemeClr val="bg1"/>
                </a:solidFill>
              </a:rPr>
              <a:t>Proiecte noi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o-RO" sz="1300" dirty="0">
                <a:solidFill>
                  <a:schemeClr val="bg1"/>
                </a:solidFill>
              </a:rPr>
              <a:t>-  Auditul practicii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o-RO" sz="1300" dirty="0">
                <a:solidFill>
                  <a:schemeClr val="bg1"/>
                </a:solidFill>
              </a:rPr>
              <a:t>rețele </a:t>
            </a:r>
            <a:r>
              <a:rPr lang="ro-RO" sz="1300" dirty="0" err="1">
                <a:solidFill>
                  <a:schemeClr val="bg1"/>
                </a:solidFill>
              </a:rPr>
              <a:t>colaborative</a:t>
            </a:r>
            <a:r>
              <a:rPr lang="ro-RO" sz="1300" dirty="0">
                <a:solidFill>
                  <a:schemeClr val="bg1"/>
                </a:solidFill>
              </a:rPr>
              <a:t> din AMP ( social </a:t>
            </a:r>
            <a:r>
              <a:rPr lang="ro-RO" sz="1300" dirty="0" err="1">
                <a:solidFill>
                  <a:schemeClr val="bg1"/>
                </a:solidFill>
              </a:rPr>
              <a:t>prescribing</a:t>
            </a:r>
            <a:r>
              <a:rPr lang="ro-RO" sz="1300" dirty="0">
                <a:solidFill>
                  <a:schemeClr val="bg1"/>
                </a:solidFill>
              </a:rPr>
              <a:t>, IPCRG, </a:t>
            </a:r>
            <a:r>
              <a:rPr lang="ro-RO" sz="1300" dirty="0" err="1">
                <a:solidFill>
                  <a:schemeClr val="bg1"/>
                </a:solidFill>
              </a:rPr>
              <a:t>EuroOOH</a:t>
            </a:r>
            <a:r>
              <a:rPr lang="ro-RO" sz="1300" dirty="0">
                <a:solidFill>
                  <a:schemeClr val="bg1"/>
                </a:solidFill>
              </a:rPr>
              <a:t>, </a:t>
            </a:r>
            <a:r>
              <a:rPr lang="ro-RO" sz="1300" dirty="0" err="1">
                <a:solidFill>
                  <a:schemeClr val="bg1"/>
                </a:solidFill>
              </a:rPr>
              <a:t>nationale</a:t>
            </a:r>
            <a:r>
              <a:rPr lang="ro-RO" sz="1300" dirty="0">
                <a:solidFill>
                  <a:schemeClr val="bg1"/>
                </a:solidFill>
              </a:rPr>
              <a:t>)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o-RO" sz="1300" dirty="0">
                <a:solidFill>
                  <a:schemeClr val="bg1"/>
                </a:solidFill>
              </a:rPr>
              <a:t>Investigarea satisfacției pacienților</a:t>
            </a:r>
          </a:p>
          <a:p>
            <a:pPr marL="0" indent="0">
              <a:lnSpc>
                <a:spcPct val="90000"/>
              </a:lnSpc>
              <a:buNone/>
            </a:pPr>
            <a:endParaRPr lang="ro-RO" sz="13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en-US" sz="1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9999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DE92B5-9625-4BA0-BC1C-8432DD552A46}"/>
              </a:ext>
            </a:extLst>
          </p:cNvPr>
          <p:cNvSpPr txBox="1"/>
          <p:nvPr/>
        </p:nvSpPr>
        <p:spPr>
          <a:xfrm>
            <a:off x="2321858" y="1990164"/>
            <a:ext cx="64520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800" dirty="0">
                <a:latin typeface="UT Sans" panose="00000500000000000000" pitchFamily="2" charset="0"/>
              </a:rPr>
              <a:t>Vă mulțumesc!</a:t>
            </a:r>
            <a:endParaRPr lang="en-US" sz="4800" dirty="0">
              <a:latin typeface="UT Sa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250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D6679E-6074-4029-BA57-E9497EA49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RUTA PROFESIONALĂ</a:t>
            </a:r>
            <a:endParaRPr lang="en-US" dirty="0">
              <a:latin typeface="UT Sans" panose="00000500000000000000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14730F5F-3CDF-4D0F-B132-38C77DEAC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0072640"/>
              </p:ext>
            </p:extLst>
          </p:nvPr>
        </p:nvGraphicFramePr>
        <p:xfrm>
          <a:off x="1361440" y="2133600"/>
          <a:ext cx="9469120" cy="4511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9940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48FDFA-B619-49E8-BA6D-DAFCE94E3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725240" cy="1013800"/>
          </a:xfrm>
        </p:spPr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Responsabilități </a:t>
            </a:r>
            <a:endParaRPr lang="en-US" dirty="0">
              <a:latin typeface="UT Sans" panose="000005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6CA41F-9EC0-4AC4-B73D-30B4BC8F1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536" y="2898321"/>
            <a:ext cx="11101900" cy="3216729"/>
          </a:xfrm>
        </p:spPr>
        <p:txBody>
          <a:bodyPr>
            <a:normAutofit/>
          </a:bodyPr>
          <a:lstStyle/>
          <a:p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Membru în Comisia Consultativă de Medicina Familiei a Ministerului Sănătății (Ordin MS nr. 1504/2016)</a:t>
            </a:r>
          </a:p>
          <a:p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Prodecan Facultatea de Medicină Brașov- din 2019</a:t>
            </a:r>
          </a:p>
          <a:p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Coordonator program de rezidențiat de medicina familiei în centrul Universitar Brașov din 2017</a:t>
            </a:r>
          </a:p>
          <a:p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Membru în grupul tehnic MS, constituit în baza ordinului ministrului sănătății nr 2125/11.07.2022, pentru elaborarea planului de măsuri necesar reformării asistenței medicale primare.</a:t>
            </a:r>
          </a:p>
          <a:p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Membru supleant  în cadrul Comitetului Național de </a:t>
            </a:r>
            <a:r>
              <a:rPr lang="ro-RO" dirty="0" err="1">
                <a:solidFill>
                  <a:srgbClr val="002E8A"/>
                </a:solidFill>
                <a:latin typeface="UT Sans" panose="00000500000000000000" pitchFamily="2" charset="0"/>
              </a:rPr>
              <a:t>Vaccinologie</a:t>
            </a:r>
            <a:r>
              <a:rPr lang="ro-RO" dirty="0">
                <a:solidFill>
                  <a:srgbClr val="002E8A"/>
                </a:solidFill>
                <a:latin typeface="UT Sans" panose="00000500000000000000" pitchFamily="2" charset="0"/>
              </a:rPr>
              <a:t> (OMS 2291/25.10.2021) </a:t>
            </a:r>
          </a:p>
          <a:p>
            <a:endParaRPr lang="ro-RO" dirty="0">
              <a:latin typeface="UT Sans" panose="00000500000000000000" pitchFamily="2" charset="0"/>
            </a:endParaRPr>
          </a:p>
          <a:p>
            <a:pPr marL="0" indent="0">
              <a:buNone/>
            </a:pPr>
            <a:endParaRPr lang="ro-RO" dirty="0">
              <a:latin typeface="UT Sans" panose="00000500000000000000" pitchFamily="2" charset="0"/>
            </a:endParaRPr>
          </a:p>
          <a:p>
            <a:endParaRPr lang="en-US" dirty="0">
              <a:latin typeface="UT Sa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87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D6679E-6074-4029-BA57-E9497EA49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Cursuri și competențe</a:t>
            </a:r>
            <a:endParaRPr lang="en-US" dirty="0">
              <a:latin typeface="UT Sans" panose="00000500000000000000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14730F5F-3CDF-4D0F-B132-38C77DEAC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49347"/>
              </p:ext>
            </p:extLst>
          </p:nvPr>
        </p:nvGraphicFramePr>
        <p:xfrm>
          <a:off x="874423" y="2232991"/>
          <a:ext cx="9469120" cy="4511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5471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D6679E-6074-4029-BA57-E9497EA49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UT Sans" panose="00000500000000000000" pitchFamily="2" charset="0"/>
              </a:rPr>
              <a:t>Cursuri și competențe</a:t>
            </a:r>
            <a:endParaRPr lang="en-US" dirty="0">
              <a:latin typeface="UT Sans" panose="00000500000000000000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14730F5F-3CDF-4D0F-B132-38C77DEAC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9924350"/>
              </p:ext>
            </p:extLst>
          </p:nvPr>
        </p:nvGraphicFramePr>
        <p:xfrm>
          <a:off x="1361440" y="2133600"/>
          <a:ext cx="9469120" cy="4511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267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65E78D-821B-445E-9AE4-FE9ECF7CCE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965E78D-821B-445E-9AE4-FE9ECF7CCE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74911B-30BD-40C1-B8D5-DFE850CDB9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D674911B-30BD-40C1-B8D5-DFE850CDB9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453CDF-895C-4B65-B638-BB09B642D3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9453CDF-895C-4B65-B638-BB09B642D3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98D456-A82E-4D83-9354-508F90650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9698D456-A82E-4D83-9354-508F906500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Asist. Univ. Dr. ANDREA ELENA NECULAU&amp;quot;&quot;/&gt;&lt;property id=&quot;20307&quot; value=&quot;256&quot;/&gt;&lt;/object&gt;&lt;object type=&quot;3&quot; unique_id=&quot;10004&quot;&gt;&lt;property id=&quot;20148&quot; value=&quot;5&quot;/&gt;&lt;property id=&quot;20300&quot; value=&quot;Slide 2 - &amp;quot;Formarea medicală de bază&amp;quot;&quot;/&gt;&lt;property id=&quot;20307&quot; value=&quot;257&quot;/&gt;&lt;/object&gt;&lt;object type=&quot;3&quot; unique_id=&quot;10005&quot;&gt;&lt;property id=&quot;20148&quot; value=&quot;5&quot;/&gt;&lt;property id=&quot;20300&quot; value=&quot;Slide 3 - &amp;quot;Ruta profesională&amp;quot;&quot;/&gt;&lt;property id=&quot;20307&quot; value=&quot;266&quot;/&gt;&lt;/object&gt;&lt;object type=&quot;3&quot; unique_id=&quot;10006&quot;&gt;&lt;property id=&quot;20148&quot; value=&quot;5&quot;/&gt;&lt;property id=&quot;20300&quot; value=&quot;Slide 4 - &amp;quot;Cursuri și competențe&amp;quot;&quot;/&gt;&lt;property id=&quot;20307&quot; value=&quot;267&quot;/&gt;&lt;/object&gt;&lt;object type=&quot;3&quot; unique_id=&quot;10007&quot;&gt;&lt;property id=&quot;20148&quot; value=&quot;5&quot;/&gt;&lt;property id=&quot;20300&quot; value=&quot;Slide 5 - &amp;quot;Masterat&amp;quot;&quot;/&gt;&lt;property id=&quot;20307&quot; value=&quot;258&quot;/&gt;&lt;/object&gt;&lt;object type=&quot;3&quot; unique_id=&quot;10008&quot;&gt;&lt;property id=&quot;20148&quot; value=&quot;5&quot;/&gt;&lt;property id=&quot;20300&quot; value=&quot;Slide 6 - &amp;quot;DOctorat&amp;quot;&quot;/&gt;&lt;property id=&quot;20307&quot; value=&quot;259&quot;/&gt;&lt;/object&gt;&lt;object type=&quot;3&quot; unique_id=&quot;10009&quot;&gt;&lt;property id=&quot;20148&quot; value=&quot;5&quot;/&gt;&lt;property id=&quot;20300&quot; value=&quot;Slide 7 - &amp;quot;Proiecte de cercetare&amp;quot;&quot;/&gt;&lt;property id=&quot;20307&quot; value=&quot;260&quot;/&gt;&lt;/object&gt;&lt;object type=&quot;3&quot; unique_id=&quot;10010&quot;&gt;&lt;property id=&quot;20148&quot; value=&quot;5&quot;/&gt;&lt;property id=&quot;20300&quot; value=&quot;Slide 8 - &amp;quot;Proiecte cnsmf&amp;quot;&quot;/&gt;&lt;property id=&quot;20307&quot; value=&quot;276&quot;/&gt;&lt;/object&gt;&lt;object type=&quot;3&quot; unique_id=&quot;10011&quot;&gt;&lt;property id=&quot;20148&quot; value=&quot;5&quot;/&gt;&lt;property id=&quot;20300&quot; value=&quot;Slide 12 - &amp;quot;Proiecte phare&amp;quot;&quot;/&gt;&lt;property id=&quot;20307&quot; value=&quot;277&quot;/&gt;&lt;/object&gt;&lt;object type=&quot;3&quot; unique_id=&quot;10012&quot;&gt;&lt;property id=&quot;20148&quot; value=&quot;5&quot;/&gt;&lt;property id=&quot;20300&quot; value=&quot;Slide 13 - &amp;quot;PROIECTE CPSS si UNICEF&amp;quot;&quot;/&gt;&lt;property id=&quot;20307&quot; value=&quot;278&quot;/&gt;&lt;/object&gt;&lt;object type=&quot;3&quot; unique_id=&quot;10013&quot;&gt;&lt;property id=&quot;20148&quot; value=&quot;5&quot;/&gt;&lt;property id=&quot;20300&quot; value=&quot;Slide 16 - &amp;quot;PROIECTE MS&amp;quot;&quot;/&gt;&lt;property id=&quot;20307&quot; value=&quot;279&quot;/&gt;&lt;/object&gt;&lt;object type=&quot;3&quot; unique_id=&quot;10014&quot;&gt;&lt;property id=&quot;20148&quot; value=&quot;5&quot;/&gt;&lt;property id=&quot;20300&quot; value=&quot;Slide 19 - &amp;quot;CERCETAREA in studii clinice&amp;quot;&quot;/&gt;&lt;property id=&quot;20307&quot; value=&quot;268&quot;/&gt;&lt;/object&gt;&lt;object type=&quot;3&quot; unique_id=&quot;10015&quot;&gt;&lt;property id=&quot;20148&quot; value=&quot;5&quot;/&gt;&lt;property id=&quot;20300&quot; value=&quot;Slide 20 - &amp;quot;Publicații - articole&amp;quot;&quot;/&gt;&lt;property id=&quot;20307&quot; value=&quot;261&quot;/&gt;&lt;/object&gt;&lt;object type=&quot;3&quot; unique_id=&quot;10016&quot;&gt;&lt;property id=&quot;20148&quot; value=&quot;5&quot;/&gt;&lt;property id=&quot;20300&quot; value=&quot;Slide 23 - &amp;quot;Publicații - cărți&amp;quot;&quot;/&gt;&lt;property id=&quot;20307&quot; value=&quot;269&quot;/&gt;&lt;/object&gt;&lt;object type=&quot;3&quot; unique_id=&quot;10017&quot;&gt;&lt;property id=&quot;20148&quot; value=&quot;5&quot;/&gt;&lt;property id=&quot;20300&quot; value=&quot;Slide 24 - &amp;quot;Activități didactice&amp;quot;&quot;/&gt;&lt;property id=&quot;20307&quot; value=&quot;262&quot;/&gt;&lt;/object&gt;&lt;object type=&quot;3&quot; unique_id=&quot;10018&quot;&gt;&lt;property id=&quot;20148&quot; value=&quot;5&quot;/&gt;&lt;property id=&quot;20300&quot; value=&quot;Slide 25 - &amp;quot;Responsabilități &amp;quot;&quot;/&gt;&lt;property id=&quot;20307&quot; value=&quot;272&quot;/&gt;&lt;/object&gt;&lt;object type=&quot;3&quot; unique_id=&quot;10019&quot;&gt;&lt;property id=&quot;20148&quot; value=&quot;5&quot;/&gt;&lt;property id=&quot;20300&quot; value=&quot;Slide 28 - &amp;quot;PLANUL DE DEZVOLTARE ÎN CARIERĂ&amp;quot;&quot;/&gt;&lt;property id=&quot;20307&quot; value=&quot;270&quot;/&gt;&lt;/object&gt;&lt;object type=&quot;3&quot; unique_id=&quot;10020&quot;&gt;&lt;property id=&quot;20148&quot; value=&quot;5&quot;/&gt;&lt;property id=&quot;20300&quot; value=&quot;Slide 29 - &amp;quot;Dezvoltare materiale didactice pentru studenți și rezidenȚi&amp;quot;&quot;/&gt;&lt;property id=&quot;20307&quot; value=&quot;263&quot;/&gt;&lt;/object&gt;&lt;object type=&quot;3&quot; unique_id=&quot;10021&quot;&gt;&lt;property id=&quot;20148&quot; value=&quot;5&quot;/&gt;&lt;property id=&quot;20300&quot; value=&quot;Slide 30 - &amp;quot;Organizare atelier de abilități practice&amp;quot;&quot;/&gt;&lt;property id=&quot;20307&quot; value=&quot;264&quot;/&gt;&lt;/object&gt;&lt;object type=&quot;3&quot; unique_id=&quot;10022&quot;&gt;&lt;property id=&quot;20148&quot; value=&quot;5&quot;/&gt;&lt;property id=&quot;20300&quot; value=&quot;Slide 31 - &amp;quot;Definirea unor domenii de cercetare &amp;quot;&quot;/&gt;&lt;property id=&quot;20307&quot; value=&quot;274&quot;/&gt;&lt;/object&gt;&lt;object type=&quot;3&quot; unique_id=&quot;10023&quot;&gt;&lt;property id=&quot;20148&quot; value=&quot;5&quot;/&gt;&lt;property id=&quot;20300&quot; value=&quot;Slide 32 - &amp;quot;Crearea unei rețele de cabinete partenere&amp;quot;&quot;/&gt;&lt;property id=&quot;20307&quot; value=&quot;265&quot;/&gt;&lt;/object&gt;&lt;object type=&quot;3&quot; unique_id=&quot;10024&quot;&gt;&lt;property id=&quot;20148&quot; value=&quot;5&quot;/&gt;&lt;property id=&quot;20300&quot; value=&quot;Slide 33 - &amp;quot;Publicații&amp;quot;&quot;/&gt;&lt;property id=&quot;20307&quot; value=&quot;271&quot;/&gt;&lt;/object&gt;&lt;object type=&quot;3&quot; unique_id=&quot;10025&quot;&gt;&lt;property id=&quot;20148&quot; value=&quot;5&quot;/&gt;&lt;property id=&quot;20300&quot; value=&quot;Slide 34 - &amp;quot;Proiecte  viitoare&amp;quot;&quot;/&gt;&lt;property id=&quot;20307&quot; value=&quot;275&quot;/&gt;&lt;/object&gt;&lt;object type=&quot;3&quot; unique_id=&quot;10026&quot;&gt;&lt;property id=&quot;20148&quot; value=&quot;5&quot;/&gt;&lt;property id=&quot;20300&quot; value=&quot;Slide 35 - &amp;quot;Organizarea de manifestări științifice sub egida universității&amp;quot;&quot;/&gt;&lt;property id=&quot;20307&quot; value=&quot;273&quot;/&gt;&lt;/object&gt;&lt;object type=&quot;3&quot; unique_id=&quot;11103&quot;&gt;&lt;property id=&quot;20148&quot; value=&quot;5&quot;/&gt;&lt;property id=&quot;20300&quot; value=&quot;Slide 9 - &amp;quot;Proiecte cnsmf&amp;quot;&quot;/&gt;&lt;property id=&quot;20307&quot; value=&quot;280&quot;/&gt;&lt;/object&gt;&lt;object type=&quot;3&quot; unique_id=&quot;11104&quot;&gt;&lt;property id=&quot;20148&quot; value=&quot;5&quot;/&gt;&lt;property id=&quot;20300&quot; value=&quot;Slide 10 - &amp;quot;Proiecte cnsmf&amp;quot;&quot;/&gt;&lt;property id=&quot;20307&quot; value=&quot;281&quot;/&gt;&lt;/object&gt;&lt;object type=&quot;3&quot; unique_id=&quot;11273&quot;&gt;&lt;property id=&quot;20148&quot; value=&quot;5&quot;/&gt;&lt;property id=&quot;20300&quot; value=&quot;Slide 14 - &amp;quot;PROIECTE CPSS si UNICEF&amp;quot;&quot;/&gt;&lt;property id=&quot;20307&quot; value=&quot;282&quot;/&gt;&lt;/object&gt;&lt;object type=&quot;3&quot; unique_id=&quot;11422&quot;&gt;&lt;property id=&quot;20148&quot; value=&quot;5&quot;/&gt;&lt;property id=&quot;20300&quot; value=&quot;Slide 11 - &amp;quot;Proiecte cnsmf&amp;quot;&quot;/&gt;&lt;property id=&quot;20307&quot; value=&quot;285&quot;/&gt;&lt;/object&gt;&lt;object type=&quot;3&quot; unique_id=&quot;11423&quot;&gt;&lt;property id=&quot;20148&quot; value=&quot;5&quot;/&gt;&lt;property id=&quot;20300&quot; value=&quot;Slide 15 - &amp;quot;PROIECTE CPSS si CNSMF&amp;quot;&quot;/&gt;&lt;property id=&quot;20307&quot; value=&quot;284&quot;/&gt;&lt;/object&gt;&lt;object type=&quot;3&quot; unique_id=&quot;11672&quot;&gt;&lt;property id=&quot;20148&quot; value=&quot;5&quot;/&gt;&lt;property id=&quot;20300&quot; value=&quot;Slide 17 - &amp;quot;PROIECTE MS&amp;quot;&quot;/&gt;&lt;property id=&quot;20307&quot; value=&quot;286&quot;/&gt;&lt;/object&gt;&lt;object type=&quot;3&quot; unique_id=&quot;12065&quot;&gt;&lt;property id=&quot;20148&quot; value=&quot;5&quot;/&gt;&lt;property id=&quot;20300&quot; value=&quot;Slide 21 - &amp;quot;Publicații - articole&amp;quot;&quot;/&gt;&lt;property id=&quot;20307&quot; value=&quot;287&quot;/&gt;&lt;/object&gt;&lt;object type=&quot;3&quot; unique_id=&quot;12066&quot;&gt;&lt;property id=&quot;20148&quot; value=&quot;5&quot;/&gt;&lt;property id=&quot;20300&quot; value=&quot;Slide 22 - &amp;quot;Publicații - articole&amp;quot;&quot;/&gt;&lt;property id=&quot;20307&quot; value=&quot;288&quot;/&gt;&lt;/object&gt;&lt;object type=&quot;3&quot; unique_id=&quot;12203&quot;&gt;&lt;property id=&quot;20148&quot; value=&quot;5&quot;/&gt;&lt;property id=&quot;20300&quot; value=&quot;Slide 26 - &amp;quot;Responsabilități &amp;quot;&quot;/&gt;&lt;property id=&quot;20307&quot; value=&quot;289&quot;/&gt;&lt;/object&gt;&lt;object type=&quot;3&quot; unique_id=&quot;12204&quot;&gt;&lt;property id=&quot;20148&quot; value=&quot;5&quot;/&gt;&lt;property id=&quot;20300&quot; value=&quot;Slide 27 - &amp;quot;Responsabilități &amp;quot;&quot;/&gt;&lt;property id=&quot;20307&quot; value=&quot;290&quot;/&gt;&lt;/object&gt;&lt;object type=&quot;3&quot; unique_id=&quot;12385&quot;&gt;&lt;property id=&quot;20148&quot; value=&quot;5&quot;/&gt;&lt;property id=&quot;20300&quot; value=&quot;Slide 18 - &amp;quot;Organizare Manifestari Științifice&amp;quot;&quot;/&gt;&lt;property id=&quot;20307&quot; value=&quot;291&quot;/&gt;&lt;/object&gt;&lt;/object&gt;&lt;object type=&quot;8&quot; unique_id=&quot;1005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2516</Words>
  <Application>Microsoft Office PowerPoint</Application>
  <PresentationFormat>Custom</PresentationFormat>
  <Paragraphs>294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Dividend</vt:lpstr>
      <vt:lpstr>CONTRIBUȚII PRIVIND DEZVOLTAREA ȘI CERCETAREA CALITĂȚII ÎN ASISTENȚA MEDICALĂ PRIMARĂ</vt:lpstr>
      <vt:lpstr>PARCURS PROFESIONAL</vt:lpstr>
      <vt:lpstr>Formarea medicală de bază</vt:lpstr>
      <vt:lpstr>Masterat</vt:lpstr>
      <vt:lpstr>DOctorat</vt:lpstr>
      <vt:lpstr>RUTA PROFESIONALĂ</vt:lpstr>
      <vt:lpstr>Responsabilități </vt:lpstr>
      <vt:lpstr>Cursuri și competențe</vt:lpstr>
      <vt:lpstr>Cursuri și competențe</vt:lpstr>
      <vt:lpstr>PARTICIPARE PROIECTE-EXPERT</vt:lpstr>
      <vt:lpstr>Contribuții privind dezvoltarea și cercetarea calității în asistența medicală primară</vt:lpstr>
      <vt:lpstr>De ce această temă?</vt:lpstr>
      <vt:lpstr>Beneficii ale unui sistem de amp de calitate</vt:lpstr>
      <vt:lpstr>Niveluri ale calității din diferite perspective </vt:lpstr>
      <vt:lpstr>Bariere în îmbunătățirea calității</vt:lpstr>
      <vt:lpstr>PRINCIPALELE DIRECȚII ÎN DEZVOLTAREA ȘI CERCETAREA CALITĂȚII ÎN ASISTENȚA MEDICALĂ PRIMARĂ</vt:lpstr>
      <vt:lpstr>I. Dezvoltarea de servicii de calitate</vt:lpstr>
      <vt:lpstr>PowerPoint Presentation</vt:lpstr>
      <vt:lpstr>Metodologia proiectului</vt:lpstr>
      <vt:lpstr>Rezultate respir-bv</vt:lpstr>
      <vt:lpstr>Rezultate</vt:lpstr>
      <vt:lpstr>Dezvoltarea SERVICIILOR PREVENTIVE</vt:lpstr>
      <vt:lpstr>CercetĂri in domeniul vaccinologiei</vt:lpstr>
      <vt:lpstr>Administrarea de antipiretice profilactic în vaccinare</vt:lpstr>
      <vt:lpstr>EZITAREA LA VACCINARe ÎN RÂNDUL PERSONALULUI MEDICAL</vt:lpstr>
      <vt:lpstr>Educația în vaccinologie</vt:lpstr>
      <vt:lpstr>Dezvoltarea serviciilor curative</vt:lpstr>
      <vt:lpstr>Utilizarea inadecvată a serviciilor de urgență</vt:lpstr>
      <vt:lpstr>Disponiblitatea serviciilor medico-sociale în românia</vt:lpstr>
      <vt:lpstr>Servicii la distanță</vt:lpstr>
      <vt:lpstr>Servicii sigure</vt:lpstr>
      <vt:lpstr>Managementul hipertensiunii multiplu intolerante la medicamente</vt:lpstr>
      <vt:lpstr>Managementul cefaleei tip migrenă asociatE  tulburărilor hormonale la femei</vt:lpstr>
      <vt:lpstr>Efectele lăptiȘorului de matcă în menopauză</vt:lpstr>
      <vt:lpstr>Suplimente în menopauză și perimenopauză</vt:lpstr>
      <vt:lpstr>Recenzii din aria terapeuticĂ</vt:lpstr>
      <vt:lpstr>II. Dimensiunea de sănătate publică a medicinii de familie</vt:lpstr>
      <vt:lpstr>Cadru de politici</vt:lpstr>
      <vt:lpstr>Prevalența deficitului de vitamina d în populație</vt:lpstr>
      <vt:lpstr>Analiza urban/rural</vt:lpstr>
      <vt:lpstr>Incidența otitei medii la copiii sub 6 ani</vt:lpstr>
      <vt:lpstr>Educația bazată pe dovezi</vt:lpstr>
      <vt:lpstr>Dezvoltarea de ghiduri de practică bazate pe dovezi</vt:lpstr>
      <vt:lpstr>Dezvoltarea Și actualizare  ghiduri de practică bazate pe dovezi</vt:lpstr>
      <vt:lpstr>Formarea rezidenților</vt:lpstr>
      <vt:lpstr>Formarea studenților-Asimetriile educației la distanță</vt:lpstr>
      <vt:lpstr>Alte Publicații</vt:lpstr>
      <vt:lpstr>Apartenența la organizații profesionale</vt:lpstr>
      <vt:lpstr>Reviste</vt:lpstr>
      <vt:lpstr>Organizarea de conferințe</vt:lpstr>
      <vt:lpstr>Organizarea de cursuri de formare continuă</vt:lpstr>
      <vt:lpstr>Recunoaștere internațională</vt:lpstr>
      <vt:lpstr>Îndeplinire standarde de abilitare conform MECS 6129/2016</vt:lpstr>
      <vt:lpstr>Planuri de evoluție și dezvoltare a carierei</vt:lpstr>
      <vt:lpstr>Cariera profesională</vt:lpstr>
      <vt:lpstr>Cariera didactică</vt:lpstr>
      <vt:lpstr>Cariera de cercetare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ȘEF LUCR DR. ANDREA ELENA NECULAU</dc:title>
  <dc:creator>Andrea Neculau</dc:creator>
  <cp:lastModifiedBy>Madalina</cp:lastModifiedBy>
  <cp:revision>148</cp:revision>
  <dcterms:created xsi:type="dcterms:W3CDTF">2021-01-25T07:55:10Z</dcterms:created>
  <dcterms:modified xsi:type="dcterms:W3CDTF">2024-07-05T10:01:06Z</dcterms:modified>
</cp:coreProperties>
</file>